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7.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38.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39.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40.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41.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5.xml" ContentType="application/vnd.openxmlformats-officedocument.presentationml.notesSlide+xml"/>
  <Override PartName="/ppt/charts/chart42.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3.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44.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45.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46.xml" ContentType="application/vnd.openxmlformats-officedocument.drawingml.chart+xml"/>
  <Override PartName="/ppt/charts/style20.xml" ContentType="application/vnd.ms-office.chartstyle+xml"/>
  <Override PartName="/ppt/charts/colors20.xml" ContentType="application/vnd.ms-office.chartcolorstyl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7" r:id="rId2"/>
  </p:sldMasterIdLst>
  <p:notesMasterIdLst>
    <p:notesMasterId r:id="rId63"/>
  </p:notesMasterIdLst>
  <p:handoutMasterIdLst>
    <p:handoutMasterId r:id="rId64"/>
  </p:handoutMasterIdLst>
  <p:sldIdLst>
    <p:sldId id="388" r:id="rId3"/>
    <p:sldId id="462" r:id="rId4"/>
    <p:sldId id="392" r:id="rId5"/>
    <p:sldId id="393" r:id="rId6"/>
    <p:sldId id="394" r:id="rId7"/>
    <p:sldId id="398" r:id="rId8"/>
    <p:sldId id="396" r:id="rId9"/>
    <p:sldId id="459" r:id="rId10"/>
    <p:sldId id="439" r:id="rId11"/>
    <p:sldId id="440" r:id="rId12"/>
    <p:sldId id="404" r:id="rId13"/>
    <p:sldId id="400" r:id="rId14"/>
    <p:sldId id="401" r:id="rId15"/>
    <p:sldId id="402" r:id="rId16"/>
    <p:sldId id="403" r:id="rId17"/>
    <p:sldId id="463" r:id="rId18"/>
    <p:sldId id="412" r:id="rId19"/>
    <p:sldId id="410" r:id="rId20"/>
    <p:sldId id="411" r:id="rId21"/>
    <p:sldId id="464" r:id="rId22"/>
    <p:sldId id="438" r:id="rId23"/>
    <p:sldId id="467" r:id="rId24"/>
    <p:sldId id="460" r:id="rId25"/>
    <p:sldId id="465" r:id="rId26"/>
    <p:sldId id="456" r:id="rId27"/>
    <p:sldId id="468" r:id="rId28"/>
    <p:sldId id="469" r:id="rId29"/>
    <p:sldId id="466" r:id="rId30"/>
    <p:sldId id="436" r:id="rId31"/>
    <p:sldId id="437" r:id="rId32"/>
    <p:sldId id="441" r:id="rId33"/>
    <p:sldId id="773" r:id="rId34"/>
    <p:sldId id="417" r:id="rId35"/>
    <p:sldId id="420" r:id="rId36"/>
    <p:sldId id="260" r:id="rId37"/>
    <p:sldId id="442" r:id="rId38"/>
    <p:sldId id="430" r:id="rId39"/>
    <p:sldId id="449" r:id="rId40"/>
    <p:sldId id="450" r:id="rId41"/>
    <p:sldId id="447" r:id="rId42"/>
    <p:sldId id="443" r:id="rId43"/>
    <p:sldId id="432" r:id="rId44"/>
    <p:sldId id="774" r:id="rId45"/>
    <p:sldId id="771" r:id="rId46"/>
    <p:sldId id="434" r:id="rId47"/>
    <p:sldId id="261" r:id="rId48"/>
    <p:sldId id="445" r:id="rId49"/>
    <p:sldId id="259" r:id="rId50"/>
    <p:sldId id="452" r:id="rId51"/>
    <p:sldId id="257" r:id="rId52"/>
    <p:sldId id="471" r:id="rId53"/>
    <p:sldId id="772" r:id="rId54"/>
    <p:sldId id="258" r:id="rId55"/>
    <p:sldId id="451" r:id="rId56"/>
    <p:sldId id="455" r:id="rId57"/>
    <p:sldId id="458" r:id="rId58"/>
    <p:sldId id="407" r:id="rId59"/>
    <p:sldId id="457" r:id="rId60"/>
    <p:sldId id="406" r:id="rId61"/>
    <p:sldId id="332" r:id="rId62"/>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EC Cristian Chasipanta" initials="ICC" lastIdx="2" clrIdx="0">
    <p:extLst>
      <p:ext uri="{19B8F6BF-5375-455C-9EA6-DF929625EA0E}">
        <p15:presenceInfo xmlns:p15="http://schemas.microsoft.com/office/powerpoint/2012/main" userId="S-1-5-21-2104427130-577111786-1249176396-44243" providerId="AD"/>
      </p:ext>
    </p:extLst>
  </p:cmAuthor>
  <p:cmAuthor id="2" name="INEC Lorena Parreño" initials="ILP" lastIdx="20" clrIdx="1">
    <p:extLst>
      <p:ext uri="{19B8F6BF-5375-455C-9EA6-DF929625EA0E}">
        <p15:presenceInfo xmlns:p15="http://schemas.microsoft.com/office/powerpoint/2012/main" userId="S-1-5-21-2104427130-577111786-1249176396-335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8589"/>
    <a:srgbClr val="BA8CDC"/>
    <a:srgbClr val="FAB514"/>
    <a:srgbClr val="00EAEA"/>
    <a:srgbClr val="CBA9E5"/>
    <a:srgbClr val="009697"/>
    <a:srgbClr val="00B8B8"/>
    <a:srgbClr val="F9CB87"/>
    <a:srgbClr val="836FFF"/>
    <a:srgbClr val="F5A4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57" autoAdjust="0"/>
    <p:restoredTop sz="96425" autoAdjust="0"/>
  </p:normalViewPr>
  <p:slideViewPr>
    <p:cSldViewPr snapToGrid="0" snapToObjects="1">
      <p:cViewPr varScale="1">
        <p:scale>
          <a:sx n="62" d="100"/>
          <a:sy n="62" d="100"/>
        </p:scale>
        <p:origin x="908" y="56"/>
      </p:cViewPr>
      <p:guideLst/>
    </p:cSldViewPr>
  </p:slideViewPr>
  <p:notesTextViewPr>
    <p:cViewPr>
      <p:scale>
        <a:sx n="1" d="1"/>
        <a:sy n="1" d="1"/>
      </p:scale>
      <p:origin x="0" y="0"/>
    </p:cViewPr>
  </p:notesTextViewPr>
  <p:notesViewPr>
    <p:cSldViewPr snapToGrid="0" snapToObjects="1">
      <p:cViewPr varScale="1">
        <p:scale>
          <a:sx n="129" d="100"/>
          <a:sy n="129" d="100"/>
        </p:scale>
        <p:origin x="2432" y="20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11.xml"/><Relationship Id="rId1" Type="http://schemas.microsoft.com/office/2011/relationships/chartStyle" Target="style1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12.xml"/><Relationship Id="rId1" Type="http://schemas.microsoft.com/office/2011/relationships/chartStyle" Target="style1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13.xml"/><Relationship Id="rId1" Type="http://schemas.microsoft.com/office/2011/relationships/chartStyle" Target="style13.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14.xml"/><Relationship Id="rId1" Type="http://schemas.microsoft.com/office/2011/relationships/chartStyle" Target="style14.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15.xml"/><Relationship Id="rId1" Type="http://schemas.microsoft.com/office/2011/relationships/chartStyle" Target="style15.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16.xml"/><Relationship Id="rId1" Type="http://schemas.microsoft.com/office/2011/relationships/chartStyle" Target="style16.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17.xml"/><Relationship Id="rId1" Type="http://schemas.microsoft.com/office/2011/relationships/chartStyle" Target="style17.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18.xml"/><Relationship Id="rId1" Type="http://schemas.microsoft.com/office/2011/relationships/chartStyle" Target="style18.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19.xml"/><Relationship Id="rId1" Type="http://schemas.microsoft.com/office/2011/relationships/chartStyle" Target="style19.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373855017499165E-2"/>
          <c:y val="5.5436507936507937E-2"/>
          <c:w val="0.97125228996500168"/>
          <c:h val="0.82333402777777775"/>
        </c:manualLayout>
      </c:layout>
      <c:barChart>
        <c:barDir val="col"/>
        <c:grouping val="clustered"/>
        <c:varyColors val="0"/>
        <c:ser>
          <c:idx val="0"/>
          <c:order val="0"/>
          <c:tx>
            <c:strRef>
              <c:f>Hoja1!$B$1</c:f>
              <c:strCache>
                <c:ptCount val="1"/>
                <c:pt idx="0">
                  <c:v>Total</c:v>
                </c:pt>
              </c:strCache>
            </c:strRef>
          </c:tx>
          <c:spPr>
            <a:solidFill>
              <a:srgbClr val="F5A42B"/>
            </a:solidFill>
            <a:ln>
              <a:noFill/>
            </a:ln>
            <a:effectLst/>
          </c:spPr>
          <c:invertIfNegative val="0"/>
          <c:dPt>
            <c:idx val="0"/>
            <c:invertIfNegative val="0"/>
            <c:bubble3D val="0"/>
            <c:extLst>
              <c:ext xmlns:c16="http://schemas.microsoft.com/office/drawing/2014/chart" uri="{C3380CC4-5D6E-409C-BE32-E72D297353CC}">
                <c16:uniqueId val="{00000000-E4D6-4655-85FF-1526155E2523}"/>
              </c:ext>
            </c:extLst>
          </c:dPt>
          <c:dPt>
            <c:idx val="1"/>
            <c:invertIfNegative val="0"/>
            <c:bubble3D val="0"/>
            <c:extLst>
              <c:ext xmlns:c16="http://schemas.microsoft.com/office/drawing/2014/chart" uri="{C3380CC4-5D6E-409C-BE32-E72D297353CC}">
                <c16:uniqueId val="{00000001-E4D6-4655-85FF-1526155E2523}"/>
              </c:ext>
            </c:extLst>
          </c:dPt>
          <c:dPt>
            <c:idx val="2"/>
            <c:invertIfNegative val="0"/>
            <c:bubble3D val="0"/>
            <c:extLst>
              <c:ext xmlns:c16="http://schemas.microsoft.com/office/drawing/2014/chart" uri="{C3380CC4-5D6E-409C-BE32-E72D297353CC}">
                <c16:uniqueId val="{00000001-B372-4782-B007-06C3ED21087B}"/>
              </c:ext>
            </c:extLst>
          </c:dPt>
          <c:dPt>
            <c:idx val="3"/>
            <c:invertIfNegative val="0"/>
            <c:bubble3D val="0"/>
            <c:extLst>
              <c:ext xmlns:c16="http://schemas.microsoft.com/office/drawing/2014/chart" uri="{C3380CC4-5D6E-409C-BE32-E72D297353CC}">
                <c16:uniqueId val="{00000002-E4D6-4655-85FF-1526155E2523}"/>
              </c:ext>
            </c:extLst>
          </c:dPt>
          <c:dPt>
            <c:idx val="4"/>
            <c:invertIfNegative val="0"/>
            <c:bubble3D val="0"/>
            <c:extLst>
              <c:ext xmlns:c16="http://schemas.microsoft.com/office/drawing/2014/chart" uri="{C3380CC4-5D6E-409C-BE32-E72D297353CC}">
                <c16:uniqueId val="{00000003-E4D6-4655-85FF-1526155E2523}"/>
              </c:ext>
            </c:extLst>
          </c:dPt>
          <c:dPt>
            <c:idx val="5"/>
            <c:invertIfNegative val="0"/>
            <c:bubble3D val="0"/>
            <c:extLst>
              <c:ext xmlns:c16="http://schemas.microsoft.com/office/drawing/2014/chart" uri="{C3380CC4-5D6E-409C-BE32-E72D297353CC}">
                <c16:uniqueId val="{00000003-B372-4782-B007-06C3ED21087B}"/>
              </c:ext>
            </c:extLst>
          </c:dPt>
          <c:dPt>
            <c:idx val="6"/>
            <c:invertIfNegative val="0"/>
            <c:bubble3D val="0"/>
            <c:extLst>
              <c:ext xmlns:c16="http://schemas.microsoft.com/office/drawing/2014/chart" uri="{C3380CC4-5D6E-409C-BE32-E72D297353CC}">
                <c16:uniqueId val="{00000004-E4D6-4655-85FF-1526155E2523}"/>
              </c:ext>
            </c:extLst>
          </c:dPt>
          <c:dPt>
            <c:idx val="7"/>
            <c:invertIfNegative val="0"/>
            <c:bubble3D val="0"/>
            <c:extLst>
              <c:ext xmlns:c16="http://schemas.microsoft.com/office/drawing/2014/chart" uri="{C3380CC4-5D6E-409C-BE32-E72D297353CC}">
                <c16:uniqueId val="{00000005-E4D6-4655-85FF-1526155E2523}"/>
              </c:ext>
            </c:extLst>
          </c:dPt>
          <c:dPt>
            <c:idx val="8"/>
            <c:invertIfNegative val="0"/>
            <c:bubble3D val="0"/>
            <c:extLst>
              <c:ext xmlns:c16="http://schemas.microsoft.com/office/drawing/2014/chart" uri="{C3380CC4-5D6E-409C-BE32-E72D297353CC}">
                <c16:uniqueId val="{00000005-B372-4782-B007-06C3ED21087B}"/>
              </c:ext>
            </c:extLst>
          </c:dPt>
          <c:dPt>
            <c:idx val="9"/>
            <c:invertIfNegative val="0"/>
            <c:bubble3D val="0"/>
            <c:extLst>
              <c:ext xmlns:c16="http://schemas.microsoft.com/office/drawing/2014/chart" uri="{C3380CC4-5D6E-409C-BE32-E72D297353CC}">
                <c16:uniqueId val="{00000006-E4D6-4655-85FF-1526155E2523}"/>
              </c:ext>
            </c:extLst>
          </c:dPt>
          <c:dPt>
            <c:idx val="10"/>
            <c:invertIfNegative val="0"/>
            <c:bubble3D val="0"/>
            <c:extLst>
              <c:ext xmlns:c16="http://schemas.microsoft.com/office/drawing/2014/chart" uri="{C3380CC4-5D6E-409C-BE32-E72D297353CC}">
                <c16:uniqueId val="{00000007-E4D6-4655-85FF-1526155E2523}"/>
              </c:ext>
            </c:extLst>
          </c:dPt>
          <c:dPt>
            <c:idx val="11"/>
            <c:invertIfNegative val="0"/>
            <c:bubble3D val="0"/>
            <c:extLst>
              <c:ext xmlns:c16="http://schemas.microsoft.com/office/drawing/2014/chart" uri="{C3380CC4-5D6E-409C-BE32-E72D297353CC}">
                <c16:uniqueId val="{00000007-B372-4782-B007-06C3ED21087B}"/>
              </c:ext>
            </c:extLst>
          </c:dPt>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j-lt"/>
                    <a:ea typeface="+mn-ea"/>
                    <a:cs typeface="Calibri Light" panose="020F0302020204030204" pitchFamily="34" charset="0"/>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Hoja1!$A$2:$A$13</c:f>
              <c:strCache>
                <c:ptCount val="12"/>
                <c:pt idx="0">
                  <c:v>Jul. - Ago.</c:v>
                </c:pt>
                <c:pt idx="1">
                  <c:v>Ago. - Sep.</c:v>
                </c:pt>
                <c:pt idx="2">
                  <c:v>Sep. - Oct.</c:v>
                </c:pt>
                <c:pt idx="3">
                  <c:v>Oct. - Nov.</c:v>
                </c:pt>
                <c:pt idx="4">
                  <c:v>Nov. - Dic.</c:v>
                </c:pt>
                <c:pt idx="5">
                  <c:v>Dic. - Ene.</c:v>
                </c:pt>
                <c:pt idx="6">
                  <c:v>Ene. - Feb.</c:v>
                </c:pt>
                <c:pt idx="7">
                  <c:v>Feb. - Mar.</c:v>
                </c:pt>
                <c:pt idx="8">
                  <c:v>Mar. - Abr.</c:v>
                </c:pt>
                <c:pt idx="9">
                  <c:v>Abr. - May.</c:v>
                </c:pt>
                <c:pt idx="10">
                  <c:v>May. - Jun.</c:v>
                </c:pt>
                <c:pt idx="11">
                  <c:v>Jun. - Jul.</c:v>
                </c:pt>
              </c:strCache>
            </c:strRef>
          </c:cat>
          <c:val>
            <c:numRef>
              <c:f>Hoja1!$B$2:$B$13</c:f>
              <c:numCache>
                <c:formatCode>#,##0</c:formatCode>
                <c:ptCount val="12"/>
                <c:pt idx="0">
                  <c:v>1904</c:v>
                </c:pt>
                <c:pt idx="1">
                  <c:v>1904</c:v>
                </c:pt>
                <c:pt idx="2">
                  <c:v>1904</c:v>
                </c:pt>
                <c:pt idx="3">
                  <c:v>1904</c:v>
                </c:pt>
                <c:pt idx="4">
                  <c:v>1904</c:v>
                </c:pt>
                <c:pt idx="5">
                  <c:v>1904</c:v>
                </c:pt>
                <c:pt idx="6">
                  <c:v>1904</c:v>
                </c:pt>
                <c:pt idx="7">
                  <c:v>1904</c:v>
                </c:pt>
                <c:pt idx="8">
                  <c:v>1904</c:v>
                </c:pt>
                <c:pt idx="9">
                  <c:v>1904</c:v>
                </c:pt>
                <c:pt idx="10">
                  <c:v>1904</c:v>
                </c:pt>
                <c:pt idx="11">
                  <c:v>1904</c:v>
                </c:pt>
              </c:numCache>
            </c:numRef>
          </c:val>
          <c:extLst>
            <c:ext xmlns:c16="http://schemas.microsoft.com/office/drawing/2014/chart" uri="{C3380CC4-5D6E-409C-BE32-E72D297353CC}">
              <c16:uniqueId val="{00000008-B372-4782-B007-06C3ED21087B}"/>
            </c:ext>
          </c:extLst>
        </c:ser>
        <c:dLbls>
          <c:showLegendKey val="0"/>
          <c:showVal val="1"/>
          <c:showCatName val="0"/>
          <c:showSerName val="0"/>
          <c:showPercent val="0"/>
          <c:showBubbleSize val="0"/>
        </c:dLbls>
        <c:gapWidth val="75"/>
        <c:axId val="1817606512"/>
        <c:axId val="1817616848"/>
      </c:barChart>
      <c:catAx>
        <c:axId val="181760651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lumMod val="75000"/>
                    <a:lumOff val="25000"/>
                  </a:schemeClr>
                </a:solidFill>
                <a:latin typeface="+mj-lt"/>
                <a:ea typeface="+mn-ea"/>
                <a:cs typeface="Calibri Light" panose="020F0302020204030204" pitchFamily="34" charset="0"/>
              </a:defRPr>
            </a:pPr>
            <a:endParaRPr lang="es-EC"/>
          </a:p>
        </c:txPr>
        <c:crossAx val="1817616848"/>
        <c:crosses val="autoZero"/>
        <c:auto val="1"/>
        <c:lblAlgn val="ctr"/>
        <c:lblOffset val="100"/>
        <c:noMultiLvlLbl val="0"/>
      </c:catAx>
      <c:valAx>
        <c:axId val="1817616848"/>
        <c:scaling>
          <c:orientation val="minMax"/>
          <c:max val="10000"/>
          <c:min val="0"/>
        </c:scaling>
        <c:delete val="1"/>
        <c:axPos val="l"/>
        <c:numFmt formatCode="#,##0" sourceLinked="1"/>
        <c:majorTickMark val="out"/>
        <c:minorTickMark val="none"/>
        <c:tickLblPos val="nextTo"/>
        <c:crossAx val="1817606512"/>
        <c:crosses val="autoZero"/>
        <c:crossBetween val="between"/>
        <c:majorUnit val="5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j-lt"/>
          <a:cs typeface="Calibri Light" panose="020F0302020204030204" pitchFamily="34" charset="0"/>
        </a:defRPr>
      </a:pPr>
      <a:endParaRPr lang="es-EC"/>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Hoja1!$B$1</c:f>
              <c:strCache>
                <c:ptCount val="1"/>
                <c:pt idx="0">
                  <c:v>-2 SD</c:v>
                </c:pt>
              </c:strCache>
            </c:strRef>
          </c:tx>
          <c:spPr>
            <a:ln w="22225" cap="rnd">
              <a:solidFill>
                <a:srgbClr val="FF0000"/>
              </a:solidFill>
              <a:round/>
            </a:ln>
            <a:effectLst/>
          </c:spPr>
          <c:marker>
            <c:symbol val="none"/>
          </c:marker>
          <c:cat>
            <c:numRef>
              <c:f>Hoja1!$A$2:$A$14</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cat>
          <c:val>
            <c:numRef>
              <c:f>Hoja1!$B$2:$B$14</c:f>
              <c:numCache>
                <c:formatCode>General</c:formatCode>
                <c:ptCount val="13"/>
                <c:pt idx="0">
                  <c:v>45.4</c:v>
                </c:pt>
                <c:pt idx="1">
                  <c:v>49.8</c:v>
                </c:pt>
                <c:pt idx="2">
                  <c:v>53</c:v>
                </c:pt>
                <c:pt idx="3">
                  <c:v>55.6</c:v>
                </c:pt>
                <c:pt idx="4">
                  <c:v>57.8</c:v>
                </c:pt>
                <c:pt idx="5">
                  <c:v>59.6</c:v>
                </c:pt>
                <c:pt idx="6">
                  <c:v>61.2</c:v>
                </c:pt>
                <c:pt idx="7">
                  <c:v>62.7</c:v>
                </c:pt>
                <c:pt idx="8">
                  <c:v>64</c:v>
                </c:pt>
                <c:pt idx="9">
                  <c:v>65.3</c:v>
                </c:pt>
                <c:pt idx="10">
                  <c:v>66.5</c:v>
                </c:pt>
                <c:pt idx="11">
                  <c:v>67.7</c:v>
                </c:pt>
                <c:pt idx="12">
                  <c:v>68.900000000000006</c:v>
                </c:pt>
              </c:numCache>
            </c:numRef>
          </c:val>
          <c:smooth val="0"/>
          <c:extLst>
            <c:ext xmlns:c16="http://schemas.microsoft.com/office/drawing/2014/chart" uri="{C3380CC4-5D6E-409C-BE32-E72D297353CC}">
              <c16:uniqueId val="{00000000-A80A-4A2B-98FD-007442CA1C31}"/>
            </c:ext>
          </c:extLst>
        </c:ser>
        <c:ser>
          <c:idx val="1"/>
          <c:order val="1"/>
          <c:tx>
            <c:strRef>
              <c:f>Hoja1!$C$1</c:f>
              <c:strCache>
                <c:ptCount val="1"/>
                <c:pt idx="0">
                  <c:v>-1 SD</c:v>
                </c:pt>
              </c:strCache>
            </c:strRef>
          </c:tx>
          <c:spPr>
            <a:ln w="22225" cap="rnd">
              <a:solidFill>
                <a:schemeClr val="accent2"/>
              </a:solidFill>
              <a:round/>
            </a:ln>
            <a:effectLst/>
          </c:spPr>
          <c:marker>
            <c:symbol val="none"/>
          </c:marker>
          <c:cat>
            <c:numRef>
              <c:f>Hoja1!$A$2:$A$14</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cat>
          <c:val>
            <c:numRef>
              <c:f>Hoja1!$C$2:$C$14</c:f>
              <c:numCache>
                <c:formatCode>General</c:formatCode>
                <c:ptCount val="13"/>
                <c:pt idx="0">
                  <c:v>47.3</c:v>
                </c:pt>
                <c:pt idx="1">
                  <c:v>51.7</c:v>
                </c:pt>
                <c:pt idx="2">
                  <c:v>55</c:v>
                </c:pt>
                <c:pt idx="3">
                  <c:v>57.7</c:v>
                </c:pt>
                <c:pt idx="4">
                  <c:v>59.9</c:v>
                </c:pt>
                <c:pt idx="5">
                  <c:v>61.8</c:v>
                </c:pt>
                <c:pt idx="6">
                  <c:v>63.5</c:v>
                </c:pt>
                <c:pt idx="7">
                  <c:v>65</c:v>
                </c:pt>
                <c:pt idx="8">
                  <c:v>66.400000000000006</c:v>
                </c:pt>
                <c:pt idx="9">
                  <c:v>67.7</c:v>
                </c:pt>
                <c:pt idx="10">
                  <c:v>69</c:v>
                </c:pt>
                <c:pt idx="11">
                  <c:v>70.3</c:v>
                </c:pt>
                <c:pt idx="12">
                  <c:v>71.400000000000006</c:v>
                </c:pt>
              </c:numCache>
            </c:numRef>
          </c:val>
          <c:smooth val="0"/>
          <c:extLst>
            <c:ext xmlns:c16="http://schemas.microsoft.com/office/drawing/2014/chart" uri="{C3380CC4-5D6E-409C-BE32-E72D297353CC}">
              <c16:uniqueId val="{00000001-A80A-4A2B-98FD-007442CA1C31}"/>
            </c:ext>
          </c:extLst>
        </c:ser>
        <c:ser>
          <c:idx val="2"/>
          <c:order val="2"/>
          <c:tx>
            <c:strRef>
              <c:f>Hoja1!$D$1</c:f>
              <c:strCache>
                <c:ptCount val="1"/>
                <c:pt idx="0">
                  <c:v>Median</c:v>
                </c:pt>
              </c:strCache>
            </c:strRef>
          </c:tx>
          <c:spPr>
            <a:ln w="22225" cap="rnd">
              <a:solidFill>
                <a:schemeClr val="accent6"/>
              </a:solidFill>
              <a:round/>
            </a:ln>
            <a:effectLst/>
          </c:spPr>
          <c:marker>
            <c:symbol val="none"/>
          </c:marker>
          <c:cat>
            <c:numRef>
              <c:f>Hoja1!$A$2:$A$14</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cat>
          <c:val>
            <c:numRef>
              <c:f>Hoja1!$D$2:$D$14</c:f>
              <c:numCache>
                <c:formatCode>General</c:formatCode>
                <c:ptCount val="13"/>
                <c:pt idx="0">
                  <c:v>49.1</c:v>
                </c:pt>
                <c:pt idx="1">
                  <c:v>53.7</c:v>
                </c:pt>
                <c:pt idx="2">
                  <c:v>57.1</c:v>
                </c:pt>
                <c:pt idx="3">
                  <c:v>59.8</c:v>
                </c:pt>
                <c:pt idx="4">
                  <c:v>62.1</c:v>
                </c:pt>
                <c:pt idx="5">
                  <c:v>64</c:v>
                </c:pt>
                <c:pt idx="6">
                  <c:v>65.7</c:v>
                </c:pt>
                <c:pt idx="7">
                  <c:v>67.3</c:v>
                </c:pt>
                <c:pt idx="8">
                  <c:v>68.7</c:v>
                </c:pt>
                <c:pt idx="9">
                  <c:v>70.099999999999994</c:v>
                </c:pt>
                <c:pt idx="10">
                  <c:v>71.5</c:v>
                </c:pt>
                <c:pt idx="11">
                  <c:v>72.8</c:v>
                </c:pt>
                <c:pt idx="12">
                  <c:v>74</c:v>
                </c:pt>
              </c:numCache>
            </c:numRef>
          </c:val>
          <c:smooth val="0"/>
          <c:extLst>
            <c:ext xmlns:c16="http://schemas.microsoft.com/office/drawing/2014/chart" uri="{C3380CC4-5D6E-409C-BE32-E72D297353CC}">
              <c16:uniqueId val="{00000002-A80A-4A2B-98FD-007442CA1C31}"/>
            </c:ext>
          </c:extLst>
        </c:ser>
        <c:ser>
          <c:idx val="3"/>
          <c:order val="3"/>
          <c:tx>
            <c:strRef>
              <c:f>Hoja1!$E$1</c:f>
              <c:strCache>
                <c:ptCount val="1"/>
                <c:pt idx="0">
                  <c:v>1 SD</c:v>
                </c:pt>
              </c:strCache>
            </c:strRef>
          </c:tx>
          <c:spPr>
            <a:ln w="22225" cap="rnd">
              <a:solidFill>
                <a:schemeClr val="accent2"/>
              </a:solidFill>
              <a:round/>
            </a:ln>
            <a:effectLst/>
          </c:spPr>
          <c:marker>
            <c:symbol val="none"/>
          </c:marker>
          <c:cat>
            <c:numRef>
              <c:f>Hoja1!$A$2:$A$14</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cat>
          <c:val>
            <c:numRef>
              <c:f>Hoja1!$E$2:$E$14</c:f>
              <c:numCache>
                <c:formatCode>General</c:formatCode>
                <c:ptCount val="13"/>
                <c:pt idx="0">
                  <c:v>51</c:v>
                </c:pt>
                <c:pt idx="1">
                  <c:v>55.6</c:v>
                </c:pt>
                <c:pt idx="2">
                  <c:v>59.1</c:v>
                </c:pt>
                <c:pt idx="3">
                  <c:v>61.9</c:v>
                </c:pt>
                <c:pt idx="4">
                  <c:v>64.3</c:v>
                </c:pt>
                <c:pt idx="5">
                  <c:v>66.2</c:v>
                </c:pt>
                <c:pt idx="6">
                  <c:v>68</c:v>
                </c:pt>
                <c:pt idx="7">
                  <c:v>69.599999999999994</c:v>
                </c:pt>
                <c:pt idx="8">
                  <c:v>71.099999999999994</c:v>
                </c:pt>
                <c:pt idx="9">
                  <c:v>72.599999999999994</c:v>
                </c:pt>
                <c:pt idx="10">
                  <c:v>73.900000000000006</c:v>
                </c:pt>
                <c:pt idx="11">
                  <c:v>75.3</c:v>
                </c:pt>
                <c:pt idx="12">
                  <c:v>76.599999999999994</c:v>
                </c:pt>
              </c:numCache>
            </c:numRef>
          </c:val>
          <c:smooth val="0"/>
          <c:extLst>
            <c:ext xmlns:c16="http://schemas.microsoft.com/office/drawing/2014/chart" uri="{C3380CC4-5D6E-409C-BE32-E72D297353CC}">
              <c16:uniqueId val="{00000003-A80A-4A2B-98FD-007442CA1C31}"/>
            </c:ext>
          </c:extLst>
        </c:ser>
        <c:ser>
          <c:idx val="4"/>
          <c:order val="4"/>
          <c:tx>
            <c:strRef>
              <c:f>Hoja1!$F$1</c:f>
              <c:strCache>
                <c:ptCount val="1"/>
                <c:pt idx="0">
                  <c:v>2 SD</c:v>
                </c:pt>
              </c:strCache>
            </c:strRef>
          </c:tx>
          <c:spPr>
            <a:ln w="22225" cap="rnd">
              <a:solidFill>
                <a:srgbClr val="FF0000"/>
              </a:solidFill>
              <a:round/>
            </a:ln>
            <a:effectLst/>
          </c:spPr>
          <c:marker>
            <c:symbol val="none"/>
          </c:marker>
          <c:cat>
            <c:numRef>
              <c:f>Hoja1!$A$2:$A$14</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cat>
          <c:val>
            <c:numRef>
              <c:f>Hoja1!$F$2:$F$14</c:f>
              <c:numCache>
                <c:formatCode>General</c:formatCode>
                <c:ptCount val="13"/>
                <c:pt idx="0">
                  <c:v>52.9</c:v>
                </c:pt>
                <c:pt idx="1">
                  <c:v>57.6</c:v>
                </c:pt>
                <c:pt idx="2">
                  <c:v>61.1</c:v>
                </c:pt>
                <c:pt idx="3">
                  <c:v>64</c:v>
                </c:pt>
                <c:pt idx="4">
                  <c:v>66.400000000000006</c:v>
                </c:pt>
                <c:pt idx="5">
                  <c:v>68.5</c:v>
                </c:pt>
                <c:pt idx="6">
                  <c:v>70.3</c:v>
                </c:pt>
                <c:pt idx="7">
                  <c:v>71.900000000000006</c:v>
                </c:pt>
                <c:pt idx="8">
                  <c:v>73.5</c:v>
                </c:pt>
                <c:pt idx="9">
                  <c:v>75</c:v>
                </c:pt>
                <c:pt idx="10">
                  <c:v>76.400000000000006</c:v>
                </c:pt>
                <c:pt idx="11">
                  <c:v>77.8</c:v>
                </c:pt>
                <c:pt idx="12">
                  <c:v>79.2</c:v>
                </c:pt>
              </c:numCache>
            </c:numRef>
          </c:val>
          <c:smooth val="0"/>
          <c:extLst>
            <c:ext xmlns:c16="http://schemas.microsoft.com/office/drawing/2014/chart" uri="{C3380CC4-5D6E-409C-BE32-E72D297353CC}">
              <c16:uniqueId val="{00000004-A80A-4A2B-98FD-007442CA1C31}"/>
            </c:ext>
          </c:extLst>
        </c:ser>
        <c:dLbls>
          <c:showLegendKey val="0"/>
          <c:showVal val="0"/>
          <c:showCatName val="0"/>
          <c:showSerName val="0"/>
          <c:showPercent val="0"/>
          <c:showBubbleSize val="0"/>
        </c:dLbls>
        <c:smooth val="0"/>
        <c:axId val="1817617392"/>
        <c:axId val="1817611408"/>
      </c:lineChart>
      <c:catAx>
        <c:axId val="1817617392"/>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s-EC"/>
          </a:p>
        </c:txPr>
        <c:crossAx val="1817611408"/>
        <c:crosses val="autoZero"/>
        <c:auto val="1"/>
        <c:lblAlgn val="ctr"/>
        <c:lblOffset val="100"/>
        <c:noMultiLvlLbl val="0"/>
      </c:catAx>
      <c:valAx>
        <c:axId val="1817611408"/>
        <c:scaling>
          <c:orientation val="minMax"/>
          <c:max val="80"/>
          <c:min val="45"/>
        </c:scaling>
        <c:delete val="1"/>
        <c:axPos val="l"/>
        <c:majorGridlines>
          <c:spPr>
            <a:ln w="9525" cap="flat" cmpd="sng" algn="ctr">
              <a:solidFill>
                <a:schemeClr val="dk1">
                  <a:lumMod val="15000"/>
                  <a:lumOff val="85000"/>
                  <a:alpha val="54000"/>
                </a:schemeClr>
              </a:solidFill>
              <a:round/>
            </a:ln>
            <a:effectLst/>
          </c:spPr>
        </c:majorGridlines>
        <c:numFmt formatCode="General" sourceLinked="1"/>
        <c:majorTickMark val="none"/>
        <c:minorTickMark val="none"/>
        <c:tickLblPos val="nextTo"/>
        <c:crossAx val="1817617392"/>
        <c:crosses val="autoZero"/>
        <c:crossBetween val="between"/>
        <c:majorUnit val="1"/>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s-EC"/>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045505136290017E-2"/>
          <c:y val="3.9707974424312537E-2"/>
          <c:w val="0.97190901093376902"/>
          <c:h val="0.47640646439089385"/>
        </c:manualLayout>
      </c:layout>
      <c:barChart>
        <c:barDir val="col"/>
        <c:grouping val="clustered"/>
        <c:varyColors val="0"/>
        <c:ser>
          <c:idx val="0"/>
          <c:order val="0"/>
          <c:tx>
            <c:strRef>
              <c:f>Hoja1!$C$1</c:f>
              <c:strCache>
                <c:ptCount val="1"/>
                <c:pt idx="0">
                  <c:v>Población Contagiada</c:v>
                </c:pt>
              </c:strCache>
            </c:strRef>
          </c:tx>
          <c:spPr>
            <a:solidFill>
              <a:srgbClr val="00B0F0"/>
            </a:solidFill>
            <a:ln>
              <a:noFill/>
            </a:ln>
            <a:effectLst/>
          </c:spPr>
          <c:invertIfNegative val="0"/>
          <c:dPt>
            <c:idx val="0"/>
            <c:invertIfNegative val="0"/>
            <c:bubble3D val="0"/>
            <c:spPr>
              <a:solidFill>
                <a:srgbClr val="7C57C5"/>
              </a:solidFill>
              <a:ln>
                <a:noFill/>
              </a:ln>
              <a:effectLst/>
            </c:spPr>
            <c:extLst>
              <c:ext xmlns:c16="http://schemas.microsoft.com/office/drawing/2014/chart" uri="{C3380CC4-5D6E-409C-BE32-E72D297353CC}">
                <c16:uniqueId val="{00000001-3334-4023-86A0-E10382760CE2}"/>
              </c:ext>
            </c:extLst>
          </c:dPt>
          <c:dPt>
            <c:idx val="1"/>
            <c:invertIfNegative val="0"/>
            <c:bubble3D val="0"/>
            <c:spPr>
              <a:solidFill>
                <a:srgbClr val="6E6E7C"/>
              </a:solidFill>
              <a:ln>
                <a:noFill/>
              </a:ln>
              <a:effectLst/>
            </c:spPr>
            <c:extLst>
              <c:ext xmlns:c16="http://schemas.microsoft.com/office/drawing/2014/chart" uri="{C3380CC4-5D6E-409C-BE32-E72D297353CC}">
                <c16:uniqueId val="{00000003-3334-4023-86A0-E10382760CE2}"/>
              </c:ext>
            </c:extLst>
          </c:dPt>
          <c:dPt>
            <c:idx val="2"/>
            <c:invertIfNegative val="0"/>
            <c:bubble3D val="0"/>
            <c:spPr>
              <a:solidFill>
                <a:srgbClr val="6E6E7C"/>
              </a:solidFill>
              <a:ln>
                <a:noFill/>
              </a:ln>
              <a:effectLst/>
            </c:spPr>
            <c:extLst>
              <c:ext xmlns:c16="http://schemas.microsoft.com/office/drawing/2014/chart" uri="{C3380CC4-5D6E-409C-BE32-E72D297353CC}">
                <c16:uniqueId val="{00000005-3334-4023-86A0-E10382760CE2}"/>
              </c:ext>
            </c:extLst>
          </c:dPt>
          <c:dPt>
            <c:idx val="3"/>
            <c:invertIfNegative val="0"/>
            <c:bubble3D val="0"/>
            <c:spPr>
              <a:solidFill>
                <a:srgbClr val="1E8FDC"/>
              </a:solidFill>
              <a:ln>
                <a:solidFill>
                  <a:srgbClr val="BFBFBF"/>
                </a:solidFill>
              </a:ln>
              <a:effectLst/>
            </c:spPr>
            <c:extLst>
              <c:ext xmlns:c16="http://schemas.microsoft.com/office/drawing/2014/chart" uri="{C3380CC4-5D6E-409C-BE32-E72D297353CC}">
                <c16:uniqueId val="{00000007-3334-4023-86A0-E10382760CE2}"/>
              </c:ext>
            </c:extLst>
          </c:dPt>
          <c:dPt>
            <c:idx val="4"/>
            <c:invertIfNegative val="0"/>
            <c:bubble3D val="0"/>
            <c:spPr>
              <a:solidFill>
                <a:srgbClr val="1E8FDC"/>
              </a:solidFill>
              <a:ln>
                <a:noFill/>
              </a:ln>
              <a:effectLst/>
            </c:spPr>
            <c:extLst>
              <c:ext xmlns:c16="http://schemas.microsoft.com/office/drawing/2014/chart" uri="{C3380CC4-5D6E-409C-BE32-E72D297353CC}">
                <c16:uniqueId val="{00000009-3334-4023-86A0-E10382760CE2}"/>
              </c:ext>
            </c:extLst>
          </c:dPt>
          <c:dPt>
            <c:idx val="5"/>
            <c:invertIfNegative val="0"/>
            <c:bubble3D val="0"/>
            <c:spPr>
              <a:solidFill>
                <a:srgbClr val="1E8FDC"/>
              </a:solidFill>
              <a:ln>
                <a:noFill/>
              </a:ln>
              <a:effectLst/>
            </c:spPr>
            <c:extLst>
              <c:ext xmlns:c16="http://schemas.microsoft.com/office/drawing/2014/chart" uri="{C3380CC4-5D6E-409C-BE32-E72D297353CC}">
                <c16:uniqueId val="{0000000B-3334-4023-86A0-E10382760CE2}"/>
              </c:ext>
            </c:extLst>
          </c:dPt>
          <c:dPt>
            <c:idx val="6"/>
            <c:invertIfNegative val="0"/>
            <c:bubble3D val="0"/>
            <c:spPr>
              <a:solidFill>
                <a:srgbClr val="16679F"/>
              </a:solidFill>
              <a:ln>
                <a:noFill/>
              </a:ln>
              <a:effectLst/>
            </c:spPr>
            <c:extLst>
              <c:ext xmlns:c16="http://schemas.microsoft.com/office/drawing/2014/chart" uri="{C3380CC4-5D6E-409C-BE32-E72D297353CC}">
                <c16:uniqueId val="{0000000D-3334-4023-86A0-E10382760CE2}"/>
              </c:ext>
            </c:extLst>
          </c:dPt>
          <c:dPt>
            <c:idx val="7"/>
            <c:invertIfNegative val="0"/>
            <c:bubble3D val="0"/>
            <c:spPr>
              <a:solidFill>
                <a:srgbClr val="16679F"/>
              </a:solidFill>
              <a:ln>
                <a:noFill/>
              </a:ln>
              <a:effectLst/>
            </c:spPr>
            <c:extLst>
              <c:ext xmlns:c16="http://schemas.microsoft.com/office/drawing/2014/chart" uri="{C3380CC4-5D6E-409C-BE32-E72D297353CC}">
                <c16:uniqueId val="{0000000F-3334-4023-86A0-E10382760CE2}"/>
              </c:ext>
            </c:extLst>
          </c:dPt>
          <c:dPt>
            <c:idx val="8"/>
            <c:invertIfNegative val="0"/>
            <c:bubble3D val="0"/>
            <c:spPr>
              <a:solidFill>
                <a:srgbClr val="16679F"/>
              </a:solidFill>
              <a:ln>
                <a:noFill/>
              </a:ln>
              <a:effectLst/>
            </c:spPr>
            <c:extLst>
              <c:ext xmlns:c16="http://schemas.microsoft.com/office/drawing/2014/chart" uri="{C3380CC4-5D6E-409C-BE32-E72D297353CC}">
                <c16:uniqueId val="{00000011-3334-4023-86A0-E10382760CE2}"/>
              </c:ext>
            </c:extLst>
          </c:dPt>
          <c:dPt>
            <c:idx val="9"/>
            <c:invertIfNegative val="0"/>
            <c:bubble3D val="0"/>
            <c:spPr>
              <a:solidFill>
                <a:srgbClr val="16679F"/>
              </a:solidFill>
              <a:ln>
                <a:noFill/>
              </a:ln>
              <a:effectLst/>
            </c:spPr>
            <c:extLst>
              <c:ext xmlns:c16="http://schemas.microsoft.com/office/drawing/2014/chart" uri="{C3380CC4-5D6E-409C-BE32-E72D297353CC}">
                <c16:uniqueId val="{00000013-3334-4023-86A0-E10382760CE2}"/>
              </c:ext>
            </c:extLst>
          </c:dPt>
          <c:dPt>
            <c:idx val="10"/>
            <c:invertIfNegative val="0"/>
            <c:bubble3D val="0"/>
            <c:spPr>
              <a:solidFill>
                <a:srgbClr val="16679F"/>
              </a:solidFill>
              <a:ln>
                <a:noFill/>
              </a:ln>
              <a:effectLst/>
            </c:spPr>
            <c:extLst>
              <c:ext xmlns:c16="http://schemas.microsoft.com/office/drawing/2014/chart" uri="{C3380CC4-5D6E-409C-BE32-E72D297353CC}">
                <c16:uniqueId val="{00000015-3334-4023-86A0-E10382760CE2}"/>
              </c:ext>
            </c:extLst>
          </c:dPt>
          <c:dPt>
            <c:idx val="11"/>
            <c:invertIfNegative val="0"/>
            <c:bubble3D val="0"/>
            <c:spPr>
              <a:solidFill>
                <a:srgbClr val="024E85"/>
              </a:solidFill>
              <a:ln>
                <a:noFill/>
              </a:ln>
              <a:effectLst/>
            </c:spPr>
            <c:extLst>
              <c:ext xmlns:c16="http://schemas.microsoft.com/office/drawing/2014/chart" uri="{C3380CC4-5D6E-409C-BE32-E72D297353CC}">
                <c16:uniqueId val="{00000017-3334-4023-86A0-E10382760CE2}"/>
              </c:ext>
            </c:extLst>
          </c:dPt>
          <c:dPt>
            <c:idx val="12"/>
            <c:invertIfNegative val="0"/>
            <c:bubble3D val="0"/>
            <c:spPr>
              <a:solidFill>
                <a:srgbClr val="024E85"/>
              </a:solidFill>
              <a:ln>
                <a:noFill/>
              </a:ln>
              <a:effectLst/>
            </c:spPr>
            <c:extLst>
              <c:ext xmlns:c16="http://schemas.microsoft.com/office/drawing/2014/chart" uri="{C3380CC4-5D6E-409C-BE32-E72D297353CC}">
                <c16:uniqueId val="{00000019-9488-4C9F-8A17-2342B274F5D2}"/>
              </c:ext>
            </c:extLst>
          </c:dPt>
          <c:dPt>
            <c:idx val="13"/>
            <c:invertIfNegative val="0"/>
            <c:bubble3D val="0"/>
            <c:spPr>
              <a:solidFill>
                <a:srgbClr val="024E85"/>
              </a:solidFill>
              <a:ln>
                <a:noFill/>
              </a:ln>
              <a:effectLst/>
            </c:spPr>
            <c:extLst>
              <c:ext xmlns:c16="http://schemas.microsoft.com/office/drawing/2014/chart" uri="{C3380CC4-5D6E-409C-BE32-E72D297353CC}">
                <c16:uniqueId val="{0000001B-9488-4C9F-8A17-2342B274F5D2}"/>
              </c:ext>
            </c:extLst>
          </c:dPt>
          <c:dPt>
            <c:idx val="14"/>
            <c:invertIfNegative val="0"/>
            <c:bubble3D val="0"/>
            <c:spPr>
              <a:solidFill>
                <a:srgbClr val="024E85"/>
              </a:solidFill>
              <a:ln>
                <a:noFill/>
              </a:ln>
              <a:effectLst/>
            </c:spPr>
            <c:extLst>
              <c:ext xmlns:c16="http://schemas.microsoft.com/office/drawing/2014/chart" uri="{C3380CC4-5D6E-409C-BE32-E72D297353CC}">
                <c16:uniqueId val="{0000001D-9488-4C9F-8A17-2342B274F5D2}"/>
              </c:ext>
            </c:extLst>
          </c:dPt>
          <c:dPt>
            <c:idx val="15"/>
            <c:invertIfNegative val="0"/>
            <c:bubble3D val="0"/>
            <c:spPr>
              <a:solidFill>
                <a:srgbClr val="024E85"/>
              </a:solidFill>
              <a:ln>
                <a:noFill/>
              </a:ln>
              <a:effectLst/>
            </c:spPr>
            <c:extLst>
              <c:ext xmlns:c16="http://schemas.microsoft.com/office/drawing/2014/chart" uri="{C3380CC4-5D6E-409C-BE32-E72D297353CC}">
                <c16:uniqueId val="{0000001F-9488-4C9F-8A17-2342B274F5D2}"/>
              </c:ext>
            </c:extLst>
          </c:dPt>
          <c:dPt>
            <c:idx val="16"/>
            <c:invertIfNegative val="0"/>
            <c:bubble3D val="0"/>
            <c:spPr>
              <a:solidFill>
                <a:srgbClr val="F08B5E"/>
              </a:solidFill>
              <a:ln>
                <a:noFill/>
              </a:ln>
              <a:effectLst/>
            </c:spPr>
            <c:extLst>
              <c:ext xmlns:c16="http://schemas.microsoft.com/office/drawing/2014/chart" uri="{C3380CC4-5D6E-409C-BE32-E72D297353CC}">
                <c16:uniqueId val="{00000019-AC74-478F-8360-3382FBDEAE6D}"/>
              </c:ext>
            </c:extLst>
          </c:dPt>
          <c:dPt>
            <c:idx val="17"/>
            <c:invertIfNegative val="0"/>
            <c:bubble3D val="0"/>
            <c:spPr>
              <a:solidFill>
                <a:srgbClr val="F08B5E"/>
              </a:solidFill>
              <a:ln>
                <a:noFill/>
              </a:ln>
              <a:effectLst/>
            </c:spPr>
            <c:extLst>
              <c:ext xmlns:c16="http://schemas.microsoft.com/office/drawing/2014/chart" uri="{C3380CC4-5D6E-409C-BE32-E72D297353CC}">
                <c16:uniqueId val="{0000001B-AC74-478F-8360-3382FBDEAE6D}"/>
              </c:ext>
            </c:extLst>
          </c:dPt>
          <c:dPt>
            <c:idx val="18"/>
            <c:invertIfNegative val="0"/>
            <c:bubble3D val="0"/>
            <c:spPr>
              <a:solidFill>
                <a:srgbClr val="F08B5E"/>
              </a:solidFill>
              <a:ln>
                <a:noFill/>
              </a:ln>
              <a:effectLst/>
            </c:spPr>
            <c:extLst>
              <c:ext xmlns:c16="http://schemas.microsoft.com/office/drawing/2014/chart" uri="{C3380CC4-5D6E-409C-BE32-E72D297353CC}">
                <c16:uniqueId val="{0000001D-AC74-478F-8360-3382FBDEAE6D}"/>
              </c:ext>
            </c:extLst>
          </c:dPt>
          <c:dLbls>
            <c:dLbl>
              <c:idx val="2"/>
              <c:layout>
                <c:manualLayout>
                  <c:x val="2.3273019817982E-3"/>
                  <c:y val="-1.315929922264763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334-4023-86A0-E10382760CE2}"/>
                </c:ext>
              </c:extLst>
            </c:dLbl>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Hoja1!$A$2:$B$21</c:f>
              <c:multiLvlStrCache>
                <c:ptCount val="19"/>
                <c:lvl>
                  <c:pt idx="0">
                    <c:v>Nacional</c:v>
                  </c:pt>
                  <c:pt idx="1">
                    <c:v>Hombre</c:v>
                  </c:pt>
                  <c:pt idx="2">
                    <c:v>Mujer</c:v>
                  </c:pt>
                  <c:pt idx="3">
                    <c:v>0 a 5 meses</c:v>
                  </c:pt>
                  <c:pt idx="4">
                    <c:v>6 a 11 meses</c:v>
                  </c:pt>
                  <c:pt idx="5">
                    <c:v>12 a 23 meses</c:v>
                  </c:pt>
                  <c:pt idx="6">
                    <c:v>Quintil 1</c:v>
                  </c:pt>
                  <c:pt idx="7">
                    <c:v>Quintil 2</c:v>
                  </c:pt>
                  <c:pt idx="8">
                    <c:v>Quintil 3</c:v>
                  </c:pt>
                  <c:pt idx="9">
                    <c:v>Quintil 4</c:v>
                  </c:pt>
                  <c:pt idx="10">
                    <c:v>Quintil 5</c:v>
                  </c:pt>
                  <c:pt idx="11">
                    <c:v>Indígena</c:v>
                  </c:pt>
                  <c:pt idx="12">
                    <c:v>Afroecuatoriana**</c:v>
                  </c:pt>
                  <c:pt idx="13">
                    <c:v>Montubia</c:v>
                  </c:pt>
                  <c:pt idx="14">
                    <c:v>Mestiza</c:v>
                  </c:pt>
                  <c:pt idx="15">
                    <c:v>Blanca u otra</c:v>
                  </c:pt>
                  <c:pt idx="16">
                    <c:v>Ninguna/Básica</c:v>
                  </c:pt>
                  <c:pt idx="17">
                    <c:v>Media/Bachillerato</c:v>
                  </c:pt>
                  <c:pt idx="18">
                    <c:v>Superior</c:v>
                  </c:pt>
                </c:lvl>
                <c:lvl>
                  <c:pt idx="1">
                    <c:v>Sexo</c:v>
                  </c:pt>
                  <c:pt idx="3">
                    <c:v>Grupos de edad</c:v>
                  </c:pt>
                  <c:pt idx="6">
                    <c:v>Quintiles de ingreso</c:v>
                  </c:pt>
                  <c:pt idx="11">
                    <c:v>Etnia</c:v>
                  </c:pt>
                  <c:pt idx="16">
                    <c:v>Nivel de instrucción de la madre</c:v>
                  </c:pt>
                </c:lvl>
              </c:multiLvlStrCache>
            </c:multiLvlStrRef>
          </c:cat>
          <c:val>
            <c:numRef>
              <c:f>Hoja1!$C$2:$C$21</c:f>
              <c:numCache>
                <c:formatCode>0.0%</c:formatCode>
                <c:ptCount val="19"/>
                <c:pt idx="0">
                  <c:v>0.200528109507395</c:v>
                </c:pt>
                <c:pt idx="1">
                  <c:v>0.23468115403209899</c:v>
                </c:pt>
                <c:pt idx="2">
                  <c:v>0.16491545020324799</c:v>
                </c:pt>
                <c:pt idx="3">
                  <c:v>0.13887913496700299</c:v>
                </c:pt>
                <c:pt idx="4">
                  <c:v>0.171793031372133</c:v>
                </c:pt>
                <c:pt idx="5">
                  <c:v>0.23642618220464701</c:v>
                </c:pt>
                <c:pt idx="6">
                  <c:v>0.24012831100000001</c:v>
                </c:pt>
                <c:pt idx="7">
                  <c:v>0.22803622200000001</c:v>
                </c:pt>
                <c:pt idx="8">
                  <c:v>0.18515403</c:v>
                </c:pt>
                <c:pt idx="9">
                  <c:v>0.19817723800000001</c:v>
                </c:pt>
                <c:pt idx="10">
                  <c:v>0.152278736</c:v>
                </c:pt>
                <c:pt idx="11">
                  <c:v>0.33359682020746001</c:v>
                </c:pt>
                <c:pt idx="12">
                  <c:v>0.156584986847497</c:v>
                </c:pt>
                <c:pt idx="13">
                  <c:v>0.150236160935458</c:v>
                </c:pt>
                <c:pt idx="14">
                  <c:v>0.191996999206306</c:v>
                </c:pt>
                <c:pt idx="15">
                  <c:v>0.18916276174454499</c:v>
                </c:pt>
                <c:pt idx="16">
                  <c:v>0.26329487899999998</c:v>
                </c:pt>
                <c:pt idx="17">
                  <c:v>0.188207657</c:v>
                </c:pt>
                <c:pt idx="18">
                  <c:v>0.12682130867056499</c:v>
                </c:pt>
              </c:numCache>
            </c:numRef>
          </c:val>
          <c:extLst>
            <c:ext xmlns:c16="http://schemas.microsoft.com/office/drawing/2014/chart" uri="{C3380CC4-5D6E-409C-BE32-E72D297353CC}">
              <c16:uniqueId val="{0000001E-3334-4023-86A0-E10382760CE2}"/>
            </c:ext>
          </c:extLst>
        </c:ser>
        <c:dLbls>
          <c:showLegendKey val="0"/>
          <c:showVal val="0"/>
          <c:showCatName val="0"/>
          <c:showSerName val="0"/>
          <c:showPercent val="0"/>
          <c:showBubbleSize val="0"/>
        </c:dLbls>
        <c:gapWidth val="90"/>
        <c:overlap val="-27"/>
        <c:axId val="1817615216"/>
        <c:axId val="1817619024"/>
      </c:barChart>
      <c:catAx>
        <c:axId val="1817615216"/>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ln>
          <a:effectLst/>
        </c:spPr>
        <c:txPr>
          <a:bodyPr rot="-5400000" spcFirstLastPara="1" vertOverflow="ellipsis" wrap="square" anchor="ctr" anchorCtr="1"/>
          <a:lstStyle/>
          <a:p>
            <a:pPr>
              <a:defRPr sz="1197" b="0" i="0" u="none" strike="noStrike" kern="1200" baseline="0">
                <a:solidFill>
                  <a:schemeClr val="tx1">
                    <a:lumMod val="75000"/>
                    <a:lumOff val="25000"/>
                  </a:schemeClr>
                </a:solidFill>
                <a:latin typeface="+mj-lt"/>
                <a:ea typeface="+mn-ea"/>
                <a:cs typeface="+mn-cs"/>
              </a:defRPr>
            </a:pPr>
            <a:endParaRPr lang="es-EC"/>
          </a:p>
        </c:txPr>
        <c:crossAx val="1817619024"/>
        <c:crosses val="autoZero"/>
        <c:auto val="1"/>
        <c:lblAlgn val="ctr"/>
        <c:lblOffset val="100"/>
        <c:noMultiLvlLbl val="0"/>
      </c:catAx>
      <c:valAx>
        <c:axId val="1817619024"/>
        <c:scaling>
          <c:orientation val="minMax"/>
          <c:max val="0.35000000000000003"/>
        </c:scaling>
        <c:delete val="1"/>
        <c:axPos val="l"/>
        <c:numFmt formatCode="0.0%" sourceLinked="1"/>
        <c:majorTickMark val="out"/>
        <c:minorTickMark val="none"/>
        <c:tickLblPos val="nextTo"/>
        <c:crossAx val="1817615216"/>
        <c:crosses val="autoZero"/>
        <c:crossBetween val="between"/>
      </c:valAx>
      <c:spPr>
        <a:noFill/>
        <a:ln>
          <a:noFill/>
        </a:ln>
        <a:effectLst/>
      </c:spPr>
    </c:plotArea>
    <c:plotVisOnly val="1"/>
    <c:dispBlanksAs val="gap"/>
    <c:showDLblsOverMax val="0"/>
  </c:chart>
  <c:spPr>
    <a:noFill/>
    <a:ln>
      <a:noFill/>
    </a:ln>
    <a:effectLst/>
  </c:spPr>
  <c:txPr>
    <a:bodyPr/>
    <a:lstStyle/>
    <a:p>
      <a:pPr>
        <a:defRPr baseline="0">
          <a:solidFill>
            <a:schemeClr val="tx1">
              <a:lumMod val="75000"/>
              <a:lumOff val="25000"/>
            </a:schemeClr>
          </a:solidFill>
          <a:latin typeface="Century Gothic" panose="020B0502020202020204" pitchFamily="34" charset="0"/>
        </a:defRPr>
      </a:pPr>
      <a:endParaRPr lang="es-EC"/>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Hoja1!$C$1</c:f>
              <c:strCache>
                <c:ptCount val="1"/>
                <c:pt idx="0">
                  <c:v>Población Contagiada</c:v>
                </c:pt>
              </c:strCache>
            </c:strRef>
          </c:tx>
          <c:spPr>
            <a:solidFill>
              <a:srgbClr val="00B0F0"/>
            </a:solidFill>
            <a:ln>
              <a:noFill/>
            </a:ln>
            <a:effectLst/>
          </c:spPr>
          <c:invertIfNegative val="0"/>
          <c:dPt>
            <c:idx val="0"/>
            <c:invertIfNegative val="0"/>
            <c:bubble3D val="0"/>
            <c:spPr>
              <a:solidFill>
                <a:srgbClr val="7C57C5"/>
              </a:solidFill>
              <a:ln>
                <a:noFill/>
              </a:ln>
              <a:effectLst/>
            </c:spPr>
            <c:extLst>
              <c:ext xmlns:c16="http://schemas.microsoft.com/office/drawing/2014/chart" uri="{C3380CC4-5D6E-409C-BE32-E72D297353CC}">
                <c16:uniqueId val="{00000001-7986-4181-B8AA-1361A91066B8}"/>
              </c:ext>
            </c:extLst>
          </c:dPt>
          <c:dPt>
            <c:idx val="1"/>
            <c:invertIfNegative val="0"/>
            <c:bubble3D val="0"/>
            <c:spPr>
              <a:solidFill>
                <a:srgbClr val="6E6E7C"/>
              </a:solidFill>
              <a:ln>
                <a:noFill/>
              </a:ln>
              <a:effectLst/>
            </c:spPr>
            <c:extLst>
              <c:ext xmlns:c16="http://schemas.microsoft.com/office/drawing/2014/chart" uri="{C3380CC4-5D6E-409C-BE32-E72D297353CC}">
                <c16:uniqueId val="{00000003-7986-4181-B8AA-1361A91066B8}"/>
              </c:ext>
            </c:extLst>
          </c:dPt>
          <c:dPt>
            <c:idx val="2"/>
            <c:invertIfNegative val="0"/>
            <c:bubble3D val="0"/>
            <c:spPr>
              <a:solidFill>
                <a:srgbClr val="6E6E7C"/>
              </a:solidFill>
              <a:ln>
                <a:noFill/>
              </a:ln>
              <a:effectLst/>
            </c:spPr>
            <c:extLst>
              <c:ext xmlns:c16="http://schemas.microsoft.com/office/drawing/2014/chart" uri="{C3380CC4-5D6E-409C-BE32-E72D297353CC}">
                <c16:uniqueId val="{00000005-7986-4181-B8AA-1361A91066B8}"/>
              </c:ext>
            </c:extLst>
          </c:dPt>
          <c:dPt>
            <c:idx val="3"/>
            <c:invertIfNegative val="0"/>
            <c:bubble3D val="0"/>
            <c:spPr>
              <a:solidFill>
                <a:srgbClr val="1E8FDC"/>
              </a:solidFill>
              <a:ln>
                <a:noFill/>
              </a:ln>
              <a:effectLst/>
            </c:spPr>
            <c:extLst>
              <c:ext xmlns:c16="http://schemas.microsoft.com/office/drawing/2014/chart" uri="{C3380CC4-5D6E-409C-BE32-E72D297353CC}">
                <c16:uniqueId val="{00000007-7986-4181-B8AA-1361A91066B8}"/>
              </c:ext>
            </c:extLst>
          </c:dPt>
          <c:dPt>
            <c:idx val="4"/>
            <c:invertIfNegative val="0"/>
            <c:bubble3D val="0"/>
            <c:spPr>
              <a:solidFill>
                <a:srgbClr val="1E8FDC"/>
              </a:solidFill>
              <a:ln>
                <a:noFill/>
              </a:ln>
              <a:effectLst/>
            </c:spPr>
            <c:extLst>
              <c:ext xmlns:c16="http://schemas.microsoft.com/office/drawing/2014/chart" uri="{C3380CC4-5D6E-409C-BE32-E72D297353CC}">
                <c16:uniqueId val="{00000009-7986-4181-B8AA-1361A91066B8}"/>
              </c:ext>
            </c:extLst>
          </c:dPt>
          <c:dPt>
            <c:idx val="5"/>
            <c:invertIfNegative val="0"/>
            <c:bubble3D val="0"/>
            <c:spPr>
              <a:solidFill>
                <a:srgbClr val="1E8FDC"/>
              </a:solidFill>
              <a:ln>
                <a:noFill/>
              </a:ln>
              <a:effectLst/>
            </c:spPr>
            <c:extLst>
              <c:ext xmlns:c16="http://schemas.microsoft.com/office/drawing/2014/chart" uri="{C3380CC4-5D6E-409C-BE32-E72D297353CC}">
                <c16:uniqueId val="{0000000B-E2C8-4E8F-A77C-8920C44CC737}"/>
              </c:ext>
            </c:extLst>
          </c:dPt>
          <c:dPt>
            <c:idx val="6"/>
            <c:invertIfNegative val="0"/>
            <c:bubble3D val="0"/>
            <c:spPr>
              <a:solidFill>
                <a:srgbClr val="1E8FDC"/>
              </a:solidFill>
              <a:ln>
                <a:noFill/>
              </a:ln>
              <a:effectLst/>
            </c:spPr>
            <c:extLst>
              <c:ext xmlns:c16="http://schemas.microsoft.com/office/drawing/2014/chart" uri="{C3380CC4-5D6E-409C-BE32-E72D297353CC}">
                <c16:uniqueId val="{0000000D-E2C8-4E8F-A77C-8920C44CC737}"/>
              </c:ext>
            </c:extLst>
          </c:dPt>
          <c:dPt>
            <c:idx val="7"/>
            <c:invertIfNegative val="0"/>
            <c:bubble3D val="0"/>
            <c:spPr>
              <a:solidFill>
                <a:srgbClr val="1E8FDC"/>
              </a:solidFill>
              <a:ln>
                <a:noFill/>
              </a:ln>
              <a:effectLst/>
            </c:spPr>
            <c:extLst>
              <c:ext xmlns:c16="http://schemas.microsoft.com/office/drawing/2014/chart" uri="{C3380CC4-5D6E-409C-BE32-E72D297353CC}">
                <c16:uniqueId val="{00000015-7986-4181-B8AA-1361A91066B8}"/>
              </c:ext>
            </c:extLst>
          </c:dPt>
          <c:dPt>
            <c:idx val="8"/>
            <c:invertIfNegative val="0"/>
            <c:bubble3D val="0"/>
            <c:spPr>
              <a:solidFill>
                <a:srgbClr val="1E8FDC"/>
              </a:solidFill>
              <a:ln>
                <a:noFill/>
              </a:ln>
              <a:effectLst/>
            </c:spPr>
            <c:extLst>
              <c:ext xmlns:c16="http://schemas.microsoft.com/office/drawing/2014/chart" uri="{C3380CC4-5D6E-409C-BE32-E72D297353CC}">
                <c16:uniqueId val="{00000017-7986-4181-B8AA-1361A91066B8}"/>
              </c:ext>
            </c:extLst>
          </c:dPt>
          <c:dPt>
            <c:idx val="9"/>
            <c:invertIfNegative val="0"/>
            <c:bubble3D val="0"/>
            <c:spPr>
              <a:solidFill>
                <a:srgbClr val="16679F"/>
              </a:solidFill>
              <a:ln>
                <a:noFill/>
              </a:ln>
              <a:effectLst/>
            </c:spPr>
            <c:extLst>
              <c:ext xmlns:c16="http://schemas.microsoft.com/office/drawing/2014/chart" uri="{C3380CC4-5D6E-409C-BE32-E72D297353CC}">
                <c16:uniqueId val="{00000019-7986-4181-B8AA-1361A91066B8}"/>
              </c:ext>
            </c:extLst>
          </c:dPt>
          <c:dPt>
            <c:idx val="10"/>
            <c:invertIfNegative val="0"/>
            <c:bubble3D val="0"/>
            <c:spPr>
              <a:solidFill>
                <a:srgbClr val="16679F"/>
              </a:solidFill>
              <a:ln>
                <a:noFill/>
              </a:ln>
              <a:effectLst/>
            </c:spPr>
            <c:extLst>
              <c:ext xmlns:c16="http://schemas.microsoft.com/office/drawing/2014/chart" uri="{C3380CC4-5D6E-409C-BE32-E72D297353CC}">
                <c16:uniqueId val="{0000001B-7986-4181-B8AA-1361A91066B8}"/>
              </c:ext>
            </c:extLst>
          </c:dPt>
          <c:dPt>
            <c:idx val="11"/>
            <c:invertIfNegative val="0"/>
            <c:bubble3D val="0"/>
            <c:spPr>
              <a:solidFill>
                <a:srgbClr val="16679F"/>
              </a:solidFill>
              <a:ln>
                <a:noFill/>
              </a:ln>
              <a:effectLst/>
            </c:spPr>
            <c:extLst>
              <c:ext xmlns:c16="http://schemas.microsoft.com/office/drawing/2014/chart" uri="{C3380CC4-5D6E-409C-BE32-E72D297353CC}">
                <c16:uniqueId val="{0000001D-7986-4181-B8AA-1361A91066B8}"/>
              </c:ext>
            </c:extLst>
          </c:dPt>
          <c:dPt>
            <c:idx val="12"/>
            <c:invertIfNegative val="0"/>
            <c:bubble3D val="0"/>
            <c:spPr>
              <a:solidFill>
                <a:srgbClr val="16679F"/>
              </a:solidFill>
              <a:ln>
                <a:noFill/>
              </a:ln>
              <a:effectLst/>
            </c:spPr>
            <c:extLst>
              <c:ext xmlns:c16="http://schemas.microsoft.com/office/drawing/2014/chart" uri="{C3380CC4-5D6E-409C-BE32-E72D297353CC}">
                <c16:uniqueId val="{00000019-1D56-478E-881C-4E860D5F9F77}"/>
              </c:ext>
            </c:extLst>
          </c:dPt>
          <c:dPt>
            <c:idx val="13"/>
            <c:invertIfNegative val="0"/>
            <c:bubble3D val="0"/>
            <c:spPr>
              <a:solidFill>
                <a:srgbClr val="024E85"/>
              </a:solidFill>
              <a:ln>
                <a:noFill/>
              </a:ln>
              <a:effectLst/>
            </c:spPr>
            <c:extLst>
              <c:ext xmlns:c16="http://schemas.microsoft.com/office/drawing/2014/chart" uri="{C3380CC4-5D6E-409C-BE32-E72D297353CC}">
                <c16:uniqueId val="{0000001B-D974-4BD9-8460-705D0EEA8B9D}"/>
              </c:ext>
            </c:extLst>
          </c:dPt>
          <c:dPt>
            <c:idx val="14"/>
            <c:invertIfNegative val="0"/>
            <c:bubble3D val="0"/>
            <c:spPr>
              <a:solidFill>
                <a:srgbClr val="024E85"/>
              </a:solidFill>
              <a:ln>
                <a:noFill/>
              </a:ln>
              <a:effectLst/>
            </c:spPr>
            <c:extLst>
              <c:ext xmlns:c16="http://schemas.microsoft.com/office/drawing/2014/chart" uri="{C3380CC4-5D6E-409C-BE32-E72D297353CC}">
                <c16:uniqueId val="{0000001D-D974-4BD9-8460-705D0EEA8B9D}"/>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Hoja1!$A$2:$B$16</c:f>
              <c:multiLvlStrCache>
                <c:ptCount val="15"/>
                <c:lvl>
                  <c:pt idx="0">
                    <c:v>Nacional</c:v>
                  </c:pt>
                  <c:pt idx="1">
                    <c:v>Urbana</c:v>
                  </c:pt>
                  <c:pt idx="2">
                    <c:v>Rural</c:v>
                  </c:pt>
                  <c:pt idx="3">
                    <c:v>Sierra Urbana</c:v>
                  </c:pt>
                  <c:pt idx="4">
                    <c:v>Sierra Rural</c:v>
                  </c:pt>
                  <c:pt idx="5">
                    <c:v>Costa Urbana</c:v>
                  </c:pt>
                  <c:pt idx="6">
                    <c:v>Costa Rural</c:v>
                  </c:pt>
                  <c:pt idx="7">
                    <c:v>Amazonía Urbana</c:v>
                  </c:pt>
                  <c:pt idx="8">
                    <c:v>Amazonía Rural</c:v>
                  </c:pt>
                  <c:pt idx="9">
                    <c:v>Quito</c:v>
                  </c:pt>
                  <c:pt idx="10">
                    <c:v>Guayaquil</c:v>
                  </c:pt>
                  <c:pt idx="11">
                    <c:v>Cuenca</c:v>
                  </c:pt>
                  <c:pt idx="12">
                    <c:v>Ambato</c:v>
                  </c:pt>
                  <c:pt idx="13">
                    <c:v>Si</c:v>
                  </c:pt>
                  <c:pt idx="14">
                    <c:v>No</c:v>
                  </c:pt>
                </c:lvl>
                <c:lvl>
                  <c:pt idx="1">
                    <c:v>Área de residencia</c:v>
                  </c:pt>
                  <c:pt idx="3">
                    <c:v>Región Natural según área</c:v>
                  </c:pt>
                  <c:pt idx="9">
                    <c:v>*Principales ciudades</c:v>
                  </c:pt>
                  <c:pt idx="13">
                    <c:v>Parroquias priorizadas</c:v>
                  </c:pt>
                </c:lvl>
              </c:multiLvlStrCache>
            </c:multiLvlStrRef>
          </c:cat>
          <c:val>
            <c:numRef>
              <c:f>Hoja1!$C$2:$C$16</c:f>
              <c:numCache>
                <c:formatCode>0.0%</c:formatCode>
                <c:ptCount val="15"/>
                <c:pt idx="0">
                  <c:v>0.200528109507395</c:v>
                </c:pt>
                <c:pt idx="1">
                  <c:v>0.18941474975056799</c:v>
                </c:pt>
                <c:pt idx="2">
                  <c:v>0.21943594955492601</c:v>
                </c:pt>
                <c:pt idx="3">
                  <c:v>0.21277334616237001</c:v>
                </c:pt>
                <c:pt idx="4">
                  <c:v>0.27668665542003601</c:v>
                </c:pt>
                <c:pt idx="5">
                  <c:v>0.18030390738027299</c:v>
                </c:pt>
                <c:pt idx="6">
                  <c:v>0.15584473909900001</c:v>
                </c:pt>
                <c:pt idx="7">
                  <c:v>0.10410924439094001</c:v>
                </c:pt>
                <c:pt idx="8">
                  <c:v>0.227698972</c:v>
                </c:pt>
                <c:pt idx="9" formatCode="###0.0%">
                  <c:v>0.23294444726565999</c:v>
                </c:pt>
                <c:pt idx="10" formatCode="###0.0%">
                  <c:v>0.176497273629973</c:v>
                </c:pt>
                <c:pt idx="11" formatCode="###0.0%">
                  <c:v>0.170726156268284</c:v>
                </c:pt>
                <c:pt idx="12" formatCode="###0.0%">
                  <c:v>0.18292634467219099</c:v>
                </c:pt>
                <c:pt idx="13">
                  <c:v>0.219</c:v>
                </c:pt>
                <c:pt idx="14">
                  <c:v>0.184</c:v>
                </c:pt>
              </c:numCache>
            </c:numRef>
          </c:val>
          <c:extLst>
            <c:ext xmlns:c16="http://schemas.microsoft.com/office/drawing/2014/chart" uri="{C3380CC4-5D6E-409C-BE32-E72D297353CC}">
              <c16:uniqueId val="{0000001E-7986-4181-B8AA-1361A91066B8}"/>
            </c:ext>
          </c:extLst>
        </c:ser>
        <c:dLbls>
          <c:showLegendKey val="0"/>
          <c:showVal val="0"/>
          <c:showCatName val="0"/>
          <c:showSerName val="0"/>
          <c:showPercent val="0"/>
          <c:showBubbleSize val="0"/>
        </c:dLbls>
        <c:gapWidth val="90"/>
        <c:overlap val="-27"/>
        <c:axId val="1817621200"/>
        <c:axId val="1817621744"/>
      </c:barChart>
      <c:catAx>
        <c:axId val="1817621200"/>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Century Gothic" panose="020B0502020202020204" pitchFamily="34" charset="0"/>
                <a:ea typeface="+mn-ea"/>
                <a:cs typeface="+mn-cs"/>
              </a:defRPr>
            </a:pPr>
            <a:endParaRPr lang="es-EC"/>
          </a:p>
        </c:txPr>
        <c:crossAx val="1817621744"/>
        <c:crosses val="autoZero"/>
        <c:auto val="1"/>
        <c:lblAlgn val="ctr"/>
        <c:lblOffset val="100"/>
        <c:noMultiLvlLbl val="0"/>
      </c:catAx>
      <c:valAx>
        <c:axId val="1817621744"/>
        <c:scaling>
          <c:orientation val="minMax"/>
          <c:max val="0.33000000000000007"/>
        </c:scaling>
        <c:delete val="1"/>
        <c:axPos val="l"/>
        <c:numFmt formatCode="0.0%" sourceLinked="1"/>
        <c:majorTickMark val="out"/>
        <c:minorTickMark val="none"/>
        <c:tickLblPos val="nextTo"/>
        <c:crossAx val="181762120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646482"/>
          </a:solidFill>
        </a:defRPr>
      </a:pPr>
      <a:endParaRPr lang="es-EC"/>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045505136290017E-2"/>
          <c:y val="3.9707974424312537E-2"/>
          <c:w val="0.97190901093376902"/>
          <c:h val="0.47640646439089385"/>
        </c:manualLayout>
      </c:layout>
      <c:barChart>
        <c:barDir val="col"/>
        <c:grouping val="clustered"/>
        <c:varyColors val="0"/>
        <c:ser>
          <c:idx val="0"/>
          <c:order val="0"/>
          <c:tx>
            <c:strRef>
              <c:f>Hoja1!$C$1</c:f>
              <c:strCache>
                <c:ptCount val="1"/>
                <c:pt idx="0">
                  <c:v>Población Contagiada</c:v>
                </c:pt>
              </c:strCache>
            </c:strRef>
          </c:tx>
          <c:spPr>
            <a:solidFill>
              <a:srgbClr val="00B0F0"/>
            </a:solidFill>
            <a:ln>
              <a:noFill/>
            </a:ln>
            <a:effectLst/>
          </c:spPr>
          <c:invertIfNegative val="0"/>
          <c:dPt>
            <c:idx val="0"/>
            <c:invertIfNegative val="0"/>
            <c:bubble3D val="0"/>
            <c:spPr>
              <a:solidFill>
                <a:srgbClr val="7C57C5"/>
              </a:solidFill>
              <a:ln>
                <a:noFill/>
              </a:ln>
              <a:effectLst/>
            </c:spPr>
            <c:extLst>
              <c:ext xmlns:c16="http://schemas.microsoft.com/office/drawing/2014/chart" uri="{C3380CC4-5D6E-409C-BE32-E72D297353CC}">
                <c16:uniqueId val="{00000001-3334-4023-86A0-E10382760CE2}"/>
              </c:ext>
            </c:extLst>
          </c:dPt>
          <c:dPt>
            <c:idx val="1"/>
            <c:invertIfNegative val="0"/>
            <c:bubble3D val="0"/>
            <c:spPr>
              <a:solidFill>
                <a:srgbClr val="6E6E7C"/>
              </a:solidFill>
              <a:ln>
                <a:noFill/>
              </a:ln>
              <a:effectLst/>
            </c:spPr>
            <c:extLst>
              <c:ext xmlns:c16="http://schemas.microsoft.com/office/drawing/2014/chart" uri="{C3380CC4-5D6E-409C-BE32-E72D297353CC}">
                <c16:uniqueId val="{00000003-3334-4023-86A0-E10382760CE2}"/>
              </c:ext>
            </c:extLst>
          </c:dPt>
          <c:dPt>
            <c:idx val="2"/>
            <c:invertIfNegative val="0"/>
            <c:bubble3D val="0"/>
            <c:spPr>
              <a:solidFill>
                <a:srgbClr val="6E6E7C"/>
              </a:solidFill>
              <a:ln>
                <a:noFill/>
              </a:ln>
              <a:effectLst/>
            </c:spPr>
            <c:extLst>
              <c:ext xmlns:c16="http://schemas.microsoft.com/office/drawing/2014/chart" uri="{C3380CC4-5D6E-409C-BE32-E72D297353CC}">
                <c16:uniqueId val="{00000005-3334-4023-86A0-E10382760CE2}"/>
              </c:ext>
            </c:extLst>
          </c:dPt>
          <c:dPt>
            <c:idx val="3"/>
            <c:invertIfNegative val="0"/>
            <c:bubble3D val="0"/>
            <c:spPr>
              <a:solidFill>
                <a:srgbClr val="1E8FDC"/>
              </a:solidFill>
              <a:ln>
                <a:solidFill>
                  <a:srgbClr val="BFBFBF"/>
                </a:solidFill>
              </a:ln>
              <a:effectLst/>
            </c:spPr>
            <c:extLst>
              <c:ext xmlns:c16="http://schemas.microsoft.com/office/drawing/2014/chart" uri="{C3380CC4-5D6E-409C-BE32-E72D297353CC}">
                <c16:uniqueId val="{00000007-3334-4023-86A0-E10382760CE2}"/>
              </c:ext>
            </c:extLst>
          </c:dPt>
          <c:dPt>
            <c:idx val="4"/>
            <c:invertIfNegative val="0"/>
            <c:bubble3D val="0"/>
            <c:spPr>
              <a:solidFill>
                <a:srgbClr val="1E8FDC"/>
              </a:solidFill>
              <a:ln>
                <a:noFill/>
              </a:ln>
              <a:effectLst/>
            </c:spPr>
            <c:extLst>
              <c:ext xmlns:c16="http://schemas.microsoft.com/office/drawing/2014/chart" uri="{C3380CC4-5D6E-409C-BE32-E72D297353CC}">
                <c16:uniqueId val="{00000009-3334-4023-86A0-E10382760CE2}"/>
              </c:ext>
            </c:extLst>
          </c:dPt>
          <c:dPt>
            <c:idx val="5"/>
            <c:invertIfNegative val="0"/>
            <c:bubble3D val="0"/>
            <c:spPr>
              <a:solidFill>
                <a:srgbClr val="1E8FDC"/>
              </a:solidFill>
              <a:ln>
                <a:noFill/>
              </a:ln>
              <a:effectLst/>
            </c:spPr>
            <c:extLst>
              <c:ext xmlns:c16="http://schemas.microsoft.com/office/drawing/2014/chart" uri="{C3380CC4-5D6E-409C-BE32-E72D297353CC}">
                <c16:uniqueId val="{0000000B-3334-4023-86A0-E10382760CE2}"/>
              </c:ext>
            </c:extLst>
          </c:dPt>
          <c:dPt>
            <c:idx val="6"/>
            <c:invertIfNegative val="0"/>
            <c:bubble3D val="0"/>
            <c:spPr>
              <a:solidFill>
                <a:srgbClr val="1E8FDC"/>
              </a:solidFill>
              <a:ln>
                <a:noFill/>
              </a:ln>
              <a:effectLst/>
            </c:spPr>
            <c:extLst>
              <c:ext xmlns:c16="http://schemas.microsoft.com/office/drawing/2014/chart" uri="{C3380CC4-5D6E-409C-BE32-E72D297353CC}">
                <c16:uniqueId val="{0000000D-3334-4023-86A0-E10382760CE2}"/>
              </c:ext>
            </c:extLst>
          </c:dPt>
          <c:dPt>
            <c:idx val="7"/>
            <c:invertIfNegative val="0"/>
            <c:bubble3D val="0"/>
            <c:spPr>
              <a:solidFill>
                <a:srgbClr val="1E8FDC"/>
              </a:solidFill>
              <a:ln>
                <a:noFill/>
              </a:ln>
              <a:effectLst/>
            </c:spPr>
            <c:extLst>
              <c:ext xmlns:c16="http://schemas.microsoft.com/office/drawing/2014/chart" uri="{C3380CC4-5D6E-409C-BE32-E72D297353CC}">
                <c16:uniqueId val="{0000000F-3334-4023-86A0-E10382760CE2}"/>
              </c:ext>
            </c:extLst>
          </c:dPt>
          <c:dPt>
            <c:idx val="8"/>
            <c:invertIfNegative val="0"/>
            <c:bubble3D val="0"/>
            <c:spPr>
              <a:solidFill>
                <a:srgbClr val="1E8FDC"/>
              </a:solidFill>
              <a:ln>
                <a:noFill/>
              </a:ln>
              <a:effectLst/>
            </c:spPr>
            <c:extLst>
              <c:ext xmlns:c16="http://schemas.microsoft.com/office/drawing/2014/chart" uri="{C3380CC4-5D6E-409C-BE32-E72D297353CC}">
                <c16:uniqueId val="{00000011-3334-4023-86A0-E10382760CE2}"/>
              </c:ext>
            </c:extLst>
          </c:dPt>
          <c:dPt>
            <c:idx val="9"/>
            <c:invertIfNegative val="0"/>
            <c:bubble3D val="0"/>
            <c:spPr>
              <a:solidFill>
                <a:srgbClr val="16679F"/>
              </a:solidFill>
              <a:ln>
                <a:noFill/>
              </a:ln>
              <a:effectLst/>
            </c:spPr>
            <c:extLst>
              <c:ext xmlns:c16="http://schemas.microsoft.com/office/drawing/2014/chart" uri="{C3380CC4-5D6E-409C-BE32-E72D297353CC}">
                <c16:uniqueId val="{00000013-3334-4023-86A0-E10382760CE2}"/>
              </c:ext>
            </c:extLst>
          </c:dPt>
          <c:dPt>
            <c:idx val="10"/>
            <c:invertIfNegative val="0"/>
            <c:bubble3D val="0"/>
            <c:spPr>
              <a:solidFill>
                <a:srgbClr val="16679F"/>
              </a:solidFill>
              <a:ln>
                <a:noFill/>
              </a:ln>
              <a:effectLst/>
            </c:spPr>
            <c:extLst>
              <c:ext xmlns:c16="http://schemas.microsoft.com/office/drawing/2014/chart" uri="{C3380CC4-5D6E-409C-BE32-E72D297353CC}">
                <c16:uniqueId val="{00000015-3334-4023-86A0-E10382760CE2}"/>
              </c:ext>
            </c:extLst>
          </c:dPt>
          <c:dPt>
            <c:idx val="11"/>
            <c:invertIfNegative val="0"/>
            <c:bubble3D val="0"/>
            <c:spPr>
              <a:solidFill>
                <a:srgbClr val="16679F"/>
              </a:solidFill>
              <a:ln>
                <a:noFill/>
              </a:ln>
              <a:effectLst/>
            </c:spPr>
            <c:extLst>
              <c:ext xmlns:c16="http://schemas.microsoft.com/office/drawing/2014/chart" uri="{C3380CC4-5D6E-409C-BE32-E72D297353CC}">
                <c16:uniqueId val="{00000017-3334-4023-86A0-E10382760CE2}"/>
              </c:ext>
            </c:extLst>
          </c:dPt>
          <c:dPt>
            <c:idx val="12"/>
            <c:invertIfNegative val="0"/>
            <c:bubble3D val="0"/>
            <c:spPr>
              <a:solidFill>
                <a:srgbClr val="16679F"/>
              </a:solidFill>
              <a:ln>
                <a:noFill/>
              </a:ln>
              <a:effectLst/>
            </c:spPr>
            <c:extLst>
              <c:ext xmlns:c16="http://schemas.microsoft.com/office/drawing/2014/chart" uri="{C3380CC4-5D6E-409C-BE32-E72D297353CC}">
                <c16:uniqueId val="{00000019-D9B6-4335-992F-ADDB6F06C7AC}"/>
              </c:ext>
            </c:extLst>
          </c:dPt>
          <c:dPt>
            <c:idx val="13"/>
            <c:invertIfNegative val="0"/>
            <c:bubble3D val="0"/>
            <c:spPr>
              <a:solidFill>
                <a:srgbClr val="16679F"/>
              </a:solidFill>
              <a:ln>
                <a:noFill/>
              </a:ln>
              <a:effectLst/>
            </c:spPr>
            <c:extLst>
              <c:ext xmlns:c16="http://schemas.microsoft.com/office/drawing/2014/chart" uri="{C3380CC4-5D6E-409C-BE32-E72D297353CC}">
                <c16:uniqueId val="{0000001B-D9B6-4335-992F-ADDB6F06C7AC}"/>
              </c:ext>
            </c:extLst>
          </c:dPt>
          <c:dPt>
            <c:idx val="14"/>
            <c:invertIfNegative val="0"/>
            <c:bubble3D val="0"/>
            <c:spPr>
              <a:solidFill>
                <a:srgbClr val="024E85"/>
              </a:solidFill>
              <a:ln>
                <a:noFill/>
              </a:ln>
              <a:effectLst/>
            </c:spPr>
            <c:extLst>
              <c:ext xmlns:c16="http://schemas.microsoft.com/office/drawing/2014/chart" uri="{C3380CC4-5D6E-409C-BE32-E72D297353CC}">
                <c16:uniqueId val="{0000001D-D9B6-4335-992F-ADDB6F06C7AC}"/>
              </c:ext>
            </c:extLst>
          </c:dPt>
          <c:dPt>
            <c:idx val="15"/>
            <c:invertIfNegative val="0"/>
            <c:bubble3D val="0"/>
            <c:spPr>
              <a:solidFill>
                <a:srgbClr val="024E85"/>
              </a:solidFill>
              <a:ln>
                <a:noFill/>
              </a:ln>
              <a:effectLst/>
            </c:spPr>
            <c:extLst>
              <c:ext xmlns:c16="http://schemas.microsoft.com/office/drawing/2014/chart" uri="{C3380CC4-5D6E-409C-BE32-E72D297353CC}">
                <c16:uniqueId val="{0000001F-D9B6-4335-992F-ADDB6F06C7AC}"/>
              </c:ext>
            </c:extLst>
          </c:dPt>
          <c:dPt>
            <c:idx val="16"/>
            <c:invertIfNegative val="0"/>
            <c:bubble3D val="0"/>
            <c:spPr>
              <a:solidFill>
                <a:srgbClr val="024E85"/>
              </a:solidFill>
              <a:ln>
                <a:noFill/>
              </a:ln>
              <a:effectLst/>
            </c:spPr>
            <c:extLst>
              <c:ext xmlns:c16="http://schemas.microsoft.com/office/drawing/2014/chart" uri="{C3380CC4-5D6E-409C-BE32-E72D297353CC}">
                <c16:uniqueId val="{00000019-AC74-478F-8360-3382FBDEAE6D}"/>
              </c:ext>
            </c:extLst>
          </c:dPt>
          <c:dPt>
            <c:idx val="17"/>
            <c:invertIfNegative val="0"/>
            <c:bubble3D val="0"/>
            <c:spPr>
              <a:solidFill>
                <a:srgbClr val="024E85"/>
              </a:solidFill>
              <a:ln>
                <a:noFill/>
              </a:ln>
              <a:effectLst/>
            </c:spPr>
            <c:extLst>
              <c:ext xmlns:c16="http://schemas.microsoft.com/office/drawing/2014/chart" uri="{C3380CC4-5D6E-409C-BE32-E72D297353CC}">
                <c16:uniqueId val="{0000001B-AC74-478F-8360-3382FBDEAE6D}"/>
              </c:ext>
            </c:extLst>
          </c:dPt>
          <c:dPt>
            <c:idx val="18"/>
            <c:invertIfNegative val="0"/>
            <c:bubble3D val="0"/>
            <c:spPr>
              <a:solidFill>
                <a:srgbClr val="024E85"/>
              </a:solidFill>
              <a:ln>
                <a:noFill/>
              </a:ln>
              <a:effectLst/>
            </c:spPr>
            <c:extLst>
              <c:ext xmlns:c16="http://schemas.microsoft.com/office/drawing/2014/chart" uri="{C3380CC4-5D6E-409C-BE32-E72D297353CC}">
                <c16:uniqueId val="{0000001D-AC74-478F-8360-3382FBDEAE6D}"/>
              </c:ext>
            </c:extLst>
          </c:dPt>
          <c:dPt>
            <c:idx val="19"/>
            <c:invertIfNegative val="0"/>
            <c:bubble3D val="0"/>
            <c:spPr>
              <a:solidFill>
                <a:srgbClr val="F08B5E"/>
              </a:solidFill>
              <a:ln>
                <a:noFill/>
              </a:ln>
              <a:effectLst/>
            </c:spPr>
            <c:extLst>
              <c:ext xmlns:c16="http://schemas.microsoft.com/office/drawing/2014/chart" uri="{C3380CC4-5D6E-409C-BE32-E72D297353CC}">
                <c16:uniqueId val="{00000000-27D8-40C5-B70E-B11227AE4DDF}"/>
              </c:ext>
            </c:extLst>
          </c:dPt>
          <c:dPt>
            <c:idx val="20"/>
            <c:invertIfNegative val="0"/>
            <c:bubble3D val="0"/>
            <c:spPr>
              <a:solidFill>
                <a:srgbClr val="F08B5E"/>
              </a:solidFill>
              <a:ln>
                <a:noFill/>
              </a:ln>
              <a:effectLst/>
            </c:spPr>
            <c:extLst>
              <c:ext xmlns:c16="http://schemas.microsoft.com/office/drawing/2014/chart" uri="{C3380CC4-5D6E-409C-BE32-E72D297353CC}">
                <c16:uniqueId val="{00000001-27D8-40C5-B70E-B11227AE4DDF}"/>
              </c:ext>
            </c:extLst>
          </c:dPt>
          <c:dPt>
            <c:idx val="21"/>
            <c:invertIfNegative val="0"/>
            <c:bubble3D val="0"/>
            <c:spPr>
              <a:solidFill>
                <a:srgbClr val="F08B5E"/>
              </a:solidFill>
              <a:ln>
                <a:noFill/>
              </a:ln>
              <a:effectLst/>
            </c:spPr>
            <c:extLst>
              <c:ext xmlns:c16="http://schemas.microsoft.com/office/drawing/2014/chart" uri="{C3380CC4-5D6E-409C-BE32-E72D297353CC}">
                <c16:uniqueId val="{00000002-27D8-40C5-B70E-B11227AE4DDF}"/>
              </c:ext>
            </c:extLst>
          </c:dPt>
          <c:dLbls>
            <c:dLbl>
              <c:idx val="2"/>
              <c:layout>
                <c:manualLayout>
                  <c:x val="2.3273019817982E-3"/>
                  <c:y val="-1.315929922264763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334-4023-86A0-E10382760CE2}"/>
                </c:ext>
              </c:extLst>
            </c:dLbl>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Hoja1!$A$2:$B$24</c:f>
              <c:multiLvlStrCache>
                <c:ptCount val="22"/>
                <c:lvl>
                  <c:pt idx="0">
                    <c:v>Nacional</c:v>
                  </c:pt>
                  <c:pt idx="1">
                    <c:v>Hombre</c:v>
                  </c:pt>
                  <c:pt idx="2">
                    <c:v>Mujer</c:v>
                  </c:pt>
                  <c:pt idx="3">
                    <c:v>0 a 5 meses</c:v>
                  </c:pt>
                  <c:pt idx="4">
                    <c:v>6 a 11 meses</c:v>
                  </c:pt>
                  <c:pt idx="5">
                    <c:v>12 a 23 meses</c:v>
                  </c:pt>
                  <c:pt idx="6">
                    <c:v>24 a 35 meses</c:v>
                  </c:pt>
                  <c:pt idx="7">
                    <c:v>36 a 47 meses</c:v>
                  </c:pt>
                  <c:pt idx="8">
                    <c:v>48 a 59 meses</c:v>
                  </c:pt>
                  <c:pt idx="9">
                    <c:v>Quintil 1</c:v>
                  </c:pt>
                  <c:pt idx="10">
                    <c:v>Quintil 2</c:v>
                  </c:pt>
                  <c:pt idx="11">
                    <c:v>Quintil 3</c:v>
                  </c:pt>
                  <c:pt idx="12">
                    <c:v>Quintil 4</c:v>
                  </c:pt>
                  <c:pt idx="13">
                    <c:v>Quintil 5</c:v>
                  </c:pt>
                  <c:pt idx="14">
                    <c:v>Indígena</c:v>
                  </c:pt>
                  <c:pt idx="15">
                    <c:v>Afroecuatoriana**</c:v>
                  </c:pt>
                  <c:pt idx="16">
                    <c:v>Montubia</c:v>
                  </c:pt>
                  <c:pt idx="17">
                    <c:v>Mestiza</c:v>
                  </c:pt>
                  <c:pt idx="18">
                    <c:v>Blanca u otra</c:v>
                  </c:pt>
                  <c:pt idx="19">
                    <c:v>Ninguna/Básica</c:v>
                  </c:pt>
                  <c:pt idx="20">
                    <c:v>Media/Bachillerato</c:v>
                  </c:pt>
                  <c:pt idx="21">
                    <c:v>Superior</c:v>
                  </c:pt>
                </c:lvl>
                <c:lvl>
                  <c:pt idx="1">
                    <c:v>Sexo</c:v>
                  </c:pt>
                  <c:pt idx="3">
                    <c:v>Grupos de edad</c:v>
                  </c:pt>
                  <c:pt idx="9">
                    <c:v>Quintiles de ingreso</c:v>
                  </c:pt>
                  <c:pt idx="14">
                    <c:v>Etnia</c:v>
                  </c:pt>
                  <c:pt idx="19">
                    <c:v>Nivel de instrucción de la madre</c:v>
                  </c:pt>
                </c:lvl>
              </c:multiLvlStrCache>
            </c:multiLvlStrRef>
          </c:cat>
          <c:val>
            <c:numRef>
              <c:f>Hoja1!$C$2:$C$24</c:f>
              <c:numCache>
                <c:formatCode>0.0%</c:formatCode>
                <c:ptCount val="22"/>
                <c:pt idx="0">
                  <c:v>0.17499999999999999</c:v>
                </c:pt>
                <c:pt idx="1">
                  <c:v>0.186</c:v>
                </c:pt>
                <c:pt idx="2">
                  <c:v>0.16400000000000001</c:v>
                </c:pt>
                <c:pt idx="3">
                  <c:v>0.13887913496700299</c:v>
                </c:pt>
                <c:pt idx="4">
                  <c:v>0.17100000000000001</c:v>
                </c:pt>
                <c:pt idx="5">
                  <c:v>0.23699999999999999</c:v>
                </c:pt>
                <c:pt idx="6">
                  <c:v>0.19500000000000001</c:v>
                </c:pt>
                <c:pt idx="7">
                  <c:v>0.15</c:v>
                </c:pt>
                <c:pt idx="8">
                  <c:v>0.13600000000000001</c:v>
                </c:pt>
                <c:pt idx="9">
                  <c:v>0.215</c:v>
                </c:pt>
                <c:pt idx="10">
                  <c:v>0.21299999999999999</c:v>
                </c:pt>
                <c:pt idx="11">
                  <c:v>0.16400000000000001</c:v>
                </c:pt>
                <c:pt idx="12">
                  <c:v>0.16200000000000001</c:v>
                </c:pt>
                <c:pt idx="13">
                  <c:v>0.12</c:v>
                </c:pt>
                <c:pt idx="14">
                  <c:v>0.379</c:v>
                </c:pt>
                <c:pt idx="15">
                  <c:v>0.108</c:v>
                </c:pt>
                <c:pt idx="16">
                  <c:v>0.11799999999999999</c:v>
                </c:pt>
                <c:pt idx="17">
                  <c:v>0.16400000000000001</c:v>
                </c:pt>
                <c:pt idx="18">
                  <c:v>0.14499999999999999</c:v>
                </c:pt>
                <c:pt idx="19">
                  <c:v>0.23400000000000001</c:v>
                </c:pt>
                <c:pt idx="20">
                  <c:v>0.16200000000000001</c:v>
                </c:pt>
                <c:pt idx="21">
                  <c:v>0.107</c:v>
                </c:pt>
              </c:numCache>
            </c:numRef>
          </c:val>
          <c:extLst>
            <c:ext xmlns:c16="http://schemas.microsoft.com/office/drawing/2014/chart" uri="{C3380CC4-5D6E-409C-BE32-E72D297353CC}">
              <c16:uniqueId val="{0000001E-3334-4023-86A0-E10382760CE2}"/>
            </c:ext>
          </c:extLst>
        </c:ser>
        <c:dLbls>
          <c:showLegendKey val="0"/>
          <c:showVal val="0"/>
          <c:showCatName val="0"/>
          <c:showSerName val="0"/>
          <c:showPercent val="0"/>
          <c:showBubbleSize val="0"/>
        </c:dLbls>
        <c:gapWidth val="90"/>
        <c:overlap val="-27"/>
        <c:axId val="1817615216"/>
        <c:axId val="1817619024"/>
      </c:barChart>
      <c:catAx>
        <c:axId val="1817615216"/>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ln>
          <a:effectLst/>
        </c:spPr>
        <c:txPr>
          <a:bodyPr rot="-5400000" spcFirstLastPara="1" vertOverflow="ellipsis" wrap="square" anchor="ctr" anchorCtr="1"/>
          <a:lstStyle/>
          <a:p>
            <a:pPr>
              <a:defRPr sz="1197" b="0" i="0" u="none" strike="noStrike" kern="1200" baseline="0">
                <a:solidFill>
                  <a:schemeClr val="tx1">
                    <a:lumMod val="75000"/>
                    <a:lumOff val="25000"/>
                  </a:schemeClr>
                </a:solidFill>
                <a:latin typeface="+mj-lt"/>
                <a:ea typeface="+mn-ea"/>
                <a:cs typeface="+mn-cs"/>
              </a:defRPr>
            </a:pPr>
            <a:endParaRPr lang="es-EC"/>
          </a:p>
        </c:txPr>
        <c:crossAx val="1817619024"/>
        <c:crosses val="autoZero"/>
        <c:auto val="1"/>
        <c:lblAlgn val="ctr"/>
        <c:lblOffset val="100"/>
        <c:noMultiLvlLbl val="0"/>
      </c:catAx>
      <c:valAx>
        <c:axId val="1817619024"/>
        <c:scaling>
          <c:orientation val="minMax"/>
          <c:max val="0.4"/>
        </c:scaling>
        <c:delete val="1"/>
        <c:axPos val="l"/>
        <c:numFmt formatCode="0.0%" sourceLinked="1"/>
        <c:majorTickMark val="out"/>
        <c:minorTickMark val="none"/>
        <c:tickLblPos val="nextTo"/>
        <c:crossAx val="1817615216"/>
        <c:crosses val="autoZero"/>
        <c:crossBetween val="between"/>
      </c:valAx>
      <c:spPr>
        <a:noFill/>
        <a:ln>
          <a:noFill/>
        </a:ln>
        <a:effectLst/>
      </c:spPr>
    </c:plotArea>
    <c:plotVisOnly val="1"/>
    <c:dispBlanksAs val="gap"/>
    <c:showDLblsOverMax val="0"/>
  </c:chart>
  <c:spPr>
    <a:noFill/>
    <a:ln>
      <a:noFill/>
    </a:ln>
    <a:effectLst/>
  </c:spPr>
  <c:txPr>
    <a:bodyPr/>
    <a:lstStyle/>
    <a:p>
      <a:pPr>
        <a:defRPr baseline="0">
          <a:solidFill>
            <a:schemeClr val="tx1">
              <a:lumMod val="75000"/>
              <a:lumOff val="25000"/>
            </a:schemeClr>
          </a:solidFill>
          <a:latin typeface="Century Gothic" panose="020B0502020202020204" pitchFamily="34" charset="0"/>
        </a:defRPr>
      </a:pPr>
      <a:endParaRPr lang="es-EC"/>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Hoja1!$C$1</c:f>
              <c:strCache>
                <c:ptCount val="1"/>
                <c:pt idx="0">
                  <c:v>Población Contagiada</c:v>
                </c:pt>
              </c:strCache>
            </c:strRef>
          </c:tx>
          <c:spPr>
            <a:solidFill>
              <a:srgbClr val="00B0F0"/>
            </a:solidFill>
            <a:ln>
              <a:noFill/>
            </a:ln>
            <a:effectLst/>
          </c:spPr>
          <c:invertIfNegative val="0"/>
          <c:dPt>
            <c:idx val="0"/>
            <c:invertIfNegative val="0"/>
            <c:bubble3D val="0"/>
            <c:spPr>
              <a:solidFill>
                <a:srgbClr val="7C57C5"/>
              </a:solidFill>
              <a:ln>
                <a:noFill/>
              </a:ln>
              <a:effectLst/>
            </c:spPr>
            <c:extLst>
              <c:ext xmlns:c16="http://schemas.microsoft.com/office/drawing/2014/chart" uri="{C3380CC4-5D6E-409C-BE32-E72D297353CC}">
                <c16:uniqueId val="{00000001-7986-4181-B8AA-1361A91066B8}"/>
              </c:ext>
            </c:extLst>
          </c:dPt>
          <c:dPt>
            <c:idx val="1"/>
            <c:invertIfNegative val="0"/>
            <c:bubble3D val="0"/>
            <c:spPr>
              <a:solidFill>
                <a:srgbClr val="6E6E7C"/>
              </a:solidFill>
              <a:ln>
                <a:noFill/>
              </a:ln>
              <a:effectLst/>
            </c:spPr>
            <c:extLst>
              <c:ext xmlns:c16="http://schemas.microsoft.com/office/drawing/2014/chart" uri="{C3380CC4-5D6E-409C-BE32-E72D297353CC}">
                <c16:uniqueId val="{00000003-7986-4181-B8AA-1361A91066B8}"/>
              </c:ext>
            </c:extLst>
          </c:dPt>
          <c:dPt>
            <c:idx val="2"/>
            <c:invertIfNegative val="0"/>
            <c:bubble3D val="0"/>
            <c:spPr>
              <a:solidFill>
                <a:srgbClr val="6E6E7C"/>
              </a:solidFill>
              <a:ln>
                <a:noFill/>
              </a:ln>
              <a:effectLst/>
            </c:spPr>
            <c:extLst>
              <c:ext xmlns:c16="http://schemas.microsoft.com/office/drawing/2014/chart" uri="{C3380CC4-5D6E-409C-BE32-E72D297353CC}">
                <c16:uniqueId val="{00000005-7986-4181-B8AA-1361A91066B8}"/>
              </c:ext>
            </c:extLst>
          </c:dPt>
          <c:dPt>
            <c:idx val="3"/>
            <c:invertIfNegative val="0"/>
            <c:bubble3D val="0"/>
            <c:spPr>
              <a:solidFill>
                <a:srgbClr val="1E8FDC"/>
              </a:solidFill>
              <a:ln>
                <a:noFill/>
              </a:ln>
              <a:effectLst/>
            </c:spPr>
            <c:extLst>
              <c:ext xmlns:c16="http://schemas.microsoft.com/office/drawing/2014/chart" uri="{C3380CC4-5D6E-409C-BE32-E72D297353CC}">
                <c16:uniqueId val="{00000007-7986-4181-B8AA-1361A91066B8}"/>
              </c:ext>
            </c:extLst>
          </c:dPt>
          <c:dPt>
            <c:idx val="4"/>
            <c:invertIfNegative val="0"/>
            <c:bubble3D val="0"/>
            <c:spPr>
              <a:solidFill>
                <a:srgbClr val="1E8FDC"/>
              </a:solidFill>
              <a:ln>
                <a:noFill/>
              </a:ln>
              <a:effectLst/>
            </c:spPr>
            <c:extLst>
              <c:ext xmlns:c16="http://schemas.microsoft.com/office/drawing/2014/chart" uri="{C3380CC4-5D6E-409C-BE32-E72D297353CC}">
                <c16:uniqueId val="{00000009-7986-4181-B8AA-1361A91066B8}"/>
              </c:ext>
            </c:extLst>
          </c:dPt>
          <c:dPt>
            <c:idx val="5"/>
            <c:invertIfNegative val="0"/>
            <c:bubble3D val="0"/>
            <c:spPr>
              <a:solidFill>
                <a:srgbClr val="1E8FDC"/>
              </a:solidFill>
              <a:ln>
                <a:noFill/>
              </a:ln>
              <a:effectLst/>
            </c:spPr>
            <c:extLst>
              <c:ext xmlns:c16="http://schemas.microsoft.com/office/drawing/2014/chart" uri="{C3380CC4-5D6E-409C-BE32-E72D297353CC}">
                <c16:uniqueId val="{0000000B-E2C8-4E8F-A77C-8920C44CC737}"/>
              </c:ext>
            </c:extLst>
          </c:dPt>
          <c:dPt>
            <c:idx val="6"/>
            <c:invertIfNegative val="0"/>
            <c:bubble3D val="0"/>
            <c:spPr>
              <a:solidFill>
                <a:srgbClr val="1E8FDC"/>
              </a:solidFill>
              <a:ln>
                <a:noFill/>
              </a:ln>
              <a:effectLst/>
            </c:spPr>
            <c:extLst>
              <c:ext xmlns:c16="http://schemas.microsoft.com/office/drawing/2014/chart" uri="{C3380CC4-5D6E-409C-BE32-E72D297353CC}">
                <c16:uniqueId val="{0000000D-E2C8-4E8F-A77C-8920C44CC737}"/>
              </c:ext>
            </c:extLst>
          </c:dPt>
          <c:dPt>
            <c:idx val="7"/>
            <c:invertIfNegative val="0"/>
            <c:bubble3D val="0"/>
            <c:spPr>
              <a:solidFill>
                <a:srgbClr val="1E8FDC"/>
              </a:solidFill>
              <a:ln>
                <a:noFill/>
              </a:ln>
              <a:effectLst/>
            </c:spPr>
            <c:extLst>
              <c:ext xmlns:c16="http://schemas.microsoft.com/office/drawing/2014/chart" uri="{C3380CC4-5D6E-409C-BE32-E72D297353CC}">
                <c16:uniqueId val="{00000015-7986-4181-B8AA-1361A91066B8}"/>
              </c:ext>
            </c:extLst>
          </c:dPt>
          <c:dPt>
            <c:idx val="8"/>
            <c:invertIfNegative val="0"/>
            <c:bubble3D val="0"/>
            <c:spPr>
              <a:solidFill>
                <a:srgbClr val="1E8FDC"/>
              </a:solidFill>
              <a:ln>
                <a:noFill/>
              </a:ln>
              <a:effectLst/>
            </c:spPr>
            <c:extLst>
              <c:ext xmlns:c16="http://schemas.microsoft.com/office/drawing/2014/chart" uri="{C3380CC4-5D6E-409C-BE32-E72D297353CC}">
                <c16:uniqueId val="{00000017-7986-4181-B8AA-1361A91066B8}"/>
              </c:ext>
            </c:extLst>
          </c:dPt>
          <c:dPt>
            <c:idx val="9"/>
            <c:invertIfNegative val="0"/>
            <c:bubble3D val="0"/>
            <c:spPr>
              <a:solidFill>
                <a:srgbClr val="16679F"/>
              </a:solidFill>
              <a:ln>
                <a:noFill/>
              </a:ln>
              <a:effectLst/>
            </c:spPr>
            <c:extLst>
              <c:ext xmlns:c16="http://schemas.microsoft.com/office/drawing/2014/chart" uri="{C3380CC4-5D6E-409C-BE32-E72D297353CC}">
                <c16:uniqueId val="{00000019-7986-4181-B8AA-1361A91066B8}"/>
              </c:ext>
            </c:extLst>
          </c:dPt>
          <c:dPt>
            <c:idx val="10"/>
            <c:invertIfNegative val="0"/>
            <c:bubble3D val="0"/>
            <c:spPr>
              <a:solidFill>
                <a:srgbClr val="16679F"/>
              </a:solidFill>
              <a:ln>
                <a:noFill/>
              </a:ln>
              <a:effectLst/>
            </c:spPr>
            <c:extLst>
              <c:ext xmlns:c16="http://schemas.microsoft.com/office/drawing/2014/chart" uri="{C3380CC4-5D6E-409C-BE32-E72D297353CC}">
                <c16:uniqueId val="{0000001B-7986-4181-B8AA-1361A91066B8}"/>
              </c:ext>
            </c:extLst>
          </c:dPt>
          <c:dPt>
            <c:idx val="11"/>
            <c:invertIfNegative val="0"/>
            <c:bubble3D val="0"/>
            <c:spPr>
              <a:solidFill>
                <a:srgbClr val="16679F"/>
              </a:solidFill>
              <a:ln>
                <a:noFill/>
              </a:ln>
              <a:effectLst/>
            </c:spPr>
            <c:extLst>
              <c:ext xmlns:c16="http://schemas.microsoft.com/office/drawing/2014/chart" uri="{C3380CC4-5D6E-409C-BE32-E72D297353CC}">
                <c16:uniqueId val="{0000001D-7986-4181-B8AA-1361A91066B8}"/>
              </c:ext>
            </c:extLst>
          </c:dPt>
          <c:dPt>
            <c:idx val="12"/>
            <c:invertIfNegative val="0"/>
            <c:bubble3D val="0"/>
            <c:spPr>
              <a:solidFill>
                <a:srgbClr val="16679F"/>
              </a:solidFill>
              <a:ln>
                <a:noFill/>
              </a:ln>
              <a:effectLst/>
            </c:spPr>
            <c:extLst>
              <c:ext xmlns:c16="http://schemas.microsoft.com/office/drawing/2014/chart" uri="{C3380CC4-5D6E-409C-BE32-E72D297353CC}">
                <c16:uniqueId val="{00000019-1D56-478E-881C-4E860D5F9F77}"/>
              </c:ext>
            </c:extLst>
          </c:dPt>
          <c:dPt>
            <c:idx val="13"/>
            <c:invertIfNegative val="0"/>
            <c:bubble3D val="0"/>
            <c:spPr>
              <a:solidFill>
                <a:srgbClr val="024E85"/>
              </a:solidFill>
              <a:ln>
                <a:noFill/>
              </a:ln>
              <a:effectLst/>
            </c:spPr>
            <c:extLst>
              <c:ext xmlns:c16="http://schemas.microsoft.com/office/drawing/2014/chart" uri="{C3380CC4-5D6E-409C-BE32-E72D297353CC}">
                <c16:uniqueId val="{0000001B-E6ED-4AAE-ACDD-0740C261F188}"/>
              </c:ext>
            </c:extLst>
          </c:dPt>
          <c:dPt>
            <c:idx val="14"/>
            <c:invertIfNegative val="0"/>
            <c:bubble3D val="0"/>
            <c:spPr>
              <a:solidFill>
                <a:srgbClr val="024E85"/>
              </a:solidFill>
              <a:ln>
                <a:noFill/>
              </a:ln>
              <a:effectLst/>
            </c:spPr>
            <c:extLst>
              <c:ext xmlns:c16="http://schemas.microsoft.com/office/drawing/2014/chart" uri="{C3380CC4-5D6E-409C-BE32-E72D297353CC}">
                <c16:uniqueId val="{0000001D-E6ED-4AAE-ACDD-0740C261F188}"/>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Hoja1!$A$2:$B$16</c:f>
              <c:multiLvlStrCache>
                <c:ptCount val="15"/>
                <c:lvl>
                  <c:pt idx="0">
                    <c:v>Nacional</c:v>
                  </c:pt>
                  <c:pt idx="1">
                    <c:v>Urbana</c:v>
                  </c:pt>
                  <c:pt idx="2">
                    <c:v>Rural</c:v>
                  </c:pt>
                  <c:pt idx="3">
                    <c:v>Sierra Urbana</c:v>
                  </c:pt>
                  <c:pt idx="4">
                    <c:v>Sierra Rural</c:v>
                  </c:pt>
                  <c:pt idx="5">
                    <c:v>Costa Urbana</c:v>
                  </c:pt>
                  <c:pt idx="6">
                    <c:v>Costa Rural</c:v>
                  </c:pt>
                  <c:pt idx="7">
                    <c:v>Amazonía Urbana</c:v>
                  </c:pt>
                  <c:pt idx="8">
                    <c:v>Amazonía Rural</c:v>
                  </c:pt>
                  <c:pt idx="9">
                    <c:v>Quito</c:v>
                  </c:pt>
                  <c:pt idx="10">
                    <c:v>Guayaquil</c:v>
                  </c:pt>
                  <c:pt idx="11">
                    <c:v>Cuenca</c:v>
                  </c:pt>
                  <c:pt idx="12">
                    <c:v>Ambato</c:v>
                  </c:pt>
                  <c:pt idx="13">
                    <c:v>Si</c:v>
                  </c:pt>
                  <c:pt idx="14">
                    <c:v>No</c:v>
                  </c:pt>
                </c:lvl>
                <c:lvl>
                  <c:pt idx="1">
                    <c:v>Área de residencia</c:v>
                  </c:pt>
                  <c:pt idx="3">
                    <c:v>Región Natural según área</c:v>
                  </c:pt>
                  <c:pt idx="9">
                    <c:v>*Principales ciudades</c:v>
                  </c:pt>
                  <c:pt idx="13">
                    <c:v>Parroquias priorizadas</c:v>
                  </c:pt>
                </c:lvl>
              </c:multiLvlStrCache>
            </c:multiLvlStrRef>
          </c:cat>
          <c:val>
            <c:numRef>
              <c:f>Hoja1!$C$2:$C$16</c:f>
              <c:numCache>
                <c:formatCode>0.0%</c:formatCode>
                <c:ptCount val="15"/>
                <c:pt idx="0">
                  <c:v>0.17499999999999999</c:v>
                </c:pt>
                <c:pt idx="1">
                  <c:v>0.154</c:v>
                </c:pt>
                <c:pt idx="2">
                  <c:v>0.214</c:v>
                </c:pt>
                <c:pt idx="3">
                  <c:v>0.17799999999999999</c:v>
                </c:pt>
                <c:pt idx="4">
                  <c:v>0.27400000000000002</c:v>
                </c:pt>
                <c:pt idx="5">
                  <c:v>0.14199999999999999</c:v>
                </c:pt>
                <c:pt idx="6">
                  <c:v>0.13600000000000001</c:v>
                </c:pt>
                <c:pt idx="7">
                  <c:v>9.9000000000000005E-2</c:v>
                </c:pt>
                <c:pt idx="8">
                  <c:v>0.254</c:v>
                </c:pt>
                <c:pt idx="9" formatCode="###0.0%">
                  <c:v>0.20799999999999999</c:v>
                </c:pt>
                <c:pt idx="10" formatCode="###0.0%">
                  <c:v>0.115</c:v>
                </c:pt>
                <c:pt idx="11" formatCode="###0.0%">
                  <c:v>0.161</c:v>
                </c:pt>
                <c:pt idx="12" formatCode="###0.0%">
                  <c:v>0.17199999999999999</c:v>
                </c:pt>
                <c:pt idx="13">
                  <c:v>0.20300000000000001</c:v>
                </c:pt>
                <c:pt idx="14">
                  <c:v>0.151</c:v>
                </c:pt>
              </c:numCache>
            </c:numRef>
          </c:val>
          <c:extLst>
            <c:ext xmlns:c16="http://schemas.microsoft.com/office/drawing/2014/chart" uri="{C3380CC4-5D6E-409C-BE32-E72D297353CC}">
              <c16:uniqueId val="{0000001E-7986-4181-B8AA-1361A91066B8}"/>
            </c:ext>
          </c:extLst>
        </c:ser>
        <c:dLbls>
          <c:showLegendKey val="0"/>
          <c:showVal val="0"/>
          <c:showCatName val="0"/>
          <c:showSerName val="0"/>
          <c:showPercent val="0"/>
          <c:showBubbleSize val="0"/>
        </c:dLbls>
        <c:gapWidth val="90"/>
        <c:overlap val="-27"/>
        <c:axId val="1817621200"/>
        <c:axId val="1817621744"/>
      </c:barChart>
      <c:catAx>
        <c:axId val="1817621200"/>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Century Gothic" panose="020B0502020202020204" pitchFamily="34" charset="0"/>
                <a:ea typeface="+mn-ea"/>
                <a:cs typeface="+mn-cs"/>
              </a:defRPr>
            </a:pPr>
            <a:endParaRPr lang="es-EC"/>
          </a:p>
        </c:txPr>
        <c:crossAx val="1817621744"/>
        <c:crosses val="autoZero"/>
        <c:auto val="1"/>
        <c:lblAlgn val="ctr"/>
        <c:lblOffset val="100"/>
        <c:noMultiLvlLbl val="0"/>
      </c:catAx>
      <c:valAx>
        <c:axId val="1817621744"/>
        <c:scaling>
          <c:orientation val="minMax"/>
          <c:max val="0.33000000000000007"/>
        </c:scaling>
        <c:delete val="1"/>
        <c:axPos val="l"/>
        <c:numFmt formatCode="0.0%" sourceLinked="1"/>
        <c:majorTickMark val="out"/>
        <c:minorTickMark val="none"/>
        <c:tickLblPos val="nextTo"/>
        <c:crossAx val="181762120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646482"/>
          </a:solidFill>
        </a:defRPr>
      </a:pPr>
      <a:endParaRPr lang="es-EC"/>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045505136290017E-2"/>
          <c:y val="3.9707974424312537E-2"/>
          <c:w val="0.97190901093376902"/>
          <c:h val="0.47640646439089385"/>
        </c:manualLayout>
      </c:layout>
      <c:barChart>
        <c:barDir val="col"/>
        <c:grouping val="clustered"/>
        <c:varyColors val="0"/>
        <c:ser>
          <c:idx val="0"/>
          <c:order val="0"/>
          <c:tx>
            <c:strRef>
              <c:f>Hoja1!$C$1</c:f>
              <c:strCache>
                <c:ptCount val="1"/>
                <c:pt idx="0">
                  <c:v>Población Contagiada</c:v>
                </c:pt>
              </c:strCache>
            </c:strRef>
          </c:tx>
          <c:spPr>
            <a:solidFill>
              <a:srgbClr val="00B0F0"/>
            </a:solidFill>
            <a:ln>
              <a:noFill/>
            </a:ln>
            <a:effectLst/>
          </c:spPr>
          <c:invertIfNegative val="0"/>
          <c:dPt>
            <c:idx val="0"/>
            <c:invertIfNegative val="0"/>
            <c:bubble3D val="0"/>
            <c:spPr>
              <a:solidFill>
                <a:srgbClr val="7C57C5"/>
              </a:solidFill>
              <a:ln>
                <a:noFill/>
              </a:ln>
              <a:effectLst/>
            </c:spPr>
            <c:extLst>
              <c:ext xmlns:c16="http://schemas.microsoft.com/office/drawing/2014/chart" uri="{C3380CC4-5D6E-409C-BE32-E72D297353CC}">
                <c16:uniqueId val="{00000001-3334-4023-86A0-E10382760CE2}"/>
              </c:ext>
            </c:extLst>
          </c:dPt>
          <c:dPt>
            <c:idx val="1"/>
            <c:invertIfNegative val="0"/>
            <c:bubble3D val="0"/>
            <c:spPr>
              <a:solidFill>
                <a:srgbClr val="6E6E7C"/>
              </a:solidFill>
              <a:ln>
                <a:noFill/>
              </a:ln>
              <a:effectLst/>
            </c:spPr>
            <c:extLst>
              <c:ext xmlns:c16="http://schemas.microsoft.com/office/drawing/2014/chart" uri="{C3380CC4-5D6E-409C-BE32-E72D297353CC}">
                <c16:uniqueId val="{00000003-3334-4023-86A0-E10382760CE2}"/>
              </c:ext>
            </c:extLst>
          </c:dPt>
          <c:dPt>
            <c:idx val="2"/>
            <c:invertIfNegative val="0"/>
            <c:bubble3D val="0"/>
            <c:spPr>
              <a:solidFill>
                <a:srgbClr val="6E6E7C"/>
              </a:solidFill>
              <a:ln>
                <a:noFill/>
              </a:ln>
              <a:effectLst/>
            </c:spPr>
            <c:extLst>
              <c:ext xmlns:c16="http://schemas.microsoft.com/office/drawing/2014/chart" uri="{C3380CC4-5D6E-409C-BE32-E72D297353CC}">
                <c16:uniqueId val="{00000005-3334-4023-86A0-E10382760CE2}"/>
              </c:ext>
            </c:extLst>
          </c:dPt>
          <c:dPt>
            <c:idx val="3"/>
            <c:invertIfNegative val="0"/>
            <c:bubble3D val="0"/>
            <c:spPr>
              <a:solidFill>
                <a:srgbClr val="1E8FDC"/>
              </a:solidFill>
              <a:ln>
                <a:solidFill>
                  <a:srgbClr val="BFBFBF"/>
                </a:solidFill>
              </a:ln>
              <a:effectLst/>
            </c:spPr>
            <c:extLst>
              <c:ext xmlns:c16="http://schemas.microsoft.com/office/drawing/2014/chart" uri="{C3380CC4-5D6E-409C-BE32-E72D297353CC}">
                <c16:uniqueId val="{00000007-3334-4023-86A0-E10382760CE2}"/>
              </c:ext>
            </c:extLst>
          </c:dPt>
          <c:dPt>
            <c:idx val="4"/>
            <c:invertIfNegative val="0"/>
            <c:bubble3D val="0"/>
            <c:spPr>
              <a:solidFill>
                <a:srgbClr val="1E8FDC"/>
              </a:solidFill>
              <a:ln>
                <a:noFill/>
              </a:ln>
              <a:effectLst/>
            </c:spPr>
            <c:extLst>
              <c:ext xmlns:c16="http://schemas.microsoft.com/office/drawing/2014/chart" uri="{C3380CC4-5D6E-409C-BE32-E72D297353CC}">
                <c16:uniqueId val="{00000009-3334-4023-86A0-E10382760CE2}"/>
              </c:ext>
            </c:extLst>
          </c:dPt>
          <c:dPt>
            <c:idx val="5"/>
            <c:invertIfNegative val="0"/>
            <c:bubble3D val="0"/>
            <c:spPr>
              <a:solidFill>
                <a:srgbClr val="1E8FDC"/>
              </a:solidFill>
              <a:ln>
                <a:noFill/>
              </a:ln>
              <a:effectLst/>
            </c:spPr>
            <c:extLst>
              <c:ext xmlns:c16="http://schemas.microsoft.com/office/drawing/2014/chart" uri="{C3380CC4-5D6E-409C-BE32-E72D297353CC}">
                <c16:uniqueId val="{0000000B-3334-4023-86A0-E10382760CE2}"/>
              </c:ext>
            </c:extLst>
          </c:dPt>
          <c:dPt>
            <c:idx val="6"/>
            <c:invertIfNegative val="0"/>
            <c:bubble3D val="0"/>
            <c:spPr>
              <a:solidFill>
                <a:srgbClr val="16679F"/>
              </a:solidFill>
              <a:ln>
                <a:noFill/>
              </a:ln>
              <a:effectLst/>
            </c:spPr>
            <c:extLst>
              <c:ext xmlns:c16="http://schemas.microsoft.com/office/drawing/2014/chart" uri="{C3380CC4-5D6E-409C-BE32-E72D297353CC}">
                <c16:uniqueId val="{0000000D-3334-4023-86A0-E10382760CE2}"/>
              </c:ext>
            </c:extLst>
          </c:dPt>
          <c:dPt>
            <c:idx val="7"/>
            <c:invertIfNegative val="0"/>
            <c:bubble3D val="0"/>
            <c:spPr>
              <a:solidFill>
                <a:srgbClr val="16679F"/>
              </a:solidFill>
              <a:ln>
                <a:noFill/>
              </a:ln>
              <a:effectLst/>
            </c:spPr>
            <c:extLst>
              <c:ext xmlns:c16="http://schemas.microsoft.com/office/drawing/2014/chart" uri="{C3380CC4-5D6E-409C-BE32-E72D297353CC}">
                <c16:uniqueId val="{0000000F-3334-4023-86A0-E10382760CE2}"/>
              </c:ext>
            </c:extLst>
          </c:dPt>
          <c:dPt>
            <c:idx val="8"/>
            <c:invertIfNegative val="0"/>
            <c:bubble3D val="0"/>
            <c:spPr>
              <a:solidFill>
                <a:srgbClr val="16679F"/>
              </a:solidFill>
              <a:ln>
                <a:noFill/>
              </a:ln>
              <a:effectLst/>
            </c:spPr>
            <c:extLst>
              <c:ext xmlns:c16="http://schemas.microsoft.com/office/drawing/2014/chart" uri="{C3380CC4-5D6E-409C-BE32-E72D297353CC}">
                <c16:uniqueId val="{00000011-3334-4023-86A0-E10382760CE2}"/>
              </c:ext>
            </c:extLst>
          </c:dPt>
          <c:dPt>
            <c:idx val="9"/>
            <c:invertIfNegative val="0"/>
            <c:bubble3D val="0"/>
            <c:spPr>
              <a:solidFill>
                <a:srgbClr val="16679F"/>
              </a:solidFill>
              <a:ln>
                <a:noFill/>
              </a:ln>
              <a:effectLst/>
            </c:spPr>
            <c:extLst>
              <c:ext xmlns:c16="http://schemas.microsoft.com/office/drawing/2014/chart" uri="{C3380CC4-5D6E-409C-BE32-E72D297353CC}">
                <c16:uniqueId val="{00000013-3334-4023-86A0-E10382760CE2}"/>
              </c:ext>
            </c:extLst>
          </c:dPt>
          <c:dPt>
            <c:idx val="10"/>
            <c:invertIfNegative val="0"/>
            <c:bubble3D val="0"/>
            <c:spPr>
              <a:solidFill>
                <a:srgbClr val="16679F"/>
              </a:solidFill>
              <a:ln>
                <a:noFill/>
              </a:ln>
              <a:effectLst/>
            </c:spPr>
            <c:extLst>
              <c:ext xmlns:c16="http://schemas.microsoft.com/office/drawing/2014/chart" uri="{C3380CC4-5D6E-409C-BE32-E72D297353CC}">
                <c16:uniqueId val="{00000015-3334-4023-86A0-E10382760CE2}"/>
              </c:ext>
            </c:extLst>
          </c:dPt>
          <c:dPt>
            <c:idx val="11"/>
            <c:invertIfNegative val="0"/>
            <c:bubble3D val="0"/>
            <c:spPr>
              <a:solidFill>
                <a:srgbClr val="024E85"/>
              </a:solidFill>
              <a:ln>
                <a:noFill/>
              </a:ln>
              <a:effectLst/>
            </c:spPr>
            <c:extLst>
              <c:ext xmlns:c16="http://schemas.microsoft.com/office/drawing/2014/chart" uri="{C3380CC4-5D6E-409C-BE32-E72D297353CC}">
                <c16:uniqueId val="{00000017-3334-4023-86A0-E10382760CE2}"/>
              </c:ext>
            </c:extLst>
          </c:dPt>
          <c:dPt>
            <c:idx val="12"/>
            <c:invertIfNegative val="0"/>
            <c:bubble3D val="0"/>
            <c:spPr>
              <a:solidFill>
                <a:srgbClr val="024E85"/>
              </a:solidFill>
              <a:ln>
                <a:noFill/>
              </a:ln>
              <a:effectLst/>
            </c:spPr>
            <c:extLst>
              <c:ext xmlns:c16="http://schemas.microsoft.com/office/drawing/2014/chart" uri="{C3380CC4-5D6E-409C-BE32-E72D297353CC}">
                <c16:uniqueId val="{00000019-D9B6-4335-992F-ADDB6F06C7AC}"/>
              </c:ext>
            </c:extLst>
          </c:dPt>
          <c:dPt>
            <c:idx val="13"/>
            <c:invertIfNegative val="0"/>
            <c:bubble3D val="0"/>
            <c:spPr>
              <a:solidFill>
                <a:srgbClr val="024E85"/>
              </a:solidFill>
              <a:ln>
                <a:noFill/>
              </a:ln>
              <a:effectLst/>
            </c:spPr>
            <c:extLst>
              <c:ext xmlns:c16="http://schemas.microsoft.com/office/drawing/2014/chart" uri="{C3380CC4-5D6E-409C-BE32-E72D297353CC}">
                <c16:uniqueId val="{0000001B-D9B6-4335-992F-ADDB6F06C7AC}"/>
              </c:ext>
            </c:extLst>
          </c:dPt>
          <c:dPt>
            <c:idx val="14"/>
            <c:invertIfNegative val="0"/>
            <c:bubble3D val="0"/>
            <c:spPr>
              <a:solidFill>
                <a:srgbClr val="024E85"/>
              </a:solidFill>
              <a:ln>
                <a:noFill/>
              </a:ln>
              <a:effectLst/>
            </c:spPr>
            <c:extLst>
              <c:ext xmlns:c16="http://schemas.microsoft.com/office/drawing/2014/chart" uri="{C3380CC4-5D6E-409C-BE32-E72D297353CC}">
                <c16:uniqueId val="{0000001D-D9B6-4335-992F-ADDB6F06C7AC}"/>
              </c:ext>
            </c:extLst>
          </c:dPt>
          <c:dPt>
            <c:idx val="15"/>
            <c:invertIfNegative val="0"/>
            <c:bubble3D val="0"/>
            <c:spPr>
              <a:solidFill>
                <a:srgbClr val="024E85"/>
              </a:solidFill>
              <a:ln>
                <a:noFill/>
              </a:ln>
              <a:effectLst/>
            </c:spPr>
            <c:extLst>
              <c:ext xmlns:c16="http://schemas.microsoft.com/office/drawing/2014/chart" uri="{C3380CC4-5D6E-409C-BE32-E72D297353CC}">
                <c16:uniqueId val="{0000001F-D9B6-4335-992F-ADDB6F06C7AC}"/>
              </c:ext>
            </c:extLst>
          </c:dPt>
          <c:dPt>
            <c:idx val="16"/>
            <c:invertIfNegative val="0"/>
            <c:bubble3D val="0"/>
            <c:spPr>
              <a:solidFill>
                <a:srgbClr val="F08B5E"/>
              </a:solidFill>
              <a:ln>
                <a:noFill/>
              </a:ln>
              <a:effectLst/>
            </c:spPr>
            <c:extLst>
              <c:ext xmlns:c16="http://schemas.microsoft.com/office/drawing/2014/chart" uri="{C3380CC4-5D6E-409C-BE32-E72D297353CC}">
                <c16:uniqueId val="{00000019-AC74-478F-8360-3382FBDEAE6D}"/>
              </c:ext>
            </c:extLst>
          </c:dPt>
          <c:dPt>
            <c:idx val="17"/>
            <c:invertIfNegative val="0"/>
            <c:bubble3D val="0"/>
            <c:spPr>
              <a:solidFill>
                <a:srgbClr val="F08B5E"/>
              </a:solidFill>
              <a:ln>
                <a:noFill/>
              </a:ln>
              <a:effectLst/>
            </c:spPr>
            <c:extLst>
              <c:ext xmlns:c16="http://schemas.microsoft.com/office/drawing/2014/chart" uri="{C3380CC4-5D6E-409C-BE32-E72D297353CC}">
                <c16:uniqueId val="{0000001B-AC74-478F-8360-3382FBDEAE6D}"/>
              </c:ext>
            </c:extLst>
          </c:dPt>
          <c:dPt>
            <c:idx val="18"/>
            <c:invertIfNegative val="0"/>
            <c:bubble3D val="0"/>
            <c:spPr>
              <a:solidFill>
                <a:srgbClr val="F08B5E"/>
              </a:solidFill>
              <a:ln>
                <a:noFill/>
              </a:ln>
              <a:effectLst/>
            </c:spPr>
            <c:extLst>
              <c:ext xmlns:c16="http://schemas.microsoft.com/office/drawing/2014/chart" uri="{C3380CC4-5D6E-409C-BE32-E72D297353CC}">
                <c16:uniqueId val="{0000001D-AC74-478F-8360-3382FBDEAE6D}"/>
              </c:ext>
            </c:extLst>
          </c:dPt>
          <c:dLbls>
            <c:dLbl>
              <c:idx val="2"/>
              <c:layout>
                <c:manualLayout>
                  <c:x val="2.3273019817982E-3"/>
                  <c:y val="-1.315929922264763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334-4023-86A0-E10382760CE2}"/>
                </c:ext>
              </c:extLst>
            </c:dLbl>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Hoja1!$A$2:$B$21</c:f>
              <c:multiLvlStrCache>
                <c:ptCount val="19"/>
                <c:lvl>
                  <c:pt idx="0">
                    <c:v>Nacional</c:v>
                  </c:pt>
                  <c:pt idx="1">
                    <c:v>Hombre</c:v>
                  </c:pt>
                  <c:pt idx="2">
                    <c:v>Mujer</c:v>
                  </c:pt>
                  <c:pt idx="3">
                    <c:v>24-35 meses</c:v>
                  </c:pt>
                  <c:pt idx="4">
                    <c:v>36-47 meses</c:v>
                  </c:pt>
                  <c:pt idx="5">
                    <c:v>48-59 meses</c:v>
                  </c:pt>
                  <c:pt idx="6">
                    <c:v>Quintil 1</c:v>
                  </c:pt>
                  <c:pt idx="7">
                    <c:v>Quintil 2</c:v>
                  </c:pt>
                  <c:pt idx="8">
                    <c:v>Quintil 3</c:v>
                  </c:pt>
                  <c:pt idx="9">
                    <c:v>Quintil 4</c:v>
                  </c:pt>
                  <c:pt idx="10">
                    <c:v>Quintil 5</c:v>
                  </c:pt>
                  <c:pt idx="11">
                    <c:v>Indígena</c:v>
                  </c:pt>
                  <c:pt idx="12">
                    <c:v>Afroecuatoriana**</c:v>
                  </c:pt>
                  <c:pt idx="13">
                    <c:v>Montubia</c:v>
                  </c:pt>
                  <c:pt idx="14">
                    <c:v>Mestiza</c:v>
                  </c:pt>
                  <c:pt idx="15">
                    <c:v>Blanca u otra</c:v>
                  </c:pt>
                  <c:pt idx="16">
                    <c:v>Ninguna/Básica</c:v>
                  </c:pt>
                  <c:pt idx="17">
                    <c:v>Media/Bachillerato</c:v>
                  </c:pt>
                  <c:pt idx="18">
                    <c:v>Superior</c:v>
                  </c:pt>
                </c:lvl>
                <c:lvl>
                  <c:pt idx="1">
                    <c:v>Sexo</c:v>
                  </c:pt>
                  <c:pt idx="3">
                    <c:v>Grupos de edad</c:v>
                  </c:pt>
                  <c:pt idx="6">
                    <c:v>Quintiles de ingreso</c:v>
                  </c:pt>
                  <c:pt idx="11">
                    <c:v>Etnia</c:v>
                  </c:pt>
                  <c:pt idx="16">
                    <c:v>Nivel de instrucción de la madre</c:v>
                  </c:pt>
                </c:lvl>
              </c:multiLvlStrCache>
            </c:multiLvlStrRef>
          </c:cat>
          <c:val>
            <c:numRef>
              <c:f>Hoja1!$C$2:$C$21</c:f>
              <c:numCache>
                <c:formatCode>0.0%</c:formatCode>
                <c:ptCount val="19"/>
                <c:pt idx="0">
                  <c:v>0.16</c:v>
                </c:pt>
                <c:pt idx="1">
                  <c:v>0.157</c:v>
                </c:pt>
                <c:pt idx="2">
                  <c:v>0.16300000000000001</c:v>
                </c:pt>
                <c:pt idx="3">
                  <c:v>0.19500000000000001</c:v>
                </c:pt>
                <c:pt idx="4">
                  <c:v>0.15</c:v>
                </c:pt>
                <c:pt idx="5">
                  <c:v>0.13600000000000001</c:v>
                </c:pt>
                <c:pt idx="6">
                  <c:v>0.2</c:v>
                </c:pt>
                <c:pt idx="7">
                  <c:v>0.20599999999999999</c:v>
                </c:pt>
                <c:pt idx="8">
                  <c:v>0.158</c:v>
                </c:pt>
                <c:pt idx="9">
                  <c:v>0.13600000000000001</c:v>
                </c:pt>
                <c:pt idx="10">
                  <c:v>0.106</c:v>
                </c:pt>
                <c:pt idx="11">
                  <c:v>0.41099999999999998</c:v>
                </c:pt>
                <c:pt idx="12">
                  <c:v>0.08</c:v>
                </c:pt>
                <c:pt idx="13">
                  <c:v>0.10199999999999999</c:v>
                </c:pt>
                <c:pt idx="14">
                  <c:v>0.14699999999999999</c:v>
                </c:pt>
                <c:pt idx="15">
                  <c:v>0.11799999999999999</c:v>
                </c:pt>
                <c:pt idx="16">
                  <c:v>0.218</c:v>
                </c:pt>
                <c:pt idx="17">
                  <c:v>0.14599999999999999</c:v>
                </c:pt>
                <c:pt idx="18">
                  <c:v>9.6000000000000002E-2</c:v>
                </c:pt>
              </c:numCache>
            </c:numRef>
          </c:val>
          <c:extLst>
            <c:ext xmlns:c16="http://schemas.microsoft.com/office/drawing/2014/chart" uri="{C3380CC4-5D6E-409C-BE32-E72D297353CC}">
              <c16:uniqueId val="{0000001E-3334-4023-86A0-E10382760CE2}"/>
            </c:ext>
          </c:extLst>
        </c:ser>
        <c:dLbls>
          <c:showLegendKey val="0"/>
          <c:showVal val="0"/>
          <c:showCatName val="0"/>
          <c:showSerName val="0"/>
          <c:showPercent val="0"/>
          <c:showBubbleSize val="0"/>
        </c:dLbls>
        <c:gapWidth val="90"/>
        <c:overlap val="-27"/>
        <c:axId val="1817615216"/>
        <c:axId val="1817619024"/>
      </c:barChart>
      <c:catAx>
        <c:axId val="1817615216"/>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ln>
          <a:effectLst/>
        </c:spPr>
        <c:txPr>
          <a:bodyPr rot="-5400000" spcFirstLastPara="1" vertOverflow="ellipsis" wrap="square" anchor="ctr" anchorCtr="1"/>
          <a:lstStyle/>
          <a:p>
            <a:pPr>
              <a:defRPr sz="1197" b="0" i="0" u="none" strike="noStrike" kern="1200" baseline="0">
                <a:solidFill>
                  <a:schemeClr val="tx1">
                    <a:lumMod val="75000"/>
                    <a:lumOff val="25000"/>
                  </a:schemeClr>
                </a:solidFill>
                <a:latin typeface="+mj-lt"/>
                <a:ea typeface="+mn-ea"/>
                <a:cs typeface="+mn-cs"/>
              </a:defRPr>
            </a:pPr>
            <a:endParaRPr lang="es-EC"/>
          </a:p>
        </c:txPr>
        <c:crossAx val="1817619024"/>
        <c:crosses val="autoZero"/>
        <c:auto val="1"/>
        <c:lblAlgn val="ctr"/>
        <c:lblOffset val="100"/>
        <c:noMultiLvlLbl val="0"/>
      </c:catAx>
      <c:valAx>
        <c:axId val="1817619024"/>
        <c:scaling>
          <c:orientation val="minMax"/>
          <c:max val="0.43000000000000005"/>
        </c:scaling>
        <c:delete val="1"/>
        <c:axPos val="l"/>
        <c:numFmt formatCode="0.0%" sourceLinked="1"/>
        <c:majorTickMark val="out"/>
        <c:minorTickMark val="none"/>
        <c:tickLblPos val="nextTo"/>
        <c:crossAx val="1817615216"/>
        <c:crosses val="autoZero"/>
        <c:crossBetween val="between"/>
      </c:valAx>
      <c:spPr>
        <a:noFill/>
        <a:ln>
          <a:noFill/>
        </a:ln>
        <a:effectLst/>
      </c:spPr>
    </c:plotArea>
    <c:plotVisOnly val="1"/>
    <c:dispBlanksAs val="gap"/>
    <c:showDLblsOverMax val="0"/>
  </c:chart>
  <c:spPr>
    <a:noFill/>
    <a:ln>
      <a:noFill/>
    </a:ln>
    <a:effectLst/>
  </c:spPr>
  <c:txPr>
    <a:bodyPr/>
    <a:lstStyle/>
    <a:p>
      <a:pPr>
        <a:defRPr baseline="0">
          <a:solidFill>
            <a:schemeClr val="tx1">
              <a:lumMod val="75000"/>
              <a:lumOff val="25000"/>
            </a:schemeClr>
          </a:solidFill>
          <a:latin typeface="Century Gothic" panose="020B0502020202020204" pitchFamily="34" charset="0"/>
        </a:defRPr>
      </a:pPr>
      <a:endParaRPr lang="es-EC"/>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Hoja1!$C$1</c:f>
              <c:strCache>
                <c:ptCount val="1"/>
                <c:pt idx="0">
                  <c:v>Población Contagiada</c:v>
                </c:pt>
              </c:strCache>
            </c:strRef>
          </c:tx>
          <c:spPr>
            <a:solidFill>
              <a:srgbClr val="00B0F0"/>
            </a:solidFill>
            <a:ln>
              <a:noFill/>
            </a:ln>
            <a:effectLst/>
          </c:spPr>
          <c:invertIfNegative val="0"/>
          <c:dPt>
            <c:idx val="0"/>
            <c:invertIfNegative val="0"/>
            <c:bubble3D val="0"/>
            <c:spPr>
              <a:solidFill>
                <a:srgbClr val="7C57C5"/>
              </a:solidFill>
              <a:ln>
                <a:noFill/>
              </a:ln>
              <a:effectLst/>
            </c:spPr>
            <c:extLst>
              <c:ext xmlns:c16="http://schemas.microsoft.com/office/drawing/2014/chart" uri="{C3380CC4-5D6E-409C-BE32-E72D297353CC}">
                <c16:uniqueId val="{00000001-7986-4181-B8AA-1361A91066B8}"/>
              </c:ext>
            </c:extLst>
          </c:dPt>
          <c:dPt>
            <c:idx val="1"/>
            <c:invertIfNegative val="0"/>
            <c:bubble3D val="0"/>
            <c:spPr>
              <a:solidFill>
                <a:srgbClr val="6E6E7C"/>
              </a:solidFill>
              <a:ln>
                <a:noFill/>
              </a:ln>
              <a:effectLst/>
            </c:spPr>
            <c:extLst>
              <c:ext xmlns:c16="http://schemas.microsoft.com/office/drawing/2014/chart" uri="{C3380CC4-5D6E-409C-BE32-E72D297353CC}">
                <c16:uniqueId val="{00000003-7986-4181-B8AA-1361A91066B8}"/>
              </c:ext>
            </c:extLst>
          </c:dPt>
          <c:dPt>
            <c:idx val="2"/>
            <c:invertIfNegative val="0"/>
            <c:bubble3D val="0"/>
            <c:spPr>
              <a:solidFill>
                <a:srgbClr val="6E6E7C"/>
              </a:solidFill>
              <a:ln>
                <a:noFill/>
              </a:ln>
              <a:effectLst/>
            </c:spPr>
            <c:extLst>
              <c:ext xmlns:c16="http://schemas.microsoft.com/office/drawing/2014/chart" uri="{C3380CC4-5D6E-409C-BE32-E72D297353CC}">
                <c16:uniqueId val="{00000005-7986-4181-B8AA-1361A91066B8}"/>
              </c:ext>
            </c:extLst>
          </c:dPt>
          <c:dPt>
            <c:idx val="3"/>
            <c:invertIfNegative val="0"/>
            <c:bubble3D val="0"/>
            <c:spPr>
              <a:solidFill>
                <a:srgbClr val="1E8FDC"/>
              </a:solidFill>
              <a:ln>
                <a:noFill/>
              </a:ln>
              <a:effectLst/>
            </c:spPr>
            <c:extLst>
              <c:ext xmlns:c16="http://schemas.microsoft.com/office/drawing/2014/chart" uri="{C3380CC4-5D6E-409C-BE32-E72D297353CC}">
                <c16:uniqueId val="{00000007-7986-4181-B8AA-1361A91066B8}"/>
              </c:ext>
            </c:extLst>
          </c:dPt>
          <c:dPt>
            <c:idx val="4"/>
            <c:invertIfNegative val="0"/>
            <c:bubble3D val="0"/>
            <c:spPr>
              <a:solidFill>
                <a:srgbClr val="1E8FDC"/>
              </a:solidFill>
              <a:ln>
                <a:noFill/>
              </a:ln>
              <a:effectLst/>
            </c:spPr>
            <c:extLst>
              <c:ext xmlns:c16="http://schemas.microsoft.com/office/drawing/2014/chart" uri="{C3380CC4-5D6E-409C-BE32-E72D297353CC}">
                <c16:uniqueId val="{00000009-7986-4181-B8AA-1361A91066B8}"/>
              </c:ext>
            </c:extLst>
          </c:dPt>
          <c:dPt>
            <c:idx val="5"/>
            <c:invertIfNegative val="0"/>
            <c:bubble3D val="0"/>
            <c:spPr>
              <a:solidFill>
                <a:srgbClr val="1E8FDC"/>
              </a:solidFill>
              <a:ln>
                <a:noFill/>
              </a:ln>
              <a:effectLst/>
            </c:spPr>
            <c:extLst>
              <c:ext xmlns:c16="http://schemas.microsoft.com/office/drawing/2014/chart" uri="{C3380CC4-5D6E-409C-BE32-E72D297353CC}">
                <c16:uniqueId val="{0000000B-E2C8-4E8F-A77C-8920C44CC737}"/>
              </c:ext>
            </c:extLst>
          </c:dPt>
          <c:dPt>
            <c:idx val="6"/>
            <c:invertIfNegative val="0"/>
            <c:bubble3D val="0"/>
            <c:spPr>
              <a:solidFill>
                <a:srgbClr val="1E8FDC"/>
              </a:solidFill>
              <a:ln>
                <a:noFill/>
              </a:ln>
              <a:effectLst/>
            </c:spPr>
            <c:extLst>
              <c:ext xmlns:c16="http://schemas.microsoft.com/office/drawing/2014/chart" uri="{C3380CC4-5D6E-409C-BE32-E72D297353CC}">
                <c16:uniqueId val="{0000000D-E2C8-4E8F-A77C-8920C44CC737}"/>
              </c:ext>
            </c:extLst>
          </c:dPt>
          <c:dPt>
            <c:idx val="7"/>
            <c:invertIfNegative val="0"/>
            <c:bubble3D val="0"/>
            <c:spPr>
              <a:solidFill>
                <a:srgbClr val="1E8FDC"/>
              </a:solidFill>
              <a:ln>
                <a:noFill/>
              </a:ln>
              <a:effectLst/>
            </c:spPr>
            <c:extLst>
              <c:ext xmlns:c16="http://schemas.microsoft.com/office/drawing/2014/chart" uri="{C3380CC4-5D6E-409C-BE32-E72D297353CC}">
                <c16:uniqueId val="{00000015-7986-4181-B8AA-1361A91066B8}"/>
              </c:ext>
            </c:extLst>
          </c:dPt>
          <c:dPt>
            <c:idx val="8"/>
            <c:invertIfNegative val="0"/>
            <c:bubble3D val="0"/>
            <c:spPr>
              <a:solidFill>
                <a:srgbClr val="1E8FDC"/>
              </a:solidFill>
              <a:ln>
                <a:noFill/>
              </a:ln>
              <a:effectLst/>
            </c:spPr>
            <c:extLst>
              <c:ext xmlns:c16="http://schemas.microsoft.com/office/drawing/2014/chart" uri="{C3380CC4-5D6E-409C-BE32-E72D297353CC}">
                <c16:uniqueId val="{00000017-7986-4181-B8AA-1361A91066B8}"/>
              </c:ext>
            </c:extLst>
          </c:dPt>
          <c:dPt>
            <c:idx val="9"/>
            <c:invertIfNegative val="0"/>
            <c:bubble3D val="0"/>
            <c:spPr>
              <a:solidFill>
                <a:srgbClr val="16679F"/>
              </a:solidFill>
              <a:ln>
                <a:noFill/>
              </a:ln>
              <a:effectLst/>
            </c:spPr>
            <c:extLst>
              <c:ext xmlns:c16="http://schemas.microsoft.com/office/drawing/2014/chart" uri="{C3380CC4-5D6E-409C-BE32-E72D297353CC}">
                <c16:uniqueId val="{00000019-7986-4181-B8AA-1361A91066B8}"/>
              </c:ext>
            </c:extLst>
          </c:dPt>
          <c:dPt>
            <c:idx val="10"/>
            <c:invertIfNegative val="0"/>
            <c:bubble3D val="0"/>
            <c:spPr>
              <a:solidFill>
                <a:srgbClr val="16679F"/>
              </a:solidFill>
              <a:ln>
                <a:noFill/>
              </a:ln>
              <a:effectLst/>
            </c:spPr>
            <c:extLst>
              <c:ext xmlns:c16="http://schemas.microsoft.com/office/drawing/2014/chart" uri="{C3380CC4-5D6E-409C-BE32-E72D297353CC}">
                <c16:uniqueId val="{0000001B-7986-4181-B8AA-1361A91066B8}"/>
              </c:ext>
            </c:extLst>
          </c:dPt>
          <c:dPt>
            <c:idx val="11"/>
            <c:invertIfNegative val="0"/>
            <c:bubble3D val="0"/>
            <c:spPr>
              <a:solidFill>
                <a:srgbClr val="16679F"/>
              </a:solidFill>
              <a:ln>
                <a:noFill/>
              </a:ln>
              <a:effectLst/>
            </c:spPr>
            <c:extLst>
              <c:ext xmlns:c16="http://schemas.microsoft.com/office/drawing/2014/chart" uri="{C3380CC4-5D6E-409C-BE32-E72D297353CC}">
                <c16:uniqueId val="{0000001D-7986-4181-B8AA-1361A91066B8}"/>
              </c:ext>
            </c:extLst>
          </c:dPt>
          <c:dPt>
            <c:idx val="12"/>
            <c:invertIfNegative val="0"/>
            <c:bubble3D val="0"/>
            <c:spPr>
              <a:solidFill>
                <a:srgbClr val="16679F"/>
              </a:solidFill>
              <a:ln>
                <a:noFill/>
              </a:ln>
              <a:effectLst/>
            </c:spPr>
            <c:extLst>
              <c:ext xmlns:c16="http://schemas.microsoft.com/office/drawing/2014/chart" uri="{C3380CC4-5D6E-409C-BE32-E72D297353CC}">
                <c16:uniqueId val="{00000019-1D56-478E-881C-4E860D5F9F77}"/>
              </c:ext>
            </c:extLst>
          </c:dPt>
          <c:dPt>
            <c:idx val="13"/>
            <c:invertIfNegative val="0"/>
            <c:bubble3D val="0"/>
            <c:spPr>
              <a:solidFill>
                <a:srgbClr val="024E85"/>
              </a:solidFill>
              <a:ln>
                <a:noFill/>
              </a:ln>
              <a:effectLst/>
            </c:spPr>
            <c:extLst>
              <c:ext xmlns:c16="http://schemas.microsoft.com/office/drawing/2014/chart" uri="{C3380CC4-5D6E-409C-BE32-E72D297353CC}">
                <c16:uniqueId val="{0000001B-E6ED-4AAE-ACDD-0740C261F188}"/>
              </c:ext>
            </c:extLst>
          </c:dPt>
          <c:dPt>
            <c:idx val="14"/>
            <c:invertIfNegative val="0"/>
            <c:bubble3D val="0"/>
            <c:spPr>
              <a:solidFill>
                <a:srgbClr val="024E85"/>
              </a:solidFill>
              <a:ln>
                <a:noFill/>
              </a:ln>
              <a:effectLst/>
            </c:spPr>
            <c:extLst>
              <c:ext xmlns:c16="http://schemas.microsoft.com/office/drawing/2014/chart" uri="{C3380CC4-5D6E-409C-BE32-E72D297353CC}">
                <c16:uniqueId val="{0000001D-E6ED-4AAE-ACDD-0740C261F188}"/>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Hoja1!$A$2:$B$16</c:f>
              <c:multiLvlStrCache>
                <c:ptCount val="15"/>
                <c:lvl>
                  <c:pt idx="0">
                    <c:v>Nacional</c:v>
                  </c:pt>
                  <c:pt idx="1">
                    <c:v>Urbana</c:v>
                  </c:pt>
                  <c:pt idx="2">
                    <c:v>Rural</c:v>
                  </c:pt>
                  <c:pt idx="3">
                    <c:v>Sierra Urbana</c:v>
                  </c:pt>
                  <c:pt idx="4">
                    <c:v>Sierra Rural</c:v>
                  </c:pt>
                  <c:pt idx="5">
                    <c:v>Costa Urbana</c:v>
                  </c:pt>
                  <c:pt idx="6">
                    <c:v>Costa Rural</c:v>
                  </c:pt>
                  <c:pt idx="7">
                    <c:v>Amazonía Urbana</c:v>
                  </c:pt>
                  <c:pt idx="8">
                    <c:v>Amazonía Rural</c:v>
                  </c:pt>
                  <c:pt idx="9">
                    <c:v>Quito</c:v>
                  </c:pt>
                  <c:pt idx="10">
                    <c:v>Guayaquil</c:v>
                  </c:pt>
                  <c:pt idx="11">
                    <c:v>Cuenca</c:v>
                  </c:pt>
                  <c:pt idx="12">
                    <c:v>Ambato</c:v>
                  </c:pt>
                  <c:pt idx="13">
                    <c:v>Si</c:v>
                  </c:pt>
                  <c:pt idx="14">
                    <c:v>No</c:v>
                  </c:pt>
                </c:lvl>
                <c:lvl>
                  <c:pt idx="1">
                    <c:v>Área de residencia</c:v>
                  </c:pt>
                  <c:pt idx="3">
                    <c:v>Región Natural según área</c:v>
                  </c:pt>
                  <c:pt idx="9">
                    <c:v>*Principales ciudades</c:v>
                  </c:pt>
                  <c:pt idx="13">
                    <c:v>Parroquias priorizadas</c:v>
                  </c:pt>
                </c:lvl>
              </c:multiLvlStrCache>
            </c:multiLvlStrRef>
          </c:cat>
          <c:val>
            <c:numRef>
              <c:f>Hoja1!$C$2:$C$16</c:f>
              <c:numCache>
                <c:formatCode>0.0%</c:formatCode>
                <c:ptCount val="15"/>
                <c:pt idx="0">
                  <c:v>0.16</c:v>
                </c:pt>
                <c:pt idx="1">
                  <c:v>0.13300000000000001</c:v>
                </c:pt>
                <c:pt idx="2">
                  <c:v>0.21</c:v>
                </c:pt>
                <c:pt idx="3">
                  <c:v>0.159</c:v>
                </c:pt>
                <c:pt idx="4">
                  <c:v>0.27300000000000002</c:v>
                </c:pt>
                <c:pt idx="5">
                  <c:v>0.11899999999999999</c:v>
                </c:pt>
                <c:pt idx="6">
                  <c:v>0.124</c:v>
                </c:pt>
                <c:pt idx="7">
                  <c:v>9.6000000000000002E-2</c:v>
                </c:pt>
                <c:pt idx="8">
                  <c:v>0.27100000000000002</c:v>
                </c:pt>
                <c:pt idx="9" formatCode="###0.0%">
                  <c:v>0.19500000000000001</c:v>
                </c:pt>
                <c:pt idx="10" formatCode="###0.0%">
                  <c:v>7.4999999999999997E-2</c:v>
                </c:pt>
                <c:pt idx="11" formatCode="###0.0%">
                  <c:v>0.155</c:v>
                </c:pt>
                <c:pt idx="12" formatCode="###0.0%">
                  <c:v>0.16600000000000001</c:v>
                </c:pt>
                <c:pt idx="13">
                  <c:v>0.193</c:v>
                </c:pt>
                <c:pt idx="14">
                  <c:v>0.13200000000000001</c:v>
                </c:pt>
              </c:numCache>
            </c:numRef>
          </c:val>
          <c:extLst>
            <c:ext xmlns:c16="http://schemas.microsoft.com/office/drawing/2014/chart" uri="{C3380CC4-5D6E-409C-BE32-E72D297353CC}">
              <c16:uniqueId val="{0000001E-7986-4181-B8AA-1361A91066B8}"/>
            </c:ext>
          </c:extLst>
        </c:ser>
        <c:dLbls>
          <c:showLegendKey val="0"/>
          <c:showVal val="0"/>
          <c:showCatName val="0"/>
          <c:showSerName val="0"/>
          <c:showPercent val="0"/>
          <c:showBubbleSize val="0"/>
        </c:dLbls>
        <c:gapWidth val="90"/>
        <c:overlap val="-27"/>
        <c:axId val="1817621200"/>
        <c:axId val="1817621744"/>
      </c:barChart>
      <c:catAx>
        <c:axId val="1817621200"/>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Century Gothic" panose="020B0502020202020204" pitchFamily="34" charset="0"/>
                <a:ea typeface="+mn-ea"/>
                <a:cs typeface="+mn-cs"/>
              </a:defRPr>
            </a:pPr>
            <a:endParaRPr lang="es-EC"/>
          </a:p>
        </c:txPr>
        <c:crossAx val="1817621744"/>
        <c:crosses val="autoZero"/>
        <c:auto val="1"/>
        <c:lblAlgn val="ctr"/>
        <c:lblOffset val="100"/>
        <c:noMultiLvlLbl val="0"/>
      </c:catAx>
      <c:valAx>
        <c:axId val="1817621744"/>
        <c:scaling>
          <c:orientation val="minMax"/>
          <c:max val="0.33000000000000007"/>
        </c:scaling>
        <c:delete val="1"/>
        <c:axPos val="l"/>
        <c:numFmt formatCode="0.0%" sourceLinked="1"/>
        <c:majorTickMark val="out"/>
        <c:minorTickMark val="none"/>
        <c:tickLblPos val="nextTo"/>
        <c:crossAx val="181762120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646482"/>
          </a:solidFill>
        </a:defRPr>
      </a:pPr>
      <a:endParaRPr lang="es-EC"/>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045505136290017E-2"/>
          <c:y val="3.9707974424312537E-2"/>
          <c:w val="0.97190901093376902"/>
          <c:h val="0.47640646439089385"/>
        </c:manualLayout>
      </c:layout>
      <c:barChart>
        <c:barDir val="col"/>
        <c:grouping val="clustered"/>
        <c:varyColors val="0"/>
        <c:ser>
          <c:idx val="0"/>
          <c:order val="0"/>
          <c:tx>
            <c:strRef>
              <c:f>Hoja1!$C$1</c:f>
              <c:strCache>
                <c:ptCount val="1"/>
                <c:pt idx="0">
                  <c:v>Población Contagiada</c:v>
                </c:pt>
              </c:strCache>
            </c:strRef>
          </c:tx>
          <c:spPr>
            <a:solidFill>
              <a:srgbClr val="00B0F0"/>
            </a:solidFill>
            <a:ln>
              <a:noFill/>
            </a:ln>
            <a:effectLst/>
          </c:spPr>
          <c:invertIfNegative val="0"/>
          <c:dPt>
            <c:idx val="0"/>
            <c:invertIfNegative val="0"/>
            <c:bubble3D val="0"/>
            <c:spPr>
              <a:solidFill>
                <a:srgbClr val="7C57C5"/>
              </a:solidFill>
              <a:ln>
                <a:noFill/>
              </a:ln>
              <a:effectLst/>
            </c:spPr>
            <c:extLst>
              <c:ext xmlns:c16="http://schemas.microsoft.com/office/drawing/2014/chart" uri="{C3380CC4-5D6E-409C-BE32-E72D297353CC}">
                <c16:uniqueId val="{00000001-3334-4023-86A0-E10382760CE2}"/>
              </c:ext>
            </c:extLst>
          </c:dPt>
          <c:dPt>
            <c:idx val="1"/>
            <c:invertIfNegative val="0"/>
            <c:bubble3D val="0"/>
            <c:spPr>
              <a:solidFill>
                <a:srgbClr val="6E6E7C"/>
              </a:solidFill>
              <a:ln>
                <a:noFill/>
              </a:ln>
              <a:effectLst/>
            </c:spPr>
            <c:extLst>
              <c:ext xmlns:c16="http://schemas.microsoft.com/office/drawing/2014/chart" uri="{C3380CC4-5D6E-409C-BE32-E72D297353CC}">
                <c16:uniqueId val="{00000003-3334-4023-86A0-E10382760CE2}"/>
              </c:ext>
            </c:extLst>
          </c:dPt>
          <c:dPt>
            <c:idx val="2"/>
            <c:invertIfNegative val="0"/>
            <c:bubble3D val="0"/>
            <c:spPr>
              <a:solidFill>
                <a:srgbClr val="6E6E7C"/>
              </a:solidFill>
              <a:ln>
                <a:noFill/>
              </a:ln>
              <a:effectLst/>
            </c:spPr>
            <c:extLst>
              <c:ext xmlns:c16="http://schemas.microsoft.com/office/drawing/2014/chart" uri="{C3380CC4-5D6E-409C-BE32-E72D297353CC}">
                <c16:uniqueId val="{00000005-3334-4023-86A0-E10382760CE2}"/>
              </c:ext>
            </c:extLst>
          </c:dPt>
          <c:dPt>
            <c:idx val="3"/>
            <c:invertIfNegative val="0"/>
            <c:bubble3D val="0"/>
            <c:spPr>
              <a:solidFill>
                <a:srgbClr val="1E8FDC"/>
              </a:solidFill>
              <a:ln>
                <a:noFill/>
              </a:ln>
              <a:effectLst/>
            </c:spPr>
            <c:extLst>
              <c:ext xmlns:c16="http://schemas.microsoft.com/office/drawing/2014/chart" uri="{C3380CC4-5D6E-409C-BE32-E72D297353CC}">
                <c16:uniqueId val="{00000007-3334-4023-86A0-E10382760CE2}"/>
              </c:ext>
            </c:extLst>
          </c:dPt>
          <c:dPt>
            <c:idx val="7"/>
            <c:invertIfNegative val="0"/>
            <c:bubble3D val="0"/>
            <c:spPr>
              <a:solidFill>
                <a:srgbClr val="1E8FDC"/>
              </a:solidFill>
              <a:ln>
                <a:noFill/>
              </a:ln>
              <a:effectLst/>
            </c:spPr>
            <c:extLst>
              <c:ext xmlns:c16="http://schemas.microsoft.com/office/drawing/2014/chart" uri="{C3380CC4-5D6E-409C-BE32-E72D297353CC}">
                <c16:uniqueId val="{0000000F-3334-4023-86A0-E10382760CE2}"/>
              </c:ext>
            </c:extLst>
          </c:dPt>
          <c:dPt>
            <c:idx val="8"/>
            <c:invertIfNegative val="0"/>
            <c:bubble3D val="0"/>
            <c:spPr>
              <a:solidFill>
                <a:srgbClr val="1E8FDC"/>
              </a:solidFill>
              <a:ln>
                <a:noFill/>
              </a:ln>
              <a:effectLst/>
            </c:spPr>
            <c:extLst>
              <c:ext xmlns:c16="http://schemas.microsoft.com/office/drawing/2014/chart" uri="{C3380CC4-5D6E-409C-BE32-E72D297353CC}">
                <c16:uniqueId val="{00000011-3334-4023-86A0-E10382760CE2}"/>
              </c:ext>
            </c:extLst>
          </c:dPt>
          <c:dPt>
            <c:idx val="9"/>
            <c:invertIfNegative val="0"/>
            <c:bubble3D val="0"/>
            <c:spPr>
              <a:solidFill>
                <a:srgbClr val="16679F"/>
              </a:solidFill>
              <a:ln>
                <a:noFill/>
              </a:ln>
              <a:effectLst/>
            </c:spPr>
            <c:extLst>
              <c:ext xmlns:c16="http://schemas.microsoft.com/office/drawing/2014/chart" uri="{C3380CC4-5D6E-409C-BE32-E72D297353CC}">
                <c16:uniqueId val="{00000013-3334-4023-86A0-E10382760CE2}"/>
              </c:ext>
            </c:extLst>
          </c:dPt>
          <c:dPt>
            <c:idx val="10"/>
            <c:invertIfNegative val="0"/>
            <c:bubble3D val="0"/>
            <c:spPr>
              <a:solidFill>
                <a:srgbClr val="16679F"/>
              </a:solidFill>
              <a:ln>
                <a:noFill/>
              </a:ln>
              <a:effectLst/>
            </c:spPr>
            <c:extLst>
              <c:ext xmlns:c16="http://schemas.microsoft.com/office/drawing/2014/chart" uri="{C3380CC4-5D6E-409C-BE32-E72D297353CC}">
                <c16:uniqueId val="{00000015-3334-4023-86A0-E10382760CE2}"/>
              </c:ext>
            </c:extLst>
          </c:dPt>
          <c:dPt>
            <c:idx val="11"/>
            <c:invertIfNegative val="0"/>
            <c:bubble3D val="0"/>
            <c:spPr>
              <a:solidFill>
                <a:srgbClr val="16679F"/>
              </a:solidFill>
              <a:ln>
                <a:noFill/>
              </a:ln>
              <a:effectLst/>
            </c:spPr>
            <c:extLst>
              <c:ext xmlns:c16="http://schemas.microsoft.com/office/drawing/2014/chart" uri="{C3380CC4-5D6E-409C-BE32-E72D297353CC}">
                <c16:uniqueId val="{00000017-3334-4023-86A0-E10382760CE2}"/>
              </c:ext>
            </c:extLst>
          </c:dPt>
          <c:dPt>
            <c:idx val="12"/>
            <c:invertIfNegative val="0"/>
            <c:bubble3D val="0"/>
            <c:spPr>
              <a:solidFill>
                <a:srgbClr val="16679F"/>
              </a:solidFill>
              <a:ln>
                <a:noFill/>
              </a:ln>
              <a:effectLst/>
            </c:spPr>
            <c:extLst>
              <c:ext xmlns:c16="http://schemas.microsoft.com/office/drawing/2014/chart" uri="{C3380CC4-5D6E-409C-BE32-E72D297353CC}">
                <c16:uniqueId val="{00000013-C300-4146-84E5-E041EC7054EA}"/>
              </c:ext>
            </c:extLst>
          </c:dPt>
          <c:dPt>
            <c:idx val="13"/>
            <c:invertIfNegative val="0"/>
            <c:bubble3D val="0"/>
            <c:spPr>
              <a:solidFill>
                <a:srgbClr val="16679F"/>
              </a:solidFill>
              <a:ln>
                <a:noFill/>
              </a:ln>
              <a:effectLst/>
            </c:spPr>
            <c:extLst>
              <c:ext xmlns:c16="http://schemas.microsoft.com/office/drawing/2014/chart" uri="{C3380CC4-5D6E-409C-BE32-E72D297353CC}">
                <c16:uniqueId val="{00000015-C300-4146-84E5-E041EC7054EA}"/>
              </c:ext>
            </c:extLst>
          </c:dPt>
          <c:dPt>
            <c:idx val="14"/>
            <c:invertIfNegative val="0"/>
            <c:bubble3D val="0"/>
            <c:spPr>
              <a:solidFill>
                <a:srgbClr val="024E85"/>
              </a:solidFill>
              <a:ln>
                <a:noFill/>
              </a:ln>
              <a:effectLst/>
            </c:spPr>
            <c:extLst>
              <c:ext xmlns:c16="http://schemas.microsoft.com/office/drawing/2014/chart" uri="{C3380CC4-5D6E-409C-BE32-E72D297353CC}">
                <c16:uniqueId val="{00000017-C300-4146-84E5-E041EC7054EA}"/>
              </c:ext>
            </c:extLst>
          </c:dPt>
          <c:dPt>
            <c:idx val="15"/>
            <c:invertIfNegative val="0"/>
            <c:bubble3D val="0"/>
            <c:spPr>
              <a:solidFill>
                <a:srgbClr val="024E85"/>
              </a:solidFill>
              <a:ln>
                <a:noFill/>
              </a:ln>
              <a:effectLst/>
            </c:spPr>
            <c:extLst>
              <c:ext xmlns:c16="http://schemas.microsoft.com/office/drawing/2014/chart" uri="{C3380CC4-5D6E-409C-BE32-E72D297353CC}">
                <c16:uniqueId val="{00000019-C300-4146-84E5-E041EC7054EA}"/>
              </c:ext>
            </c:extLst>
          </c:dPt>
          <c:dPt>
            <c:idx val="16"/>
            <c:invertIfNegative val="0"/>
            <c:bubble3D val="0"/>
            <c:spPr>
              <a:solidFill>
                <a:srgbClr val="024E85"/>
              </a:solidFill>
              <a:ln>
                <a:noFill/>
              </a:ln>
              <a:effectLst/>
            </c:spPr>
            <c:extLst>
              <c:ext xmlns:c16="http://schemas.microsoft.com/office/drawing/2014/chart" uri="{C3380CC4-5D6E-409C-BE32-E72D297353CC}">
                <c16:uniqueId val="{00000019-AC74-478F-8360-3382FBDEAE6D}"/>
              </c:ext>
            </c:extLst>
          </c:dPt>
          <c:dPt>
            <c:idx val="17"/>
            <c:invertIfNegative val="0"/>
            <c:bubble3D val="0"/>
            <c:spPr>
              <a:solidFill>
                <a:srgbClr val="024E85"/>
              </a:solidFill>
              <a:ln>
                <a:noFill/>
              </a:ln>
              <a:effectLst/>
            </c:spPr>
            <c:extLst>
              <c:ext xmlns:c16="http://schemas.microsoft.com/office/drawing/2014/chart" uri="{C3380CC4-5D6E-409C-BE32-E72D297353CC}">
                <c16:uniqueId val="{0000001B-AC74-478F-8360-3382FBDEAE6D}"/>
              </c:ext>
            </c:extLst>
          </c:dPt>
          <c:dPt>
            <c:idx val="18"/>
            <c:invertIfNegative val="0"/>
            <c:bubble3D val="0"/>
            <c:spPr>
              <a:solidFill>
                <a:srgbClr val="024E85"/>
              </a:solidFill>
              <a:ln>
                <a:noFill/>
              </a:ln>
              <a:effectLst/>
            </c:spPr>
            <c:extLst>
              <c:ext xmlns:c16="http://schemas.microsoft.com/office/drawing/2014/chart" uri="{C3380CC4-5D6E-409C-BE32-E72D297353CC}">
                <c16:uniqueId val="{0000001D-AC74-478F-8360-3382FBDEAE6D}"/>
              </c:ext>
            </c:extLst>
          </c:dPt>
          <c:dPt>
            <c:idx val="19"/>
            <c:invertIfNegative val="0"/>
            <c:bubble3D val="0"/>
            <c:spPr>
              <a:solidFill>
                <a:srgbClr val="F08B5E"/>
              </a:solidFill>
              <a:ln>
                <a:noFill/>
              </a:ln>
              <a:effectLst/>
            </c:spPr>
            <c:extLst>
              <c:ext xmlns:c16="http://schemas.microsoft.com/office/drawing/2014/chart" uri="{C3380CC4-5D6E-409C-BE32-E72D297353CC}">
                <c16:uniqueId val="{00000021-C300-4146-84E5-E041EC7054EA}"/>
              </c:ext>
            </c:extLst>
          </c:dPt>
          <c:dPt>
            <c:idx val="20"/>
            <c:invertIfNegative val="0"/>
            <c:bubble3D val="0"/>
            <c:spPr>
              <a:solidFill>
                <a:srgbClr val="F08B5E"/>
              </a:solidFill>
              <a:ln>
                <a:noFill/>
              </a:ln>
              <a:effectLst/>
            </c:spPr>
            <c:extLst>
              <c:ext xmlns:c16="http://schemas.microsoft.com/office/drawing/2014/chart" uri="{C3380CC4-5D6E-409C-BE32-E72D297353CC}">
                <c16:uniqueId val="{00000023-C300-4146-84E5-E041EC7054EA}"/>
              </c:ext>
            </c:extLst>
          </c:dPt>
          <c:dPt>
            <c:idx val="21"/>
            <c:invertIfNegative val="0"/>
            <c:bubble3D val="0"/>
            <c:spPr>
              <a:solidFill>
                <a:srgbClr val="F08B5E"/>
              </a:solidFill>
              <a:ln>
                <a:noFill/>
              </a:ln>
              <a:effectLst/>
            </c:spPr>
            <c:extLst>
              <c:ext xmlns:c16="http://schemas.microsoft.com/office/drawing/2014/chart" uri="{C3380CC4-5D6E-409C-BE32-E72D297353CC}">
                <c16:uniqueId val="{00000025-C300-4146-84E5-E041EC7054EA}"/>
              </c:ext>
            </c:extLst>
          </c:dPt>
          <c:dLbls>
            <c:dLbl>
              <c:idx val="2"/>
              <c:layout>
                <c:manualLayout>
                  <c:x val="2.3273019817982E-3"/>
                  <c:y val="-1.315929922264763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334-4023-86A0-E10382760CE2}"/>
                </c:ext>
              </c:extLst>
            </c:dLbl>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Hoja1!$A$2:$B$24</c:f>
              <c:multiLvlStrCache>
                <c:ptCount val="22"/>
                <c:lvl>
                  <c:pt idx="0">
                    <c:v>Nacional</c:v>
                  </c:pt>
                  <c:pt idx="1">
                    <c:v>Hombre</c:v>
                  </c:pt>
                  <c:pt idx="2">
                    <c:v>Mujer</c:v>
                  </c:pt>
                  <c:pt idx="3">
                    <c:v>0-5 meses</c:v>
                  </c:pt>
                  <c:pt idx="4">
                    <c:v>6-11 meses</c:v>
                  </c:pt>
                  <c:pt idx="5">
                    <c:v>12-23 meses</c:v>
                  </c:pt>
                  <c:pt idx="6">
                    <c:v>24-35 meses</c:v>
                  </c:pt>
                  <c:pt idx="7">
                    <c:v>36-47 meses</c:v>
                  </c:pt>
                  <c:pt idx="8">
                    <c:v>48-59 meses</c:v>
                  </c:pt>
                  <c:pt idx="9">
                    <c:v>Quintil 1</c:v>
                  </c:pt>
                  <c:pt idx="10">
                    <c:v>Quintil 2</c:v>
                  </c:pt>
                  <c:pt idx="11">
                    <c:v>Quintil 3</c:v>
                  </c:pt>
                  <c:pt idx="12">
                    <c:v>Quintil 4</c:v>
                  </c:pt>
                  <c:pt idx="13">
                    <c:v>Quintil 5</c:v>
                  </c:pt>
                  <c:pt idx="14">
                    <c:v>Indígena</c:v>
                  </c:pt>
                  <c:pt idx="15">
                    <c:v>Afroecuatoriana**</c:v>
                  </c:pt>
                  <c:pt idx="16">
                    <c:v>Montubia</c:v>
                  </c:pt>
                  <c:pt idx="17">
                    <c:v>Mestiza</c:v>
                  </c:pt>
                  <c:pt idx="18">
                    <c:v>Blanca u otra</c:v>
                  </c:pt>
                  <c:pt idx="19">
                    <c:v>Ninguna/Básica</c:v>
                  </c:pt>
                  <c:pt idx="20">
                    <c:v>Media/Bachillerato</c:v>
                  </c:pt>
                  <c:pt idx="21">
                    <c:v>Superior</c:v>
                  </c:pt>
                </c:lvl>
                <c:lvl>
                  <c:pt idx="1">
                    <c:v>Sexo</c:v>
                  </c:pt>
                  <c:pt idx="3">
                    <c:v>Grupos de edad</c:v>
                  </c:pt>
                  <c:pt idx="9">
                    <c:v>Quintiles de ingreso</c:v>
                  </c:pt>
                  <c:pt idx="14">
                    <c:v>Etnia</c:v>
                  </c:pt>
                  <c:pt idx="19">
                    <c:v>Nivel de instrucción de la madre</c:v>
                  </c:pt>
                </c:lvl>
              </c:multiLvlStrCache>
            </c:multiLvlStrRef>
          </c:cat>
          <c:val>
            <c:numRef>
              <c:f>Hoja1!$C$2:$C$24</c:f>
              <c:numCache>
                <c:formatCode>0.0%</c:formatCode>
                <c:ptCount val="22"/>
                <c:pt idx="0">
                  <c:v>5.5E-2</c:v>
                </c:pt>
                <c:pt idx="1">
                  <c:v>6.4000000000000001E-2</c:v>
                </c:pt>
                <c:pt idx="2">
                  <c:v>4.7E-2</c:v>
                </c:pt>
                <c:pt idx="3">
                  <c:v>5.5E-2</c:v>
                </c:pt>
                <c:pt idx="4">
                  <c:v>7.2999999999999995E-2</c:v>
                </c:pt>
                <c:pt idx="5">
                  <c:v>6.6000000000000003E-2</c:v>
                </c:pt>
                <c:pt idx="6">
                  <c:v>4.7E-2</c:v>
                </c:pt>
                <c:pt idx="7">
                  <c:v>4.9000000000000002E-2</c:v>
                </c:pt>
                <c:pt idx="8">
                  <c:v>5.1999999999999998E-2</c:v>
                </c:pt>
                <c:pt idx="9">
                  <c:v>5.0999999999999997E-2</c:v>
                </c:pt>
                <c:pt idx="10">
                  <c:v>0.05</c:v>
                </c:pt>
                <c:pt idx="11">
                  <c:v>4.7E-2</c:v>
                </c:pt>
                <c:pt idx="12">
                  <c:v>5.7000000000000002E-2</c:v>
                </c:pt>
                <c:pt idx="13">
                  <c:v>7.1999999999999995E-2</c:v>
                </c:pt>
                <c:pt idx="14">
                  <c:v>4.2000000000000003E-2</c:v>
                </c:pt>
                <c:pt idx="15">
                  <c:v>5.0999999999999997E-2</c:v>
                </c:pt>
                <c:pt idx="16">
                  <c:v>5.5E-2</c:v>
                </c:pt>
                <c:pt idx="17">
                  <c:v>5.7000000000000002E-2</c:v>
                </c:pt>
                <c:pt idx="18">
                  <c:v>6.8000000000000005E-2</c:v>
                </c:pt>
                <c:pt idx="19">
                  <c:v>4.3999999999999997E-2</c:v>
                </c:pt>
                <c:pt idx="20">
                  <c:v>5.6000000000000001E-2</c:v>
                </c:pt>
                <c:pt idx="21">
                  <c:v>7.2999999999999995E-2</c:v>
                </c:pt>
              </c:numCache>
            </c:numRef>
          </c:val>
          <c:extLst>
            <c:ext xmlns:c16="http://schemas.microsoft.com/office/drawing/2014/chart" uri="{C3380CC4-5D6E-409C-BE32-E72D297353CC}">
              <c16:uniqueId val="{0000001E-3334-4023-86A0-E10382760CE2}"/>
            </c:ext>
          </c:extLst>
        </c:ser>
        <c:dLbls>
          <c:showLegendKey val="0"/>
          <c:showVal val="0"/>
          <c:showCatName val="0"/>
          <c:showSerName val="0"/>
          <c:showPercent val="0"/>
          <c:showBubbleSize val="0"/>
        </c:dLbls>
        <c:gapWidth val="90"/>
        <c:overlap val="-27"/>
        <c:axId val="1816702288"/>
        <c:axId val="1816707728"/>
      </c:barChart>
      <c:catAx>
        <c:axId val="1816702288"/>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ln>
          <a:effectLst/>
        </c:spPr>
        <c:txPr>
          <a:bodyPr rot="-5400000" spcFirstLastPara="1" vertOverflow="ellipsis" wrap="square" anchor="ctr" anchorCtr="1"/>
          <a:lstStyle/>
          <a:p>
            <a:pPr>
              <a:defRPr sz="1197" b="0" i="0" u="none" strike="noStrike" kern="1200" baseline="0">
                <a:solidFill>
                  <a:schemeClr val="tx1">
                    <a:lumMod val="75000"/>
                    <a:lumOff val="25000"/>
                  </a:schemeClr>
                </a:solidFill>
                <a:latin typeface="+mj-lt"/>
                <a:ea typeface="+mn-ea"/>
                <a:cs typeface="+mn-cs"/>
              </a:defRPr>
            </a:pPr>
            <a:endParaRPr lang="es-EC"/>
          </a:p>
        </c:txPr>
        <c:crossAx val="1816707728"/>
        <c:crosses val="autoZero"/>
        <c:auto val="1"/>
        <c:lblAlgn val="ctr"/>
        <c:lblOffset val="100"/>
        <c:noMultiLvlLbl val="0"/>
      </c:catAx>
      <c:valAx>
        <c:axId val="1816707728"/>
        <c:scaling>
          <c:orientation val="minMax"/>
          <c:max val="0.1"/>
          <c:min val="0"/>
        </c:scaling>
        <c:delete val="1"/>
        <c:axPos val="l"/>
        <c:numFmt formatCode="0.0%" sourceLinked="1"/>
        <c:majorTickMark val="out"/>
        <c:minorTickMark val="none"/>
        <c:tickLblPos val="nextTo"/>
        <c:crossAx val="1816702288"/>
        <c:crosses val="autoZero"/>
        <c:crossBetween val="between"/>
      </c:valAx>
      <c:spPr>
        <a:noFill/>
        <a:ln>
          <a:noFill/>
        </a:ln>
        <a:effectLst/>
      </c:spPr>
    </c:plotArea>
    <c:plotVisOnly val="1"/>
    <c:dispBlanksAs val="gap"/>
    <c:showDLblsOverMax val="0"/>
  </c:chart>
  <c:spPr>
    <a:noFill/>
    <a:ln>
      <a:noFill/>
    </a:ln>
    <a:effectLst/>
  </c:spPr>
  <c:txPr>
    <a:bodyPr/>
    <a:lstStyle/>
    <a:p>
      <a:pPr>
        <a:defRPr baseline="0">
          <a:solidFill>
            <a:schemeClr val="tx1">
              <a:lumMod val="75000"/>
              <a:lumOff val="25000"/>
            </a:schemeClr>
          </a:solidFill>
          <a:latin typeface="Century Gothic" panose="020B0502020202020204" pitchFamily="34" charset="0"/>
        </a:defRPr>
      </a:pPr>
      <a:endParaRPr lang="es-EC"/>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Hoja1!$C$1</c:f>
              <c:strCache>
                <c:ptCount val="1"/>
                <c:pt idx="0">
                  <c:v>Población Contagiada</c:v>
                </c:pt>
              </c:strCache>
            </c:strRef>
          </c:tx>
          <c:spPr>
            <a:solidFill>
              <a:srgbClr val="00B0F0"/>
            </a:solidFill>
            <a:ln>
              <a:noFill/>
            </a:ln>
            <a:effectLst/>
          </c:spPr>
          <c:invertIfNegative val="0"/>
          <c:dPt>
            <c:idx val="0"/>
            <c:invertIfNegative val="0"/>
            <c:bubble3D val="0"/>
            <c:spPr>
              <a:solidFill>
                <a:srgbClr val="7C57C5"/>
              </a:solidFill>
              <a:ln>
                <a:noFill/>
              </a:ln>
              <a:effectLst/>
            </c:spPr>
            <c:extLst>
              <c:ext xmlns:c16="http://schemas.microsoft.com/office/drawing/2014/chart" uri="{C3380CC4-5D6E-409C-BE32-E72D297353CC}">
                <c16:uniqueId val="{00000001-7986-4181-B8AA-1361A91066B8}"/>
              </c:ext>
            </c:extLst>
          </c:dPt>
          <c:dPt>
            <c:idx val="1"/>
            <c:invertIfNegative val="0"/>
            <c:bubble3D val="0"/>
            <c:spPr>
              <a:solidFill>
                <a:srgbClr val="6E6E7C"/>
              </a:solidFill>
              <a:ln>
                <a:noFill/>
              </a:ln>
              <a:effectLst/>
            </c:spPr>
            <c:extLst>
              <c:ext xmlns:c16="http://schemas.microsoft.com/office/drawing/2014/chart" uri="{C3380CC4-5D6E-409C-BE32-E72D297353CC}">
                <c16:uniqueId val="{00000003-7986-4181-B8AA-1361A91066B8}"/>
              </c:ext>
            </c:extLst>
          </c:dPt>
          <c:dPt>
            <c:idx val="2"/>
            <c:invertIfNegative val="0"/>
            <c:bubble3D val="0"/>
            <c:spPr>
              <a:solidFill>
                <a:srgbClr val="6E6E7C"/>
              </a:solidFill>
              <a:ln>
                <a:noFill/>
              </a:ln>
              <a:effectLst/>
            </c:spPr>
            <c:extLst>
              <c:ext xmlns:c16="http://schemas.microsoft.com/office/drawing/2014/chart" uri="{C3380CC4-5D6E-409C-BE32-E72D297353CC}">
                <c16:uniqueId val="{00000005-7986-4181-B8AA-1361A91066B8}"/>
              </c:ext>
            </c:extLst>
          </c:dPt>
          <c:dPt>
            <c:idx val="3"/>
            <c:invertIfNegative val="0"/>
            <c:bubble3D val="0"/>
            <c:spPr>
              <a:solidFill>
                <a:srgbClr val="1E8FDC"/>
              </a:solidFill>
              <a:ln>
                <a:noFill/>
              </a:ln>
              <a:effectLst/>
            </c:spPr>
            <c:extLst>
              <c:ext xmlns:c16="http://schemas.microsoft.com/office/drawing/2014/chart" uri="{C3380CC4-5D6E-409C-BE32-E72D297353CC}">
                <c16:uniqueId val="{00000007-7986-4181-B8AA-1361A91066B8}"/>
              </c:ext>
            </c:extLst>
          </c:dPt>
          <c:dPt>
            <c:idx val="4"/>
            <c:invertIfNegative val="0"/>
            <c:bubble3D val="0"/>
            <c:spPr>
              <a:solidFill>
                <a:srgbClr val="1E8FDC"/>
              </a:solidFill>
              <a:ln>
                <a:noFill/>
              </a:ln>
              <a:effectLst/>
            </c:spPr>
            <c:extLst>
              <c:ext xmlns:c16="http://schemas.microsoft.com/office/drawing/2014/chart" uri="{C3380CC4-5D6E-409C-BE32-E72D297353CC}">
                <c16:uniqueId val="{00000009-7986-4181-B8AA-1361A91066B8}"/>
              </c:ext>
            </c:extLst>
          </c:dPt>
          <c:dPt>
            <c:idx val="5"/>
            <c:invertIfNegative val="0"/>
            <c:bubble3D val="0"/>
            <c:spPr>
              <a:solidFill>
                <a:srgbClr val="1E8FDC"/>
              </a:solidFill>
              <a:ln>
                <a:noFill/>
              </a:ln>
              <a:effectLst/>
            </c:spPr>
            <c:extLst>
              <c:ext xmlns:c16="http://schemas.microsoft.com/office/drawing/2014/chart" uri="{C3380CC4-5D6E-409C-BE32-E72D297353CC}">
                <c16:uniqueId val="{0000000B-E2C8-4E8F-A77C-8920C44CC737}"/>
              </c:ext>
            </c:extLst>
          </c:dPt>
          <c:dPt>
            <c:idx val="6"/>
            <c:invertIfNegative val="0"/>
            <c:bubble3D val="0"/>
            <c:spPr>
              <a:solidFill>
                <a:srgbClr val="1E8FDC"/>
              </a:solidFill>
              <a:ln>
                <a:noFill/>
              </a:ln>
              <a:effectLst/>
            </c:spPr>
            <c:extLst>
              <c:ext xmlns:c16="http://schemas.microsoft.com/office/drawing/2014/chart" uri="{C3380CC4-5D6E-409C-BE32-E72D297353CC}">
                <c16:uniqueId val="{0000000D-E2C8-4E8F-A77C-8920C44CC737}"/>
              </c:ext>
            </c:extLst>
          </c:dPt>
          <c:dPt>
            <c:idx val="7"/>
            <c:invertIfNegative val="0"/>
            <c:bubble3D val="0"/>
            <c:spPr>
              <a:solidFill>
                <a:srgbClr val="1E8FDC"/>
              </a:solidFill>
              <a:ln>
                <a:noFill/>
              </a:ln>
              <a:effectLst/>
            </c:spPr>
            <c:extLst>
              <c:ext xmlns:c16="http://schemas.microsoft.com/office/drawing/2014/chart" uri="{C3380CC4-5D6E-409C-BE32-E72D297353CC}">
                <c16:uniqueId val="{00000015-7986-4181-B8AA-1361A91066B8}"/>
              </c:ext>
            </c:extLst>
          </c:dPt>
          <c:dPt>
            <c:idx val="8"/>
            <c:invertIfNegative val="0"/>
            <c:bubble3D val="0"/>
            <c:spPr>
              <a:solidFill>
                <a:srgbClr val="1E8FDC"/>
              </a:solidFill>
              <a:ln>
                <a:noFill/>
              </a:ln>
              <a:effectLst/>
            </c:spPr>
            <c:extLst>
              <c:ext xmlns:c16="http://schemas.microsoft.com/office/drawing/2014/chart" uri="{C3380CC4-5D6E-409C-BE32-E72D297353CC}">
                <c16:uniqueId val="{00000017-7986-4181-B8AA-1361A91066B8}"/>
              </c:ext>
            </c:extLst>
          </c:dPt>
          <c:dPt>
            <c:idx val="9"/>
            <c:invertIfNegative val="0"/>
            <c:bubble3D val="0"/>
            <c:spPr>
              <a:solidFill>
                <a:srgbClr val="16679F"/>
              </a:solidFill>
              <a:ln>
                <a:noFill/>
              </a:ln>
              <a:effectLst/>
            </c:spPr>
            <c:extLst>
              <c:ext xmlns:c16="http://schemas.microsoft.com/office/drawing/2014/chart" uri="{C3380CC4-5D6E-409C-BE32-E72D297353CC}">
                <c16:uniqueId val="{00000019-7986-4181-B8AA-1361A91066B8}"/>
              </c:ext>
            </c:extLst>
          </c:dPt>
          <c:dPt>
            <c:idx val="10"/>
            <c:invertIfNegative val="0"/>
            <c:bubble3D val="0"/>
            <c:spPr>
              <a:solidFill>
                <a:srgbClr val="16679F"/>
              </a:solidFill>
              <a:ln>
                <a:noFill/>
              </a:ln>
              <a:effectLst/>
            </c:spPr>
            <c:extLst>
              <c:ext xmlns:c16="http://schemas.microsoft.com/office/drawing/2014/chart" uri="{C3380CC4-5D6E-409C-BE32-E72D297353CC}">
                <c16:uniqueId val="{0000001B-7986-4181-B8AA-1361A91066B8}"/>
              </c:ext>
            </c:extLst>
          </c:dPt>
          <c:dPt>
            <c:idx val="11"/>
            <c:invertIfNegative val="0"/>
            <c:bubble3D val="0"/>
            <c:spPr>
              <a:solidFill>
                <a:srgbClr val="16679F"/>
              </a:solidFill>
              <a:ln>
                <a:noFill/>
              </a:ln>
              <a:effectLst/>
            </c:spPr>
            <c:extLst>
              <c:ext xmlns:c16="http://schemas.microsoft.com/office/drawing/2014/chart" uri="{C3380CC4-5D6E-409C-BE32-E72D297353CC}">
                <c16:uniqueId val="{0000001D-7986-4181-B8AA-1361A91066B8}"/>
              </c:ext>
            </c:extLst>
          </c:dPt>
          <c:dPt>
            <c:idx val="12"/>
            <c:invertIfNegative val="0"/>
            <c:bubble3D val="0"/>
            <c:spPr>
              <a:solidFill>
                <a:srgbClr val="16679F"/>
              </a:solidFill>
              <a:ln>
                <a:noFill/>
              </a:ln>
              <a:effectLst/>
            </c:spPr>
            <c:extLst>
              <c:ext xmlns:c16="http://schemas.microsoft.com/office/drawing/2014/chart" uri="{C3380CC4-5D6E-409C-BE32-E72D297353CC}">
                <c16:uniqueId val="{00000019-1D56-478E-881C-4E860D5F9F77}"/>
              </c:ext>
            </c:extLst>
          </c:dPt>
          <c:dPt>
            <c:idx val="13"/>
            <c:invertIfNegative val="0"/>
            <c:bubble3D val="0"/>
            <c:spPr>
              <a:solidFill>
                <a:srgbClr val="024E85"/>
              </a:solidFill>
              <a:ln>
                <a:noFill/>
              </a:ln>
              <a:effectLst/>
            </c:spPr>
            <c:extLst>
              <c:ext xmlns:c16="http://schemas.microsoft.com/office/drawing/2014/chart" uri="{C3380CC4-5D6E-409C-BE32-E72D297353CC}">
                <c16:uniqueId val="{0000001B-C26A-4731-AD81-B62EECFB96A3}"/>
              </c:ext>
            </c:extLst>
          </c:dPt>
          <c:dPt>
            <c:idx val="14"/>
            <c:invertIfNegative val="0"/>
            <c:bubble3D val="0"/>
            <c:spPr>
              <a:solidFill>
                <a:srgbClr val="024E85"/>
              </a:solidFill>
              <a:ln>
                <a:noFill/>
              </a:ln>
              <a:effectLst/>
            </c:spPr>
            <c:extLst>
              <c:ext xmlns:c16="http://schemas.microsoft.com/office/drawing/2014/chart" uri="{C3380CC4-5D6E-409C-BE32-E72D297353CC}">
                <c16:uniqueId val="{0000001D-C26A-4731-AD81-B62EECFB96A3}"/>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Hoja1!$A$2:$B$16</c:f>
              <c:multiLvlStrCache>
                <c:ptCount val="15"/>
                <c:lvl>
                  <c:pt idx="0">
                    <c:v>Nacional</c:v>
                  </c:pt>
                  <c:pt idx="1">
                    <c:v>Urbana</c:v>
                  </c:pt>
                  <c:pt idx="2">
                    <c:v>Rural</c:v>
                  </c:pt>
                  <c:pt idx="3">
                    <c:v>Sierra Urbana</c:v>
                  </c:pt>
                  <c:pt idx="4">
                    <c:v>Sierra Rural</c:v>
                  </c:pt>
                  <c:pt idx="5">
                    <c:v>Costa Urbana</c:v>
                  </c:pt>
                  <c:pt idx="6">
                    <c:v>Costa Rural</c:v>
                  </c:pt>
                  <c:pt idx="7">
                    <c:v>Amazonía Urbana</c:v>
                  </c:pt>
                  <c:pt idx="8">
                    <c:v>Amazonía Rural</c:v>
                  </c:pt>
                  <c:pt idx="9">
                    <c:v>Quito</c:v>
                  </c:pt>
                  <c:pt idx="10">
                    <c:v>Guayaquil</c:v>
                  </c:pt>
                  <c:pt idx="11">
                    <c:v>Cuenca</c:v>
                  </c:pt>
                  <c:pt idx="12">
                    <c:v>Ambato</c:v>
                  </c:pt>
                  <c:pt idx="13">
                    <c:v>Si</c:v>
                  </c:pt>
                  <c:pt idx="14">
                    <c:v>No</c:v>
                  </c:pt>
                </c:lvl>
                <c:lvl>
                  <c:pt idx="1">
                    <c:v>Área de residencia</c:v>
                  </c:pt>
                  <c:pt idx="3">
                    <c:v>Región Natural según área</c:v>
                  </c:pt>
                  <c:pt idx="9">
                    <c:v>*Principales ciudades</c:v>
                  </c:pt>
                  <c:pt idx="13">
                    <c:v>Parroquias priorizadas</c:v>
                  </c:pt>
                </c:lvl>
              </c:multiLvlStrCache>
            </c:multiLvlStrRef>
          </c:cat>
          <c:val>
            <c:numRef>
              <c:f>Hoja1!$C$2:$C$16</c:f>
              <c:numCache>
                <c:formatCode>0.0%</c:formatCode>
                <c:ptCount val="15"/>
                <c:pt idx="0">
                  <c:v>5.5E-2</c:v>
                </c:pt>
                <c:pt idx="1">
                  <c:v>5.6000000000000001E-2</c:v>
                </c:pt>
                <c:pt idx="2">
                  <c:v>5.3999999999999999E-2</c:v>
                </c:pt>
                <c:pt idx="3">
                  <c:v>5.0999999999999997E-2</c:v>
                </c:pt>
                <c:pt idx="4">
                  <c:v>5.0999999999999997E-2</c:v>
                </c:pt>
                <c:pt idx="5">
                  <c:v>5.8999999999999997E-2</c:v>
                </c:pt>
                <c:pt idx="6">
                  <c:v>6.3E-2</c:v>
                </c:pt>
                <c:pt idx="7">
                  <c:v>5.5E-2</c:v>
                </c:pt>
                <c:pt idx="8">
                  <c:v>0.04</c:v>
                </c:pt>
                <c:pt idx="9" formatCode="###0.0%">
                  <c:v>4.1000000000000002E-2</c:v>
                </c:pt>
                <c:pt idx="10" formatCode="###0.0%">
                  <c:v>7.0000000000000007E-2</c:v>
                </c:pt>
                <c:pt idx="11" formatCode="###0.0%">
                  <c:v>5.8000000000000003E-2</c:v>
                </c:pt>
                <c:pt idx="12" formatCode="###0.0%">
                  <c:v>3.6999999999999998E-2</c:v>
                </c:pt>
                <c:pt idx="13">
                  <c:v>5.5E-2</c:v>
                </c:pt>
                <c:pt idx="14">
                  <c:v>5.6000000000000001E-2</c:v>
                </c:pt>
              </c:numCache>
            </c:numRef>
          </c:val>
          <c:extLst>
            <c:ext xmlns:c16="http://schemas.microsoft.com/office/drawing/2014/chart" uri="{C3380CC4-5D6E-409C-BE32-E72D297353CC}">
              <c16:uniqueId val="{0000001E-7986-4181-B8AA-1361A91066B8}"/>
            </c:ext>
          </c:extLst>
        </c:ser>
        <c:dLbls>
          <c:showLegendKey val="0"/>
          <c:showVal val="0"/>
          <c:showCatName val="0"/>
          <c:showSerName val="0"/>
          <c:showPercent val="0"/>
          <c:showBubbleSize val="0"/>
        </c:dLbls>
        <c:gapWidth val="90"/>
        <c:overlap val="-27"/>
        <c:axId val="1816713168"/>
        <c:axId val="1816702832"/>
      </c:barChart>
      <c:catAx>
        <c:axId val="1816713168"/>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Century Gothic" panose="020B0502020202020204" pitchFamily="34" charset="0"/>
                <a:ea typeface="+mn-ea"/>
                <a:cs typeface="+mn-cs"/>
              </a:defRPr>
            </a:pPr>
            <a:endParaRPr lang="es-EC"/>
          </a:p>
        </c:txPr>
        <c:crossAx val="1816702832"/>
        <c:crosses val="autoZero"/>
        <c:auto val="1"/>
        <c:lblAlgn val="ctr"/>
        <c:lblOffset val="100"/>
        <c:noMultiLvlLbl val="0"/>
      </c:catAx>
      <c:valAx>
        <c:axId val="1816702832"/>
        <c:scaling>
          <c:orientation val="minMax"/>
          <c:max val="0.1"/>
          <c:min val="0"/>
        </c:scaling>
        <c:delete val="1"/>
        <c:axPos val="l"/>
        <c:numFmt formatCode="0.0%" sourceLinked="1"/>
        <c:majorTickMark val="out"/>
        <c:minorTickMark val="none"/>
        <c:tickLblPos val="nextTo"/>
        <c:crossAx val="1816713168"/>
        <c:crosses val="autoZero"/>
        <c:crossBetween val="between"/>
      </c:valAx>
      <c:spPr>
        <a:noFill/>
        <a:ln w="25400">
          <a:noFill/>
        </a:ln>
        <a:effectLst/>
      </c:spPr>
    </c:plotArea>
    <c:plotVisOnly val="1"/>
    <c:dispBlanksAs val="gap"/>
    <c:showDLblsOverMax val="0"/>
  </c:chart>
  <c:spPr>
    <a:noFill/>
    <a:ln>
      <a:noFill/>
    </a:ln>
    <a:effectLst/>
  </c:spPr>
  <c:txPr>
    <a:bodyPr/>
    <a:lstStyle/>
    <a:p>
      <a:pPr>
        <a:defRPr>
          <a:solidFill>
            <a:srgbClr val="646482"/>
          </a:solidFill>
        </a:defRPr>
      </a:pPr>
      <a:endParaRPr lang="es-EC"/>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045505136290017E-2"/>
          <c:y val="3.9707974424312537E-2"/>
          <c:w val="0.97190901093376902"/>
          <c:h val="0.47640646439089385"/>
        </c:manualLayout>
      </c:layout>
      <c:barChart>
        <c:barDir val="col"/>
        <c:grouping val="clustered"/>
        <c:varyColors val="0"/>
        <c:ser>
          <c:idx val="0"/>
          <c:order val="0"/>
          <c:tx>
            <c:strRef>
              <c:f>Hoja1!$C$1</c:f>
              <c:strCache>
                <c:ptCount val="1"/>
                <c:pt idx="0">
                  <c:v>Población Contagiada</c:v>
                </c:pt>
              </c:strCache>
            </c:strRef>
          </c:tx>
          <c:spPr>
            <a:solidFill>
              <a:srgbClr val="00B0F0"/>
            </a:solidFill>
            <a:ln>
              <a:noFill/>
            </a:ln>
            <a:effectLst/>
          </c:spPr>
          <c:invertIfNegative val="0"/>
          <c:dPt>
            <c:idx val="0"/>
            <c:invertIfNegative val="0"/>
            <c:bubble3D val="0"/>
            <c:spPr>
              <a:solidFill>
                <a:srgbClr val="7C57C5"/>
              </a:solidFill>
              <a:ln>
                <a:noFill/>
              </a:ln>
              <a:effectLst/>
            </c:spPr>
            <c:extLst>
              <c:ext xmlns:c16="http://schemas.microsoft.com/office/drawing/2014/chart" uri="{C3380CC4-5D6E-409C-BE32-E72D297353CC}">
                <c16:uniqueId val="{00000001-3334-4023-86A0-E10382760CE2}"/>
              </c:ext>
            </c:extLst>
          </c:dPt>
          <c:dPt>
            <c:idx val="1"/>
            <c:invertIfNegative val="0"/>
            <c:bubble3D val="0"/>
            <c:spPr>
              <a:solidFill>
                <a:srgbClr val="6E6E7C"/>
              </a:solidFill>
              <a:ln>
                <a:noFill/>
              </a:ln>
              <a:effectLst/>
            </c:spPr>
            <c:extLst>
              <c:ext xmlns:c16="http://schemas.microsoft.com/office/drawing/2014/chart" uri="{C3380CC4-5D6E-409C-BE32-E72D297353CC}">
                <c16:uniqueId val="{00000003-3334-4023-86A0-E10382760CE2}"/>
              </c:ext>
            </c:extLst>
          </c:dPt>
          <c:dPt>
            <c:idx val="2"/>
            <c:invertIfNegative val="0"/>
            <c:bubble3D val="0"/>
            <c:spPr>
              <a:solidFill>
                <a:srgbClr val="6E6E7C"/>
              </a:solidFill>
              <a:ln>
                <a:noFill/>
              </a:ln>
              <a:effectLst/>
            </c:spPr>
            <c:extLst>
              <c:ext xmlns:c16="http://schemas.microsoft.com/office/drawing/2014/chart" uri="{C3380CC4-5D6E-409C-BE32-E72D297353CC}">
                <c16:uniqueId val="{00000005-3334-4023-86A0-E10382760CE2}"/>
              </c:ext>
            </c:extLst>
          </c:dPt>
          <c:dPt>
            <c:idx val="3"/>
            <c:invertIfNegative val="0"/>
            <c:bubble3D val="0"/>
            <c:spPr>
              <a:solidFill>
                <a:srgbClr val="1E8FDC"/>
              </a:solidFill>
              <a:ln>
                <a:noFill/>
              </a:ln>
              <a:effectLst/>
            </c:spPr>
            <c:extLst>
              <c:ext xmlns:c16="http://schemas.microsoft.com/office/drawing/2014/chart" uri="{C3380CC4-5D6E-409C-BE32-E72D297353CC}">
                <c16:uniqueId val="{00000007-3334-4023-86A0-E10382760CE2}"/>
              </c:ext>
            </c:extLst>
          </c:dPt>
          <c:dPt>
            <c:idx val="4"/>
            <c:invertIfNegative val="0"/>
            <c:bubble3D val="0"/>
            <c:spPr>
              <a:solidFill>
                <a:srgbClr val="1E8FDC"/>
              </a:solidFill>
              <a:ln>
                <a:noFill/>
              </a:ln>
              <a:effectLst/>
            </c:spPr>
            <c:extLst>
              <c:ext xmlns:c16="http://schemas.microsoft.com/office/drawing/2014/chart" uri="{C3380CC4-5D6E-409C-BE32-E72D297353CC}">
                <c16:uniqueId val="{00000009-64D0-4967-80AB-6C05C4C9D058}"/>
              </c:ext>
            </c:extLst>
          </c:dPt>
          <c:dPt>
            <c:idx val="5"/>
            <c:invertIfNegative val="0"/>
            <c:bubble3D val="0"/>
            <c:spPr>
              <a:solidFill>
                <a:srgbClr val="1E8FDC"/>
              </a:solidFill>
              <a:ln>
                <a:noFill/>
              </a:ln>
              <a:effectLst/>
            </c:spPr>
            <c:extLst>
              <c:ext xmlns:c16="http://schemas.microsoft.com/office/drawing/2014/chart" uri="{C3380CC4-5D6E-409C-BE32-E72D297353CC}">
                <c16:uniqueId val="{0000000B-64D0-4967-80AB-6C05C4C9D058}"/>
              </c:ext>
            </c:extLst>
          </c:dPt>
          <c:dPt>
            <c:idx val="6"/>
            <c:invertIfNegative val="0"/>
            <c:bubble3D val="0"/>
            <c:spPr>
              <a:solidFill>
                <a:srgbClr val="1E8FDC"/>
              </a:solidFill>
              <a:ln>
                <a:noFill/>
              </a:ln>
              <a:effectLst/>
            </c:spPr>
            <c:extLst>
              <c:ext xmlns:c16="http://schemas.microsoft.com/office/drawing/2014/chart" uri="{C3380CC4-5D6E-409C-BE32-E72D297353CC}">
                <c16:uniqueId val="{0000000D-64D0-4967-80AB-6C05C4C9D058}"/>
              </c:ext>
            </c:extLst>
          </c:dPt>
          <c:dPt>
            <c:idx val="7"/>
            <c:invertIfNegative val="0"/>
            <c:bubble3D val="0"/>
            <c:spPr>
              <a:solidFill>
                <a:srgbClr val="1E8FDC"/>
              </a:solidFill>
              <a:ln>
                <a:noFill/>
              </a:ln>
              <a:effectLst/>
            </c:spPr>
            <c:extLst>
              <c:ext xmlns:c16="http://schemas.microsoft.com/office/drawing/2014/chart" uri="{C3380CC4-5D6E-409C-BE32-E72D297353CC}">
                <c16:uniqueId val="{0000000F-3334-4023-86A0-E10382760CE2}"/>
              </c:ext>
            </c:extLst>
          </c:dPt>
          <c:dPt>
            <c:idx val="8"/>
            <c:invertIfNegative val="0"/>
            <c:bubble3D val="0"/>
            <c:spPr>
              <a:solidFill>
                <a:srgbClr val="024E85"/>
              </a:solidFill>
              <a:ln>
                <a:noFill/>
              </a:ln>
              <a:effectLst/>
            </c:spPr>
            <c:extLst>
              <c:ext xmlns:c16="http://schemas.microsoft.com/office/drawing/2014/chart" uri="{C3380CC4-5D6E-409C-BE32-E72D297353CC}">
                <c16:uniqueId val="{00000011-3334-4023-86A0-E10382760CE2}"/>
              </c:ext>
            </c:extLst>
          </c:dPt>
          <c:dPt>
            <c:idx val="9"/>
            <c:invertIfNegative val="0"/>
            <c:bubble3D val="0"/>
            <c:spPr>
              <a:solidFill>
                <a:srgbClr val="024E85"/>
              </a:solidFill>
              <a:ln>
                <a:noFill/>
              </a:ln>
              <a:effectLst/>
            </c:spPr>
            <c:extLst>
              <c:ext xmlns:c16="http://schemas.microsoft.com/office/drawing/2014/chart" uri="{C3380CC4-5D6E-409C-BE32-E72D297353CC}">
                <c16:uniqueId val="{00000013-3334-4023-86A0-E10382760CE2}"/>
              </c:ext>
            </c:extLst>
          </c:dPt>
          <c:dPt>
            <c:idx val="10"/>
            <c:invertIfNegative val="0"/>
            <c:bubble3D val="0"/>
            <c:spPr>
              <a:solidFill>
                <a:srgbClr val="024E85"/>
              </a:solidFill>
              <a:ln>
                <a:noFill/>
              </a:ln>
              <a:effectLst/>
            </c:spPr>
            <c:extLst>
              <c:ext xmlns:c16="http://schemas.microsoft.com/office/drawing/2014/chart" uri="{C3380CC4-5D6E-409C-BE32-E72D297353CC}">
                <c16:uniqueId val="{00000015-3334-4023-86A0-E10382760CE2}"/>
              </c:ext>
            </c:extLst>
          </c:dPt>
          <c:dPt>
            <c:idx val="11"/>
            <c:invertIfNegative val="0"/>
            <c:bubble3D val="0"/>
            <c:spPr>
              <a:solidFill>
                <a:srgbClr val="024E85"/>
              </a:solidFill>
              <a:ln>
                <a:noFill/>
              </a:ln>
              <a:effectLst/>
            </c:spPr>
            <c:extLst>
              <c:ext xmlns:c16="http://schemas.microsoft.com/office/drawing/2014/chart" uri="{C3380CC4-5D6E-409C-BE32-E72D297353CC}">
                <c16:uniqueId val="{00000017-3334-4023-86A0-E10382760CE2}"/>
              </c:ext>
            </c:extLst>
          </c:dPt>
          <c:dPt>
            <c:idx val="12"/>
            <c:invertIfNegative val="0"/>
            <c:bubble3D val="0"/>
            <c:spPr>
              <a:solidFill>
                <a:srgbClr val="024E85"/>
              </a:solidFill>
              <a:ln>
                <a:noFill/>
              </a:ln>
              <a:effectLst/>
            </c:spPr>
            <c:extLst>
              <c:ext xmlns:c16="http://schemas.microsoft.com/office/drawing/2014/chart" uri="{C3380CC4-5D6E-409C-BE32-E72D297353CC}">
                <c16:uniqueId val="{00000013-C300-4146-84E5-E041EC7054EA}"/>
              </c:ext>
            </c:extLst>
          </c:dPt>
          <c:dPt>
            <c:idx val="13"/>
            <c:invertIfNegative val="0"/>
            <c:bubble3D val="0"/>
            <c:spPr>
              <a:solidFill>
                <a:srgbClr val="F08B5E"/>
              </a:solidFill>
              <a:ln>
                <a:noFill/>
              </a:ln>
              <a:effectLst/>
            </c:spPr>
            <c:extLst>
              <c:ext xmlns:c16="http://schemas.microsoft.com/office/drawing/2014/chart" uri="{C3380CC4-5D6E-409C-BE32-E72D297353CC}">
                <c16:uniqueId val="{00000015-C300-4146-84E5-E041EC7054EA}"/>
              </c:ext>
            </c:extLst>
          </c:dPt>
          <c:dPt>
            <c:idx val="14"/>
            <c:invertIfNegative val="0"/>
            <c:bubble3D val="0"/>
            <c:spPr>
              <a:solidFill>
                <a:srgbClr val="F08B5E"/>
              </a:solidFill>
              <a:ln>
                <a:noFill/>
              </a:ln>
              <a:effectLst/>
            </c:spPr>
            <c:extLst>
              <c:ext xmlns:c16="http://schemas.microsoft.com/office/drawing/2014/chart" uri="{C3380CC4-5D6E-409C-BE32-E72D297353CC}">
                <c16:uniqueId val="{00000017-C300-4146-84E5-E041EC7054EA}"/>
              </c:ext>
            </c:extLst>
          </c:dPt>
          <c:dPt>
            <c:idx val="15"/>
            <c:invertIfNegative val="0"/>
            <c:bubble3D val="0"/>
            <c:spPr>
              <a:solidFill>
                <a:srgbClr val="F08B5E"/>
              </a:solidFill>
              <a:ln>
                <a:noFill/>
              </a:ln>
              <a:effectLst/>
            </c:spPr>
            <c:extLst>
              <c:ext xmlns:c16="http://schemas.microsoft.com/office/drawing/2014/chart" uri="{C3380CC4-5D6E-409C-BE32-E72D297353CC}">
                <c16:uniqueId val="{00000019-C300-4146-84E5-E041EC7054EA}"/>
              </c:ext>
            </c:extLst>
          </c:dPt>
          <c:dLbls>
            <c:dLbl>
              <c:idx val="2"/>
              <c:layout>
                <c:manualLayout>
                  <c:x val="2.3273019817982E-3"/>
                  <c:y val="-1.315929922264763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334-4023-86A0-E10382760CE2}"/>
                </c:ext>
              </c:extLst>
            </c:dLbl>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Hoja1!$A$2:$B$18</c:f>
              <c:multiLvlStrCache>
                <c:ptCount val="16"/>
                <c:lvl>
                  <c:pt idx="0">
                    <c:v>Nacional</c:v>
                  </c:pt>
                  <c:pt idx="1">
                    <c:v>Hombre</c:v>
                  </c:pt>
                  <c:pt idx="2">
                    <c:v>Mujer</c:v>
                  </c:pt>
                  <c:pt idx="3">
                    <c:v>Quintil 1</c:v>
                  </c:pt>
                  <c:pt idx="4">
                    <c:v>Quintil 2</c:v>
                  </c:pt>
                  <c:pt idx="5">
                    <c:v>Quintil 3</c:v>
                  </c:pt>
                  <c:pt idx="6">
                    <c:v>Quintil 4</c:v>
                  </c:pt>
                  <c:pt idx="7">
                    <c:v>Quintil 5</c:v>
                  </c:pt>
                  <c:pt idx="8">
                    <c:v>Indígena</c:v>
                  </c:pt>
                  <c:pt idx="9">
                    <c:v>Afroecuatoriana**</c:v>
                  </c:pt>
                  <c:pt idx="10">
                    <c:v>Montubia</c:v>
                  </c:pt>
                  <c:pt idx="11">
                    <c:v>Mestiza</c:v>
                  </c:pt>
                  <c:pt idx="12">
                    <c:v>Blanca u otra</c:v>
                  </c:pt>
                  <c:pt idx="13">
                    <c:v>Ninguna/Básica</c:v>
                  </c:pt>
                  <c:pt idx="14">
                    <c:v>Media/Bachillerato</c:v>
                  </c:pt>
                  <c:pt idx="15">
                    <c:v>Superior</c:v>
                  </c:pt>
                </c:lvl>
                <c:lvl>
                  <c:pt idx="1">
                    <c:v>Sexo</c:v>
                  </c:pt>
                  <c:pt idx="3">
                    <c:v>Quintiles de ingreso</c:v>
                  </c:pt>
                  <c:pt idx="8">
                    <c:v>Etnia</c:v>
                  </c:pt>
                  <c:pt idx="13">
                    <c:v>Nivel de instrucción de la madre</c:v>
                  </c:pt>
                </c:lvl>
              </c:multiLvlStrCache>
            </c:multiLvlStrRef>
          </c:cat>
          <c:val>
            <c:numRef>
              <c:f>Hoja1!$C$2:$C$18</c:f>
              <c:numCache>
                <c:formatCode>0.0%</c:formatCode>
                <c:ptCount val="16"/>
                <c:pt idx="0">
                  <c:v>0.38200000000000001</c:v>
                </c:pt>
                <c:pt idx="1">
                  <c:v>0.39600000000000002</c:v>
                </c:pt>
                <c:pt idx="2">
                  <c:v>0.36699999999999999</c:v>
                </c:pt>
                <c:pt idx="3">
                  <c:v>0.441</c:v>
                </c:pt>
                <c:pt idx="4">
                  <c:v>0.41899999999999998</c:v>
                </c:pt>
                <c:pt idx="5">
                  <c:v>0.40200000000000002</c:v>
                </c:pt>
                <c:pt idx="6">
                  <c:v>0.35799999999999998</c:v>
                </c:pt>
                <c:pt idx="7">
                  <c:v>0.28999999999999998</c:v>
                </c:pt>
                <c:pt idx="8">
                  <c:v>0.45200000000000001</c:v>
                </c:pt>
                <c:pt idx="9">
                  <c:v>0.499</c:v>
                </c:pt>
                <c:pt idx="10">
                  <c:v>0.37</c:v>
                </c:pt>
                <c:pt idx="11">
                  <c:v>0.36799999999999999</c:v>
                </c:pt>
                <c:pt idx="12">
                  <c:v>0.36399999999999999</c:v>
                </c:pt>
                <c:pt idx="13">
                  <c:v>0.42499999999999999</c:v>
                </c:pt>
                <c:pt idx="14">
                  <c:v>0.39</c:v>
                </c:pt>
                <c:pt idx="15">
                  <c:v>0.29399999999999998</c:v>
                </c:pt>
              </c:numCache>
            </c:numRef>
          </c:val>
          <c:extLst>
            <c:ext xmlns:c16="http://schemas.microsoft.com/office/drawing/2014/chart" uri="{C3380CC4-5D6E-409C-BE32-E72D297353CC}">
              <c16:uniqueId val="{0000001E-3334-4023-86A0-E10382760CE2}"/>
            </c:ext>
          </c:extLst>
        </c:ser>
        <c:dLbls>
          <c:showLegendKey val="0"/>
          <c:showVal val="0"/>
          <c:showCatName val="0"/>
          <c:showSerName val="0"/>
          <c:showPercent val="0"/>
          <c:showBubbleSize val="0"/>
        </c:dLbls>
        <c:gapWidth val="90"/>
        <c:overlap val="-27"/>
        <c:axId val="898575472"/>
        <c:axId val="898571664"/>
      </c:barChart>
      <c:catAx>
        <c:axId val="898575472"/>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ln>
          <a:effectLst/>
        </c:spPr>
        <c:txPr>
          <a:bodyPr rot="-5400000" spcFirstLastPara="1" vertOverflow="ellipsis" wrap="square" anchor="ctr" anchorCtr="1"/>
          <a:lstStyle/>
          <a:p>
            <a:pPr>
              <a:defRPr sz="1197" b="0" i="0" u="none" strike="noStrike" kern="1200" baseline="0">
                <a:solidFill>
                  <a:schemeClr val="tx1">
                    <a:lumMod val="75000"/>
                    <a:lumOff val="25000"/>
                  </a:schemeClr>
                </a:solidFill>
                <a:latin typeface="+mj-lt"/>
                <a:ea typeface="+mn-ea"/>
                <a:cs typeface="+mn-cs"/>
              </a:defRPr>
            </a:pPr>
            <a:endParaRPr lang="es-EC"/>
          </a:p>
        </c:txPr>
        <c:crossAx val="898571664"/>
        <c:crosses val="autoZero"/>
        <c:auto val="1"/>
        <c:lblAlgn val="ctr"/>
        <c:lblOffset val="100"/>
        <c:noMultiLvlLbl val="0"/>
      </c:catAx>
      <c:valAx>
        <c:axId val="898571664"/>
        <c:scaling>
          <c:orientation val="minMax"/>
          <c:max val="0.52"/>
          <c:min val="0"/>
        </c:scaling>
        <c:delete val="1"/>
        <c:axPos val="l"/>
        <c:numFmt formatCode="0.0%" sourceLinked="1"/>
        <c:majorTickMark val="out"/>
        <c:minorTickMark val="none"/>
        <c:tickLblPos val="nextTo"/>
        <c:crossAx val="898575472"/>
        <c:crosses val="autoZero"/>
        <c:crossBetween val="between"/>
      </c:valAx>
      <c:spPr>
        <a:noFill/>
        <a:ln>
          <a:noFill/>
        </a:ln>
        <a:effectLst/>
      </c:spPr>
    </c:plotArea>
    <c:plotVisOnly val="1"/>
    <c:dispBlanksAs val="gap"/>
    <c:showDLblsOverMax val="0"/>
  </c:chart>
  <c:spPr>
    <a:noFill/>
    <a:ln>
      <a:noFill/>
    </a:ln>
    <a:effectLst/>
  </c:spPr>
  <c:txPr>
    <a:bodyPr/>
    <a:lstStyle/>
    <a:p>
      <a:pPr>
        <a:defRPr baseline="0">
          <a:solidFill>
            <a:schemeClr val="tx1">
              <a:lumMod val="75000"/>
              <a:lumOff val="25000"/>
            </a:schemeClr>
          </a:solidFill>
          <a:latin typeface="Century Gothic" panose="020B0502020202020204" pitchFamily="34" charset="0"/>
        </a:defRPr>
      </a:pPr>
      <a:endParaRPr lang="es-EC"/>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00B8B8"/>
              </a:solidFill>
              <a:ln>
                <a:noFill/>
              </a:ln>
              <a:effectLst/>
            </c:spPr>
            <c:extLst>
              <c:ext xmlns:c16="http://schemas.microsoft.com/office/drawing/2014/chart" uri="{C3380CC4-5D6E-409C-BE32-E72D297353CC}">
                <c16:uniqueId val="{00000001-CB3A-4167-959D-728CDB509DC0}"/>
              </c:ext>
            </c:extLst>
          </c:dPt>
          <c:dPt>
            <c:idx val="1"/>
            <c:bubble3D val="0"/>
            <c:spPr>
              <a:solidFill>
                <a:schemeClr val="bg2"/>
              </a:solidFill>
              <a:ln>
                <a:noFill/>
              </a:ln>
              <a:effectLst/>
            </c:spPr>
            <c:extLst>
              <c:ext xmlns:c16="http://schemas.microsoft.com/office/drawing/2014/chart" uri="{C3380CC4-5D6E-409C-BE32-E72D297353CC}">
                <c16:uniqueId val="{00000003-CB3A-4167-959D-728CDB509DC0}"/>
              </c:ext>
            </c:extLst>
          </c:dPt>
          <c:dLbls>
            <c:delete val="1"/>
          </c:dLbls>
          <c:cat>
            <c:strRef>
              <c:f>Sheet1!$A$2:$A$3</c:f>
              <c:strCache>
                <c:ptCount val="2"/>
                <c:pt idx="0">
                  <c:v>Men</c:v>
                </c:pt>
                <c:pt idx="1">
                  <c:v>na</c:v>
                </c:pt>
              </c:strCache>
            </c:strRef>
          </c:cat>
          <c:val>
            <c:numRef>
              <c:f>Sheet1!$B$2:$B$3</c:f>
              <c:numCache>
                <c:formatCode>General</c:formatCode>
                <c:ptCount val="2"/>
                <c:pt idx="0">
                  <c:v>87.8</c:v>
                </c:pt>
                <c:pt idx="1">
                  <c:v>12.200000000000003</c:v>
                </c:pt>
              </c:numCache>
            </c:numRef>
          </c:val>
          <c:extLst>
            <c:ext xmlns:c16="http://schemas.microsoft.com/office/drawing/2014/chart" uri="{C3380CC4-5D6E-409C-BE32-E72D297353CC}">
              <c16:uniqueId val="{00000004-CB3A-4167-959D-728CDB509DC0}"/>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EF7A63"/>
              </a:solidFill>
              <a:ln>
                <a:noFill/>
              </a:ln>
              <a:effectLst/>
            </c:spPr>
            <c:extLst>
              <c:ext xmlns:c16="http://schemas.microsoft.com/office/drawing/2014/chart" uri="{C3380CC4-5D6E-409C-BE32-E72D297353CC}">
                <c16:uniqueId val="{00000001-1562-4A12-AF0D-D1E29B42CD8B}"/>
              </c:ext>
            </c:extLst>
          </c:dPt>
          <c:dPt>
            <c:idx val="1"/>
            <c:bubble3D val="0"/>
            <c:spPr>
              <a:solidFill>
                <a:schemeClr val="bg2"/>
              </a:solidFill>
              <a:ln>
                <a:noFill/>
              </a:ln>
              <a:effectLst/>
            </c:spPr>
            <c:extLst>
              <c:ext xmlns:c16="http://schemas.microsoft.com/office/drawing/2014/chart" uri="{C3380CC4-5D6E-409C-BE32-E72D297353CC}">
                <c16:uniqueId val="{00000003-1562-4A12-AF0D-D1E29B42CD8B}"/>
              </c:ext>
            </c:extLst>
          </c:dPt>
          <c:dLbls>
            <c:delete val="1"/>
          </c:dLbls>
          <c:cat>
            <c:strRef>
              <c:f>Sheet1!$A$2:$A$3</c:f>
              <c:strCache>
                <c:ptCount val="2"/>
                <c:pt idx="0">
                  <c:v>Men</c:v>
                </c:pt>
                <c:pt idx="1">
                  <c:v>na</c:v>
                </c:pt>
              </c:strCache>
            </c:strRef>
          </c:cat>
          <c:val>
            <c:numRef>
              <c:f>Sheet1!$B$2:$B$3</c:f>
              <c:numCache>
                <c:formatCode>General</c:formatCode>
                <c:ptCount val="2"/>
                <c:pt idx="0">
                  <c:v>98.6</c:v>
                </c:pt>
                <c:pt idx="1">
                  <c:v>1.4000000000000057</c:v>
                </c:pt>
              </c:numCache>
            </c:numRef>
          </c:val>
          <c:extLst>
            <c:ext xmlns:c16="http://schemas.microsoft.com/office/drawing/2014/chart" uri="{C3380CC4-5D6E-409C-BE32-E72D297353CC}">
              <c16:uniqueId val="{00000004-1562-4A12-AF0D-D1E29B42CD8B}"/>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836FFF"/>
              </a:solidFill>
              <a:ln>
                <a:noFill/>
              </a:ln>
              <a:effectLst/>
            </c:spPr>
            <c:extLst>
              <c:ext xmlns:c16="http://schemas.microsoft.com/office/drawing/2014/chart" uri="{C3380CC4-5D6E-409C-BE32-E72D297353CC}">
                <c16:uniqueId val="{00000001-CB3A-4167-959D-728CDB509DC0}"/>
              </c:ext>
            </c:extLst>
          </c:dPt>
          <c:dPt>
            <c:idx val="1"/>
            <c:bubble3D val="0"/>
            <c:spPr>
              <a:solidFill>
                <a:schemeClr val="bg2"/>
              </a:solidFill>
              <a:ln>
                <a:noFill/>
              </a:ln>
              <a:effectLst/>
            </c:spPr>
            <c:extLst>
              <c:ext xmlns:c16="http://schemas.microsoft.com/office/drawing/2014/chart" uri="{C3380CC4-5D6E-409C-BE32-E72D297353CC}">
                <c16:uniqueId val="{00000003-CB3A-4167-959D-728CDB509DC0}"/>
              </c:ext>
            </c:extLst>
          </c:dPt>
          <c:dLbls>
            <c:delete val="1"/>
          </c:dLbls>
          <c:cat>
            <c:strRef>
              <c:f>Sheet1!$A$2:$A$3</c:f>
              <c:strCache>
                <c:ptCount val="2"/>
                <c:pt idx="0">
                  <c:v>Men</c:v>
                </c:pt>
                <c:pt idx="1">
                  <c:v>na</c:v>
                </c:pt>
              </c:strCache>
            </c:strRef>
          </c:cat>
          <c:val>
            <c:numRef>
              <c:f>Sheet1!$B$2:$B$3</c:f>
              <c:numCache>
                <c:formatCode>General</c:formatCode>
                <c:ptCount val="2"/>
                <c:pt idx="0">
                  <c:v>97.2</c:v>
                </c:pt>
                <c:pt idx="1">
                  <c:v>2.7999999999999972</c:v>
                </c:pt>
              </c:numCache>
            </c:numRef>
          </c:val>
          <c:extLst>
            <c:ext xmlns:c16="http://schemas.microsoft.com/office/drawing/2014/chart" uri="{C3380CC4-5D6E-409C-BE32-E72D297353CC}">
              <c16:uniqueId val="{00000004-CB3A-4167-959D-728CDB509DC0}"/>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CBA9E5"/>
              </a:solidFill>
              <a:ln>
                <a:noFill/>
              </a:ln>
              <a:effectLst/>
            </c:spPr>
            <c:extLst>
              <c:ext xmlns:c16="http://schemas.microsoft.com/office/drawing/2014/chart" uri="{C3380CC4-5D6E-409C-BE32-E72D297353CC}">
                <c16:uniqueId val="{00000001-1562-4A12-AF0D-D1E29B42CD8B}"/>
              </c:ext>
            </c:extLst>
          </c:dPt>
          <c:dPt>
            <c:idx val="1"/>
            <c:bubble3D val="0"/>
            <c:spPr>
              <a:solidFill>
                <a:schemeClr val="bg2"/>
              </a:solidFill>
              <a:ln>
                <a:noFill/>
              </a:ln>
              <a:effectLst/>
            </c:spPr>
            <c:extLst>
              <c:ext xmlns:c16="http://schemas.microsoft.com/office/drawing/2014/chart" uri="{C3380CC4-5D6E-409C-BE32-E72D297353CC}">
                <c16:uniqueId val="{00000003-1562-4A12-AF0D-D1E29B42CD8B}"/>
              </c:ext>
            </c:extLst>
          </c:dPt>
          <c:dLbls>
            <c:delete val="1"/>
          </c:dLbls>
          <c:cat>
            <c:strRef>
              <c:f>Sheet1!$A$2:$A$3</c:f>
              <c:strCache>
                <c:ptCount val="2"/>
                <c:pt idx="0">
                  <c:v>Men</c:v>
                </c:pt>
                <c:pt idx="1">
                  <c:v>na</c:v>
                </c:pt>
              </c:strCache>
            </c:strRef>
          </c:cat>
          <c:val>
            <c:numRef>
              <c:f>Sheet1!$B$2:$B$3</c:f>
              <c:numCache>
                <c:formatCode>General</c:formatCode>
                <c:ptCount val="2"/>
                <c:pt idx="0">
                  <c:v>95</c:v>
                </c:pt>
                <c:pt idx="1">
                  <c:v>5</c:v>
                </c:pt>
              </c:numCache>
            </c:numRef>
          </c:val>
          <c:extLst>
            <c:ext xmlns:c16="http://schemas.microsoft.com/office/drawing/2014/chart" uri="{C3380CC4-5D6E-409C-BE32-E72D297353CC}">
              <c16:uniqueId val="{00000004-1562-4A12-AF0D-D1E29B42CD8B}"/>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F5A42B"/>
              </a:solidFill>
              <a:ln>
                <a:noFill/>
              </a:ln>
              <a:effectLst/>
            </c:spPr>
            <c:extLst>
              <c:ext xmlns:c16="http://schemas.microsoft.com/office/drawing/2014/chart" uri="{C3380CC4-5D6E-409C-BE32-E72D297353CC}">
                <c16:uniqueId val="{00000001-1562-4A12-AF0D-D1E29B42CD8B}"/>
              </c:ext>
            </c:extLst>
          </c:dPt>
          <c:dPt>
            <c:idx val="1"/>
            <c:bubble3D val="0"/>
            <c:spPr>
              <a:solidFill>
                <a:schemeClr val="bg2"/>
              </a:solidFill>
              <a:ln>
                <a:noFill/>
              </a:ln>
              <a:effectLst/>
            </c:spPr>
            <c:extLst>
              <c:ext xmlns:c16="http://schemas.microsoft.com/office/drawing/2014/chart" uri="{C3380CC4-5D6E-409C-BE32-E72D297353CC}">
                <c16:uniqueId val="{00000003-1562-4A12-AF0D-D1E29B42CD8B}"/>
              </c:ext>
            </c:extLst>
          </c:dPt>
          <c:dLbls>
            <c:delete val="1"/>
          </c:dLbls>
          <c:cat>
            <c:strRef>
              <c:f>Sheet1!$A$2:$A$3</c:f>
              <c:strCache>
                <c:ptCount val="2"/>
                <c:pt idx="0">
                  <c:v>Men</c:v>
                </c:pt>
                <c:pt idx="1">
                  <c:v>na</c:v>
                </c:pt>
              </c:strCache>
            </c:strRef>
          </c:cat>
          <c:val>
            <c:numRef>
              <c:f>Sheet1!$B$2:$B$3</c:f>
              <c:numCache>
                <c:formatCode>General</c:formatCode>
                <c:ptCount val="2"/>
                <c:pt idx="0">
                  <c:v>91.6</c:v>
                </c:pt>
                <c:pt idx="1">
                  <c:v>8.4000000000000057</c:v>
                </c:pt>
              </c:numCache>
            </c:numRef>
          </c:val>
          <c:extLst>
            <c:ext xmlns:c16="http://schemas.microsoft.com/office/drawing/2014/chart" uri="{C3380CC4-5D6E-409C-BE32-E72D297353CC}">
              <c16:uniqueId val="{00000004-1562-4A12-AF0D-D1E29B42CD8B}"/>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F9CB87"/>
              </a:solidFill>
              <a:ln>
                <a:noFill/>
              </a:ln>
              <a:effectLst/>
            </c:spPr>
            <c:extLst>
              <c:ext xmlns:c16="http://schemas.microsoft.com/office/drawing/2014/chart" uri="{C3380CC4-5D6E-409C-BE32-E72D297353CC}">
                <c16:uniqueId val="{00000001-1562-4A12-AF0D-D1E29B42CD8B}"/>
              </c:ext>
            </c:extLst>
          </c:dPt>
          <c:dPt>
            <c:idx val="1"/>
            <c:bubble3D val="0"/>
            <c:spPr>
              <a:solidFill>
                <a:schemeClr val="bg2"/>
              </a:solidFill>
              <a:ln>
                <a:noFill/>
              </a:ln>
              <a:effectLst/>
            </c:spPr>
            <c:extLst>
              <c:ext xmlns:c16="http://schemas.microsoft.com/office/drawing/2014/chart" uri="{C3380CC4-5D6E-409C-BE32-E72D297353CC}">
                <c16:uniqueId val="{00000003-1562-4A12-AF0D-D1E29B42CD8B}"/>
              </c:ext>
            </c:extLst>
          </c:dPt>
          <c:dLbls>
            <c:delete val="1"/>
          </c:dLbls>
          <c:cat>
            <c:strRef>
              <c:f>Sheet1!$A$2:$A$3</c:f>
              <c:strCache>
                <c:ptCount val="2"/>
                <c:pt idx="0">
                  <c:v>Men</c:v>
                </c:pt>
                <c:pt idx="1">
                  <c:v>na</c:v>
                </c:pt>
              </c:strCache>
            </c:strRef>
          </c:cat>
          <c:val>
            <c:numRef>
              <c:f>Sheet1!$B$2:$B$3</c:f>
              <c:numCache>
                <c:formatCode>General</c:formatCode>
                <c:ptCount val="2"/>
                <c:pt idx="0">
                  <c:v>67.3</c:v>
                </c:pt>
                <c:pt idx="1">
                  <c:v>32.700000000000003</c:v>
                </c:pt>
              </c:numCache>
            </c:numRef>
          </c:val>
          <c:extLst>
            <c:ext xmlns:c16="http://schemas.microsoft.com/office/drawing/2014/chart" uri="{C3380CC4-5D6E-409C-BE32-E72D297353CC}">
              <c16:uniqueId val="{00000004-1562-4A12-AF0D-D1E29B42CD8B}"/>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7C57C5"/>
              </a:solidFill>
              <a:ln>
                <a:noFill/>
              </a:ln>
              <a:effectLst/>
            </c:spPr>
            <c:extLst>
              <c:ext xmlns:c16="http://schemas.microsoft.com/office/drawing/2014/chart" uri="{C3380CC4-5D6E-409C-BE32-E72D297353CC}">
                <c16:uniqueId val="{00000001-1562-4A12-AF0D-D1E29B42CD8B}"/>
              </c:ext>
            </c:extLst>
          </c:dPt>
          <c:dPt>
            <c:idx val="1"/>
            <c:bubble3D val="0"/>
            <c:spPr>
              <a:solidFill>
                <a:schemeClr val="bg2"/>
              </a:solidFill>
              <a:ln>
                <a:noFill/>
              </a:ln>
              <a:effectLst/>
            </c:spPr>
            <c:extLst>
              <c:ext xmlns:c16="http://schemas.microsoft.com/office/drawing/2014/chart" uri="{C3380CC4-5D6E-409C-BE32-E72D297353CC}">
                <c16:uniqueId val="{00000003-1562-4A12-AF0D-D1E29B42CD8B}"/>
              </c:ext>
            </c:extLst>
          </c:dPt>
          <c:dLbls>
            <c:delete val="1"/>
          </c:dLbls>
          <c:cat>
            <c:strRef>
              <c:f>Sheet1!$A$2:$A$3</c:f>
              <c:strCache>
                <c:ptCount val="2"/>
                <c:pt idx="0">
                  <c:v>Men</c:v>
                </c:pt>
                <c:pt idx="1">
                  <c:v>na</c:v>
                </c:pt>
              </c:strCache>
            </c:strRef>
          </c:cat>
          <c:val>
            <c:numRef>
              <c:f>Sheet1!$B$2:$B$3</c:f>
              <c:numCache>
                <c:formatCode>General</c:formatCode>
                <c:ptCount val="2"/>
                <c:pt idx="0">
                  <c:v>89.9</c:v>
                </c:pt>
                <c:pt idx="1">
                  <c:v>10.099999999999994</c:v>
                </c:pt>
              </c:numCache>
            </c:numRef>
          </c:val>
          <c:extLst>
            <c:ext xmlns:c16="http://schemas.microsoft.com/office/drawing/2014/chart" uri="{C3380CC4-5D6E-409C-BE32-E72D297353CC}">
              <c16:uniqueId val="{00000004-1562-4A12-AF0D-D1E29B42CD8B}"/>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00B8B8"/>
              </a:solidFill>
              <a:ln>
                <a:noFill/>
              </a:ln>
              <a:effectLst/>
            </c:spPr>
            <c:extLst>
              <c:ext xmlns:c16="http://schemas.microsoft.com/office/drawing/2014/chart" uri="{C3380CC4-5D6E-409C-BE32-E72D297353CC}">
                <c16:uniqueId val="{00000001-CB3A-4167-959D-728CDB509DC0}"/>
              </c:ext>
            </c:extLst>
          </c:dPt>
          <c:dPt>
            <c:idx val="1"/>
            <c:bubble3D val="0"/>
            <c:spPr>
              <a:solidFill>
                <a:schemeClr val="bg2"/>
              </a:solidFill>
              <a:ln>
                <a:noFill/>
              </a:ln>
              <a:effectLst/>
            </c:spPr>
            <c:extLst>
              <c:ext xmlns:c16="http://schemas.microsoft.com/office/drawing/2014/chart" uri="{C3380CC4-5D6E-409C-BE32-E72D297353CC}">
                <c16:uniqueId val="{00000003-CB3A-4167-959D-728CDB509DC0}"/>
              </c:ext>
            </c:extLst>
          </c:dPt>
          <c:dLbls>
            <c:delete val="1"/>
          </c:dLbls>
          <c:cat>
            <c:strRef>
              <c:f>Sheet1!$A$2:$A$3</c:f>
              <c:strCache>
                <c:ptCount val="2"/>
                <c:pt idx="0">
                  <c:v>Men</c:v>
                </c:pt>
                <c:pt idx="1">
                  <c:v>na</c:v>
                </c:pt>
              </c:strCache>
            </c:strRef>
          </c:cat>
          <c:val>
            <c:numRef>
              <c:f>Sheet1!$B$2:$B$3</c:f>
              <c:numCache>
                <c:formatCode>General</c:formatCode>
                <c:ptCount val="2"/>
                <c:pt idx="0">
                  <c:v>88.6</c:v>
                </c:pt>
                <c:pt idx="1">
                  <c:v>11.400000000000006</c:v>
                </c:pt>
              </c:numCache>
            </c:numRef>
          </c:val>
          <c:extLst>
            <c:ext xmlns:c16="http://schemas.microsoft.com/office/drawing/2014/chart" uri="{C3380CC4-5D6E-409C-BE32-E72D297353CC}">
              <c16:uniqueId val="{00000004-CB3A-4167-959D-728CDB509DC0}"/>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EF7A63"/>
              </a:solidFill>
              <a:ln>
                <a:noFill/>
              </a:ln>
              <a:effectLst/>
            </c:spPr>
            <c:extLst>
              <c:ext xmlns:c16="http://schemas.microsoft.com/office/drawing/2014/chart" uri="{C3380CC4-5D6E-409C-BE32-E72D297353CC}">
                <c16:uniqueId val="{00000001-1562-4A12-AF0D-D1E29B42CD8B}"/>
              </c:ext>
            </c:extLst>
          </c:dPt>
          <c:dPt>
            <c:idx val="1"/>
            <c:bubble3D val="0"/>
            <c:spPr>
              <a:solidFill>
                <a:schemeClr val="bg2"/>
              </a:solidFill>
              <a:ln>
                <a:noFill/>
              </a:ln>
              <a:effectLst/>
            </c:spPr>
            <c:extLst>
              <c:ext xmlns:c16="http://schemas.microsoft.com/office/drawing/2014/chart" uri="{C3380CC4-5D6E-409C-BE32-E72D297353CC}">
                <c16:uniqueId val="{00000003-1562-4A12-AF0D-D1E29B42CD8B}"/>
              </c:ext>
            </c:extLst>
          </c:dPt>
          <c:dLbls>
            <c:delete val="1"/>
          </c:dLbls>
          <c:cat>
            <c:strRef>
              <c:f>Sheet1!$A$2:$A$3</c:f>
              <c:strCache>
                <c:ptCount val="2"/>
                <c:pt idx="0">
                  <c:v>Men</c:v>
                </c:pt>
                <c:pt idx="1">
                  <c:v>na</c:v>
                </c:pt>
              </c:strCache>
            </c:strRef>
          </c:cat>
          <c:val>
            <c:numRef>
              <c:f>Sheet1!$B$2:$B$3</c:f>
              <c:numCache>
                <c:formatCode>General</c:formatCode>
                <c:ptCount val="2"/>
                <c:pt idx="0">
                  <c:v>98.7</c:v>
                </c:pt>
                <c:pt idx="1">
                  <c:v>1.2999999999999972</c:v>
                </c:pt>
              </c:numCache>
            </c:numRef>
          </c:val>
          <c:extLst>
            <c:ext xmlns:c16="http://schemas.microsoft.com/office/drawing/2014/chart" uri="{C3380CC4-5D6E-409C-BE32-E72D297353CC}">
              <c16:uniqueId val="{00000004-1562-4A12-AF0D-D1E29B42CD8B}"/>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836FFF"/>
              </a:solidFill>
              <a:ln>
                <a:noFill/>
              </a:ln>
              <a:effectLst/>
            </c:spPr>
            <c:extLst>
              <c:ext xmlns:c16="http://schemas.microsoft.com/office/drawing/2014/chart" uri="{C3380CC4-5D6E-409C-BE32-E72D297353CC}">
                <c16:uniqueId val="{00000001-CB3A-4167-959D-728CDB509DC0}"/>
              </c:ext>
            </c:extLst>
          </c:dPt>
          <c:dPt>
            <c:idx val="1"/>
            <c:bubble3D val="0"/>
            <c:spPr>
              <a:solidFill>
                <a:schemeClr val="bg2"/>
              </a:solidFill>
              <a:ln>
                <a:noFill/>
              </a:ln>
              <a:effectLst/>
            </c:spPr>
            <c:extLst>
              <c:ext xmlns:c16="http://schemas.microsoft.com/office/drawing/2014/chart" uri="{C3380CC4-5D6E-409C-BE32-E72D297353CC}">
                <c16:uniqueId val="{00000003-CB3A-4167-959D-728CDB509DC0}"/>
              </c:ext>
            </c:extLst>
          </c:dPt>
          <c:dLbls>
            <c:delete val="1"/>
          </c:dLbls>
          <c:cat>
            <c:strRef>
              <c:f>Sheet1!$A$2:$A$3</c:f>
              <c:strCache>
                <c:ptCount val="2"/>
                <c:pt idx="0">
                  <c:v>Men</c:v>
                </c:pt>
                <c:pt idx="1">
                  <c:v>na</c:v>
                </c:pt>
              </c:strCache>
            </c:strRef>
          </c:cat>
          <c:val>
            <c:numRef>
              <c:f>Sheet1!$B$2:$B$3</c:f>
              <c:numCache>
                <c:formatCode>General</c:formatCode>
                <c:ptCount val="2"/>
                <c:pt idx="0">
                  <c:v>96.9</c:v>
                </c:pt>
                <c:pt idx="1">
                  <c:v>3.0999999999999943</c:v>
                </c:pt>
              </c:numCache>
            </c:numRef>
          </c:val>
          <c:extLst>
            <c:ext xmlns:c16="http://schemas.microsoft.com/office/drawing/2014/chart" uri="{C3380CC4-5D6E-409C-BE32-E72D297353CC}">
              <c16:uniqueId val="{00000004-CB3A-4167-959D-728CDB509DC0}"/>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CBA9E5"/>
              </a:solidFill>
              <a:ln>
                <a:noFill/>
              </a:ln>
              <a:effectLst/>
            </c:spPr>
            <c:extLst>
              <c:ext xmlns:c16="http://schemas.microsoft.com/office/drawing/2014/chart" uri="{C3380CC4-5D6E-409C-BE32-E72D297353CC}">
                <c16:uniqueId val="{00000001-1562-4A12-AF0D-D1E29B42CD8B}"/>
              </c:ext>
            </c:extLst>
          </c:dPt>
          <c:dPt>
            <c:idx val="1"/>
            <c:bubble3D val="0"/>
            <c:spPr>
              <a:solidFill>
                <a:schemeClr val="bg2"/>
              </a:solidFill>
              <a:ln>
                <a:noFill/>
              </a:ln>
              <a:effectLst/>
            </c:spPr>
            <c:extLst>
              <c:ext xmlns:c16="http://schemas.microsoft.com/office/drawing/2014/chart" uri="{C3380CC4-5D6E-409C-BE32-E72D297353CC}">
                <c16:uniqueId val="{00000003-1562-4A12-AF0D-D1E29B42CD8B}"/>
              </c:ext>
            </c:extLst>
          </c:dPt>
          <c:dLbls>
            <c:delete val="1"/>
          </c:dLbls>
          <c:cat>
            <c:strRef>
              <c:f>Sheet1!$A$2:$A$3</c:f>
              <c:strCache>
                <c:ptCount val="2"/>
                <c:pt idx="0">
                  <c:v>Men</c:v>
                </c:pt>
                <c:pt idx="1">
                  <c:v>na</c:v>
                </c:pt>
              </c:strCache>
            </c:strRef>
          </c:cat>
          <c:val>
            <c:numRef>
              <c:f>Sheet1!$B$2:$B$3</c:f>
              <c:numCache>
                <c:formatCode>General</c:formatCode>
                <c:ptCount val="2"/>
                <c:pt idx="0">
                  <c:v>94.5</c:v>
                </c:pt>
                <c:pt idx="1">
                  <c:v>5.5</c:v>
                </c:pt>
              </c:numCache>
            </c:numRef>
          </c:val>
          <c:extLst>
            <c:ext xmlns:c16="http://schemas.microsoft.com/office/drawing/2014/chart" uri="{C3380CC4-5D6E-409C-BE32-E72D297353CC}">
              <c16:uniqueId val="{00000004-1562-4A12-AF0D-D1E29B42CD8B}"/>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F5A42B"/>
              </a:solidFill>
              <a:ln>
                <a:noFill/>
              </a:ln>
              <a:effectLst/>
            </c:spPr>
            <c:extLst>
              <c:ext xmlns:c16="http://schemas.microsoft.com/office/drawing/2014/chart" uri="{C3380CC4-5D6E-409C-BE32-E72D297353CC}">
                <c16:uniqueId val="{00000001-1562-4A12-AF0D-D1E29B42CD8B}"/>
              </c:ext>
            </c:extLst>
          </c:dPt>
          <c:dPt>
            <c:idx val="1"/>
            <c:bubble3D val="0"/>
            <c:spPr>
              <a:solidFill>
                <a:schemeClr val="bg2"/>
              </a:solidFill>
              <a:ln>
                <a:noFill/>
              </a:ln>
              <a:effectLst/>
            </c:spPr>
            <c:extLst>
              <c:ext xmlns:c16="http://schemas.microsoft.com/office/drawing/2014/chart" uri="{C3380CC4-5D6E-409C-BE32-E72D297353CC}">
                <c16:uniqueId val="{00000003-1562-4A12-AF0D-D1E29B42CD8B}"/>
              </c:ext>
            </c:extLst>
          </c:dPt>
          <c:dLbls>
            <c:delete val="1"/>
          </c:dLbls>
          <c:cat>
            <c:strRef>
              <c:f>Sheet1!$A$2:$A$3</c:f>
              <c:strCache>
                <c:ptCount val="2"/>
                <c:pt idx="0">
                  <c:v>Men</c:v>
                </c:pt>
                <c:pt idx="1">
                  <c:v>na</c:v>
                </c:pt>
              </c:strCache>
            </c:strRef>
          </c:cat>
          <c:val>
            <c:numRef>
              <c:f>Sheet1!$B$2:$B$3</c:f>
              <c:numCache>
                <c:formatCode>General</c:formatCode>
                <c:ptCount val="2"/>
                <c:pt idx="0">
                  <c:v>91.6</c:v>
                </c:pt>
                <c:pt idx="1">
                  <c:v>8.4000000000000057</c:v>
                </c:pt>
              </c:numCache>
            </c:numRef>
          </c:val>
          <c:extLst>
            <c:ext xmlns:c16="http://schemas.microsoft.com/office/drawing/2014/chart" uri="{C3380CC4-5D6E-409C-BE32-E72D297353CC}">
              <c16:uniqueId val="{00000004-1562-4A12-AF0D-D1E29B42CD8B}"/>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F9CB87"/>
              </a:solidFill>
              <a:ln>
                <a:noFill/>
              </a:ln>
              <a:effectLst/>
            </c:spPr>
            <c:extLst>
              <c:ext xmlns:c16="http://schemas.microsoft.com/office/drawing/2014/chart" uri="{C3380CC4-5D6E-409C-BE32-E72D297353CC}">
                <c16:uniqueId val="{00000001-1562-4A12-AF0D-D1E29B42CD8B}"/>
              </c:ext>
            </c:extLst>
          </c:dPt>
          <c:dPt>
            <c:idx val="1"/>
            <c:bubble3D val="0"/>
            <c:spPr>
              <a:solidFill>
                <a:schemeClr val="bg2"/>
              </a:solidFill>
              <a:ln>
                <a:noFill/>
              </a:ln>
              <a:effectLst/>
            </c:spPr>
            <c:extLst>
              <c:ext xmlns:c16="http://schemas.microsoft.com/office/drawing/2014/chart" uri="{C3380CC4-5D6E-409C-BE32-E72D297353CC}">
                <c16:uniqueId val="{00000003-1562-4A12-AF0D-D1E29B42CD8B}"/>
              </c:ext>
            </c:extLst>
          </c:dPt>
          <c:dLbls>
            <c:delete val="1"/>
          </c:dLbls>
          <c:cat>
            <c:strRef>
              <c:f>Sheet1!$A$2:$A$3</c:f>
              <c:strCache>
                <c:ptCount val="2"/>
                <c:pt idx="0">
                  <c:v>Men</c:v>
                </c:pt>
                <c:pt idx="1">
                  <c:v>na</c:v>
                </c:pt>
              </c:strCache>
            </c:strRef>
          </c:cat>
          <c:val>
            <c:numRef>
              <c:f>Sheet1!$B$2:$B$3</c:f>
              <c:numCache>
                <c:formatCode>General</c:formatCode>
                <c:ptCount val="2"/>
                <c:pt idx="0">
                  <c:v>64.099999999999994</c:v>
                </c:pt>
                <c:pt idx="1">
                  <c:v>35.900000000000006</c:v>
                </c:pt>
              </c:numCache>
            </c:numRef>
          </c:val>
          <c:extLst>
            <c:ext xmlns:c16="http://schemas.microsoft.com/office/drawing/2014/chart" uri="{C3380CC4-5D6E-409C-BE32-E72D297353CC}">
              <c16:uniqueId val="{00000004-1562-4A12-AF0D-D1E29B42CD8B}"/>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7C57C5"/>
              </a:solidFill>
              <a:ln>
                <a:noFill/>
              </a:ln>
              <a:effectLst/>
            </c:spPr>
            <c:extLst>
              <c:ext xmlns:c16="http://schemas.microsoft.com/office/drawing/2014/chart" uri="{C3380CC4-5D6E-409C-BE32-E72D297353CC}">
                <c16:uniqueId val="{00000001-1562-4A12-AF0D-D1E29B42CD8B}"/>
              </c:ext>
            </c:extLst>
          </c:dPt>
          <c:dPt>
            <c:idx val="1"/>
            <c:bubble3D val="0"/>
            <c:spPr>
              <a:solidFill>
                <a:schemeClr val="bg2"/>
              </a:solidFill>
              <a:ln>
                <a:noFill/>
              </a:ln>
              <a:effectLst/>
            </c:spPr>
            <c:extLst>
              <c:ext xmlns:c16="http://schemas.microsoft.com/office/drawing/2014/chart" uri="{C3380CC4-5D6E-409C-BE32-E72D297353CC}">
                <c16:uniqueId val="{00000003-1562-4A12-AF0D-D1E29B42CD8B}"/>
              </c:ext>
            </c:extLst>
          </c:dPt>
          <c:dLbls>
            <c:delete val="1"/>
          </c:dLbls>
          <c:cat>
            <c:strRef>
              <c:f>Sheet1!$A$2:$A$3</c:f>
              <c:strCache>
                <c:ptCount val="2"/>
                <c:pt idx="0">
                  <c:v>Men</c:v>
                </c:pt>
                <c:pt idx="1">
                  <c:v>na</c:v>
                </c:pt>
              </c:strCache>
            </c:strRef>
          </c:cat>
          <c:val>
            <c:numRef>
              <c:f>Sheet1!$B$2:$B$3</c:f>
              <c:numCache>
                <c:formatCode>General</c:formatCode>
                <c:ptCount val="2"/>
                <c:pt idx="0">
                  <c:v>91.3</c:v>
                </c:pt>
                <c:pt idx="1">
                  <c:v>8.7000000000000028</c:v>
                </c:pt>
              </c:numCache>
            </c:numRef>
          </c:val>
          <c:extLst>
            <c:ext xmlns:c16="http://schemas.microsoft.com/office/drawing/2014/chart" uri="{C3380CC4-5D6E-409C-BE32-E72D297353CC}">
              <c16:uniqueId val="{00000004-1562-4A12-AF0D-D1E29B42CD8B}"/>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00B8B8"/>
              </a:solidFill>
              <a:ln>
                <a:noFill/>
              </a:ln>
              <a:effectLst/>
            </c:spPr>
            <c:extLst>
              <c:ext xmlns:c16="http://schemas.microsoft.com/office/drawing/2014/chart" uri="{C3380CC4-5D6E-409C-BE32-E72D297353CC}">
                <c16:uniqueId val="{00000001-CB3A-4167-959D-728CDB509DC0}"/>
              </c:ext>
            </c:extLst>
          </c:dPt>
          <c:dPt>
            <c:idx val="1"/>
            <c:bubble3D val="0"/>
            <c:spPr>
              <a:solidFill>
                <a:schemeClr val="bg2"/>
              </a:solidFill>
              <a:ln>
                <a:noFill/>
              </a:ln>
              <a:effectLst/>
            </c:spPr>
            <c:extLst>
              <c:ext xmlns:c16="http://schemas.microsoft.com/office/drawing/2014/chart" uri="{C3380CC4-5D6E-409C-BE32-E72D297353CC}">
                <c16:uniqueId val="{00000003-CB3A-4167-959D-728CDB509DC0}"/>
              </c:ext>
            </c:extLst>
          </c:dPt>
          <c:dLbls>
            <c:delete val="1"/>
          </c:dLbls>
          <c:cat>
            <c:strRef>
              <c:f>Sheet1!$A$2:$A$3</c:f>
              <c:strCache>
                <c:ptCount val="2"/>
                <c:pt idx="0">
                  <c:v>Men</c:v>
                </c:pt>
                <c:pt idx="1">
                  <c:v>na</c:v>
                </c:pt>
              </c:strCache>
            </c:strRef>
          </c:cat>
          <c:val>
            <c:numRef>
              <c:f>Sheet1!$B$2:$B$3</c:f>
              <c:numCache>
                <c:formatCode>General</c:formatCode>
                <c:ptCount val="2"/>
                <c:pt idx="0">
                  <c:v>95.5</c:v>
                </c:pt>
                <c:pt idx="1">
                  <c:v>4.5</c:v>
                </c:pt>
              </c:numCache>
            </c:numRef>
          </c:val>
          <c:extLst>
            <c:ext xmlns:c16="http://schemas.microsoft.com/office/drawing/2014/chart" uri="{C3380CC4-5D6E-409C-BE32-E72D297353CC}">
              <c16:uniqueId val="{00000004-CB3A-4167-959D-728CDB509DC0}"/>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EF7A63"/>
              </a:solidFill>
              <a:ln>
                <a:noFill/>
              </a:ln>
              <a:effectLst/>
            </c:spPr>
            <c:extLst>
              <c:ext xmlns:c16="http://schemas.microsoft.com/office/drawing/2014/chart" uri="{C3380CC4-5D6E-409C-BE32-E72D297353CC}">
                <c16:uniqueId val="{00000001-1562-4A12-AF0D-D1E29B42CD8B}"/>
              </c:ext>
            </c:extLst>
          </c:dPt>
          <c:dPt>
            <c:idx val="1"/>
            <c:bubble3D val="0"/>
            <c:spPr>
              <a:solidFill>
                <a:schemeClr val="bg2"/>
              </a:solidFill>
              <a:ln>
                <a:noFill/>
              </a:ln>
              <a:effectLst/>
            </c:spPr>
            <c:extLst>
              <c:ext xmlns:c16="http://schemas.microsoft.com/office/drawing/2014/chart" uri="{C3380CC4-5D6E-409C-BE32-E72D297353CC}">
                <c16:uniqueId val="{00000003-1562-4A12-AF0D-D1E29B42CD8B}"/>
              </c:ext>
            </c:extLst>
          </c:dPt>
          <c:dLbls>
            <c:delete val="1"/>
          </c:dLbls>
          <c:cat>
            <c:strRef>
              <c:f>Sheet1!$A$2:$A$3</c:f>
              <c:strCache>
                <c:ptCount val="2"/>
                <c:pt idx="0">
                  <c:v>Men</c:v>
                </c:pt>
                <c:pt idx="1">
                  <c:v>na</c:v>
                </c:pt>
              </c:strCache>
            </c:strRef>
          </c:cat>
          <c:val>
            <c:numRef>
              <c:f>Sheet1!$B$2:$B$3</c:f>
              <c:numCache>
                <c:formatCode>General</c:formatCode>
                <c:ptCount val="2"/>
                <c:pt idx="0">
                  <c:v>41.9</c:v>
                </c:pt>
                <c:pt idx="1">
                  <c:v>58.1</c:v>
                </c:pt>
              </c:numCache>
            </c:numRef>
          </c:val>
          <c:extLst>
            <c:ext xmlns:c16="http://schemas.microsoft.com/office/drawing/2014/chart" uri="{C3380CC4-5D6E-409C-BE32-E72D297353CC}">
              <c16:uniqueId val="{00000004-1562-4A12-AF0D-D1E29B42CD8B}"/>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836FFF"/>
              </a:solidFill>
              <a:ln>
                <a:noFill/>
              </a:ln>
              <a:effectLst/>
            </c:spPr>
            <c:extLst>
              <c:ext xmlns:c16="http://schemas.microsoft.com/office/drawing/2014/chart" uri="{C3380CC4-5D6E-409C-BE32-E72D297353CC}">
                <c16:uniqueId val="{00000001-CB3A-4167-959D-728CDB509DC0}"/>
              </c:ext>
            </c:extLst>
          </c:dPt>
          <c:dPt>
            <c:idx val="1"/>
            <c:bubble3D val="0"/>
            <c:spPr>
              <a:solidFill>
                <a:schemeClr val="bg2"/>
              </a:solidFill>
              <a:ln>
                <a:noFill/>
              </a:ln>
              <a:effectLst/>
            </c:spPr>
            <c:extLst>
              <c:ext xmlns:c16="http://schemas.microsoft.com/office/drawing/2014/chart" uri="{C3380CC4-5D6E-409C-BE32-E72D297353CC}">
                <c16:uniqueId val="{00000003-CB3A-4167-959D-728CDB509DC0}"/>
              </c:ext>
            </c:extLst>
          </c:dPt>
          <c:dLbls>
            <c:delete val="1"/>
          </c:dLbls>
          <c:cat>
            <c:strRef>
              <c:f>Sheet1!$A$2:$A$3</c:f>
              <c:strCache>
                <c:ptCount val="2"/>
                <c:pt idx="0">
                  <c:v>Men</c:v>
                </c:pt>
                <c:pt idx="1">
                  <c:v>na</c:v>
                </c:pt>
              </c:strCache>
            </c:strRef>
          </c:cat>
          <c:val>
            <c:numRef>
              <c:f>Sheet1!$B$2:$B$3</c:f>
              <c:numCache>
                <c:formatCode>General</c:formatCode>
                <c:ptCount val="2"/>
                <c:pt idx="0">
                  <c:v>28.4</c:v>
                </c:pt>
                <c:pt idx="1">
                  <c:v>71.599999999999994</c:v>
                </c:pt>
              </c:numCache>
            </c:numRef>
          </c:val>
          <c:extLst>
            <c:ext xmlns:c16="http://schemas.microsoft.com/office/drawing/2014/chart" uri="{C3380CC4-5D6E-409C-BE32-E72D297353CC}">
              <c16:uniqueId val="{00000004-CB3A-4167-959D-728CDB509DC0}"/>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CBA9E5"/>
              </a:solidFill>
              <a:ln>
                <a:noFill/>
              </a:ln>
              <a:effectLst/>
            </c:spPr>
            <c:extLst>
              <c:ext xmlns:c16="http://schemas.microsoft.com/office/drawing/2014/chart" uri="{C3380CC4-5D6E-409C-BE32-E72D297353CC}">
                <c16:uniqueId val="{00000001-1562-4A12-AF0D-D1E29B42CD8B}"/>
              </c:ext>
            </c:extLst>
          </c:dPt>
          <c:dPt>
            <c:idx val="1"/>
            <c:bubble3D val="0"/>
            <c:spPr>
              <a:solidFill>
                <a:schemeClr val="bg2"/>
              </a:solidFill>
              <a:ln>
                <a:noFill/>
              </a:ln>
              <a:effectLst/>
            </c:spPr>
            <c:extLst>
              <c:ext xmlns:c16="http://schemas.microsoft.com/office/drawing/2014/chart" uri="{C3380CC4-5D6E-409C-BE32-E72D297353CC}">
                <c16:uniqueId val="{00000003-1562-4A12-AF0D-D1E29B42CD8B}"/>
              </c:ext>
            </c:extLst>
          </c:dPt>
          <c:dLbls>
            <c:delete val="1"/>
          </c:dLbls>
          <c:cat>
            <c:strRef>
              <c:f>Sheet1!$A$2:$A$3</c:f>
              <c:strCache>
                <c:ptCount val="2"/>
                <c:pt idx="0">
                  <c:v>Men</c:v>
                </c:pt>
                <c:pt idx="1">
                  <c:v>na</c:v>
                </c:pt>
              </c:strCache>
            </c:strRef>
          </c:cat>
          <c:val>
            <c:numRef>
              <c:f>Sheet1!$B$2:$B$3</c:f>
              <c:numCache>
                <c:formatCode>General</c:formatCode>
                <c:ptCount val="2"/>
                <c:pt idx="0">
                  <c:v>22.9</c:v>
                </c:pt>
                <c:pt idx="1">
                  <c:v>77.099999999999994</c:v>
                </c:pt>
              </c:numCache>
            </c:numRef>
          </c:val>
          <c:extLst>
            <c:ext xmlns:c16="http://schemas.microsoft.com/office/drawing/2014/chart" uri="{C3380CC4-5D6E-409C-BE32-E72D297353CC}">
              <c16:uniqueId val="{00000004-1562-4A12-AF0D-D1E29B42CD8B}"/>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F5A42B"/>
              </a:solidFill>
              <a:ln>
                <a:noFill/>
              </a:ln>
              <a:effectLst/>
            </c:spPr>
            <c:extLst>
              <c:ext xmlns:c16="http://schemas.microsoft.com/office/drawing/2014/chart" uri="{C3380CC4-5D6E-409C-BE32-E72D297353CC}">
                <c16:uniqueId val="{00000001-1562-4A12-AF0D-D1E29B42CD8B}"/>
              </c:ext>
            </c:extLst>
          </c:dPt>
          <c:dPt>
            <c:idx val="1"/>
            <c:bubble3D val="0"/>
            <c:spPr>
              <a:solidFill>
                <a:schemeClr val="bg2"/>
              </a:solidFill>
              <a:ln>
                <a:noFill/>
              </a:ln>
              <a:effectLst/>
            </c:spPr>
            <c:extLst>
              <c:ext xmlns:c16="http://schemas.microsoft.com/office/drawing/2014/chart" uri="{C3380CC4-5D6E-409C-BE32-E72D297353CC}">
                <c16:uniqueId val="{00000003-1562-4A12-AF0D-D1E29B42CD8B}"/>
              </c:ext>
            </c:extLst>
          </c:dPt>
          <c:dLbls>
            <c:delete val="1"/>
          </c:dLbls>
          <c:cat>
            <c:strRef>
              <c:f>Sheet1!$A$2:$A$3</c:f>
              <c:strCache>
                <c:ptCount val="2"/>
                <c:pt idx="0">
                  <c:v>Men</c:v>
                </c:pt>
                <c:pt idx="1">
                  <c:v>na</c:v>
                </c:pt>
              </c:strCache>
            </c:strRef>
          </c:cat>
          <c:val>
            <c:numRef>
              <c:f>Sheet1!$B$2:$B$3</c:f>
              <c:numCache>
                <c:formatCode>General</c:formatCode>
                <c:ptCount val="2"/>
                <c:pt idx="0">
                  <c:v>35.4</c:v>
                </c:pt>
                <c:pt idx="1">
                  <c:v>64.599999999999994</c:v>
                </c:pt>
              </c:numCache>
            </c:numRef>
          </c:val>
          <c:extLst>
            <c:ext xmlns:c16="http://schemas.microsoft.com/office/drawing/2014/chart" uri="{C3380CC4-5D6E-409C-BE32-E72D297353CC}">
              <c16:uniqueId val="{00000004-1562-4A12-AF0D-D1E29B42CD8B}"/>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F08B5E"/>
              </a:solidFill>
              <a:ln>
                <a:noFill/>
              </a:ln>
              <a:effectLst/>
            </c:spPr>
            <c:extLst>
              <c:ext xmlns:c16="http://schemas.microsoft.com/office/drawing/2014/chart" uri="{C3380CC4-5D6E-409C-BE32-E72D297353CC}">
                <c16:uniqueId val="{00000001-CB3A-4167-959D-728CDB509DC0}"/>
              </c:ext>
            </c:extLst>
          </c:dPt>
          <c:dPt>
            <c:idx val="1"/>
            <c:bubble3D val="0"/>
            <c:spPr>
              <a:solidFill>
                <a:schemeClr val="bg2"/>
              </a:solidFill>
              <a:ln>
                <a:noFill/>
              </a:ln>
              <a:effectLst/>
            </c:spPr>
            <c:extLst>
              <c:ext xmlns:c16="http://schemas.microsoft.com/office/drawing/2014/chart" uri="{C3380CC4-5D6E-409C-BE32-E72D297353CC}">
                <c16:uniqueId val="{00000003-CB3A-4167-959D-728CDB509DC0}"/>
              </c:ext>
            </c:extLst>
          </c:dPt>
          <c:dLbls>
            <c:delete val="1"/>
          </c:dLbls>
          <c:cat>
            <c:strRef>
              <c:f>Sheet1!$A$2:$A$3</c:f>
              <c:strCache>
                <c:ptCount val="2"/>
                <c:pt idx="0">
                  <c:v>Men</c:v>
                </c:pt>
                <c:pt idx="1">
                  <c:v>na</c:v>
                </c:pt>
              </c:strCache>
            </c:strRef>
          </c:cat>
          <c:val>
            <c:numRef>
              <c:f>Sheet1!$B$2:$B$3</c:f>
              <c:numCache>
                <c:formatCode>General</c:formatCode>
                <c:ptCount val="2"/>
                <c:pt idx="0">
                  <c:v>94.6</c:v>
                </c:pt>
                <c:pt idx="1">
                  <c:v>5.4000000000000057</c:v>
                </c:pt>
              </c:numCache>
            </c:numRef>
          </c:val>
          <c:extLst>
            <c:ext xmlns:c16="http://schemas.microsoft.com/office/drawing/2014/chart" uri="{C3380CC4-5D6E-409C-BE32-E72D297353CC}">
              <c16:uniqueId val="{00000004-CB3A-4167-959D-728CDB509DC0}"/>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F5A42B"/>
              </a:solidFill>
              <a:ln>
                <a:noFill/>
              </a:ln>
              <a:effectLst/>
            </c:spPr>
            <c:extLst>
              <c:ext xmlns:c16="http://schemas.microsoft.com/office/drawing/2014/chart" uri="{C3380CC4-5D6E-409C-BE32-E72D297353CC}">
                <c16:uniqueId val="{00000001-1562-4A12-AF0D-D1E29B42CD8B}"/>
              </c:ext>
            </c:extLst>
          </c:dPt>
          <c:dPt>
            <c:idx val="1"/>
            <c:bubble3D val="0"/>
            <c:spPr>
              <a:solidFill>
                <a:schemeClr val="bg2"/>
              </a:solidFill>
              <a:ln>
                <a:noFill/>
              </a:ln>
              <a:effectLst/>
            </c:spPr>
            <c:extLst>
              <c:ext xmlns:c16="http://schemas.microsoft.com/office/drawing/2014/chart" uri="{C3380CC4-5D6E-409C-BE32-E72D297353CC}">
                <c16:uniqueId val="{00000003-1562-4A12-AF0D-D1E29B42CD8B}"/>
              </c:ext>
            </c:extLst>
          </c:dPt>
          <c:dLbls>
            <c:delete val="1"/>
          </c:dLbls>
          <c:cat>
            <c:strRef>
              <c:f>Sheet1!$A$2:$A$3</c:f>
              <c:strCache>
                <c:ptCount val="2"/>
                <c:pt idx="0">
                  <c:v>Men</c:v>
                </c:pt>
                <c:pt idx="1">
                  <c:v>na</c:v>
                </c:pt>
              </c:strCache>
            </c:strRef>
          </c:cat>
          <c:val>
            <c:numRef>
              <c:f>Sheet1!$B$2:$B$3</c:f>
              <c:numCache>
                <c:formatCode>General</c:formatCode>
                <c:ptCount val="2"/>
                <c:pt idx="0">
                  <c:v>90.5</c:v>
                </c:pt>
                <c:pt idx="1">
                  <c:v>9.5</c:v>
                </c:pt>
              </c:numCache>
            </c:numRef>
          </c:val>
          <c:extLst>
            <c:ext xmlns:c16="http://schemas.microsoft.com/office/drawing/2014/chart" uri="{C3380CC4-5D6E-409C-BE32-E72D297353CC}">
              <c16:uniqueId val="{00000004-1562-4A12-AF0D-D1E29B42CD8B}"/>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F08B5E"/>
              </a:solidFill>
              <a:ln>
                <a:noFill/>
              </a:ln>
              <a:effectLst/>
            </c:spPr>
            <c:extLst>
              <c:ext xmlns:c16="http://schemas.microsoft.com/office/drawing/2014/chart" uri="{C3380CC4-5D6E-409C-BE32-E72D297353CC}">
                <c16:uniqueId val="{00000001-CB3A-4167-959D-728CDB509DC0}"/>
              </c:ext>
            </c:extLst>
          </c:dPt>
          <c:dPt>
            <c:idx val="1"/>
            <c:bubble3D val="0"/>
            <c:spPr>
              <a:solidFill>
                <a:schemeClr val="bg2"/>
              </a:solidFill>
              <a:ln>
                <a:noFill/>
              </a:ln>
              <a:effectLst/>
            </c:spPr>
            <c:extLst>
              <c:ext xmlns:c16="http://schemas.microsoft.com/office/drawing/2014/chart" uri="{C3380CC4-5D6E-409C-BE32-E72D297353CC}">
                <c16:uniqueId val="{00000003-CB3A-4167-959D-728CDB509DC0}"/>
              </c:ext>
            </c:extLst>
          </c:dPt>
          <c:dLbls>
            <c:delete val="1"/>
          </c:dLbls>
          <c:cat>
            <c:strRef>
              <c:f>Sheet1!$A$2:$A$3</c:f>
              <c:strCache>
                <c:ptCount val="2"/>
                <c:pt idx="0">
                  <c:v>Men</c:v>
                </c:pt>
                <c:pt idx="1">
                  <c:v>na</c:v>
                </c:pt>
              </c:strCache>
            </c:strRef>
          </c:cat>
          <c:val>
            <c:numRef>
              <c:f>Sheet1!$B$2:$B$3</c:f>
              <c:numCache>
                <c:formatCode>General</c:formatCode>
                <c:ptCount val="2"/>
                <c:pt idx="0">
                  <c:v>90.2</c:v>
                </c:pt>
                <c:pt idx="1">
                  <c:v>9.7999999999999972</c:v>
                </c:pt>
              </c:numCache>
            </c:numRef>
          </c:val>
          <c:extLst>
            <c:ext xmlns:c16="http://schemas.microsoft.com/office/drawing/2014/chart" uri="{C3380CC4-5D6E-409C-BE32-E72D297353CC}">
              <c16:uniqueId val="{00000004-CB3A-4167-959D-728CDB509DC0}"/>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F5A42B"/>
              </a:solidFill>
              <a:ln>
                <a:noFill/>
              </a:ln>
              <a:effectLst/>
            </c:spPr>
            <c:extLst>
              <c:ext xmlns:c16="http://schemas.microsoft.com/office/drawing/2014/chart" uri="{C3380CC4-5D6E-409C-BE32-E72D297353CC}">
                <c16:uniqueId val="{00000001-1562-4A12-AF0D-D1E29B42CD8B}"/>
              </c:ext>
            </c:extLst>
          </c:dPt>
          <c:dPt>
            <c:idx val="1"/>
            <c:bubble3D val="0"/>
            <c:spPr>
              <a:solidFill>
                <a:schemeClr val="bg2"/>
              </a:solidFill>
              <a:ln>
                <a:noFill/>
              </a:ln>
              <a:effectLst/>
            </c:spPr>
            <c:extLst>
              <c:ext xmlns:c16="http://schemas.microsoft.com/office/drawing/2014/chart" uri="{C3380CC4-5D6E-409C-BE32-E72D297353CC}">
                <c16:uniqueId val="{00000003-1562-4A12-AF0D-D1E29B42CD8B}"/>
              </c:ext>
            </c:extLst>
          </c:dPt>
          <c:dLbls>
            <c:delete val="1"/>
          </c:dLbls>
          <c:cat>
            <c:strRef>
              <c:f>Sheet1!$A$2:$A$3</c:f>
              <c:strCache>
                <c:ptCount val="2"/>
                <c:pt idx="0">
                  <c:v>Men</c:v>
                </c:pt>
                <c:pt idx="1">
                  <c:v>na</c:v>
                </c:pt>
              </c:strCache>
            </c:strRef>
          </c:cat>
          <c:val>
            <c:numRef>
              <c:f>Sheet1!$B$2:$B$3</c:f>
              <c:numCache>
                <c:formatCode>General</c:formatCode>
                <c:ptCount val="2"/>
                <c:pt idx="0">
                  <c:v>92</c:v>
                </c:pt>
                <c:pt idx="1">
                  <c:v>8</c:v>
                </c:pt>
              </c:numCache>
            </c:numRef>
          </c:val>
          <c:extLst>
            <c:ext xmlns:c16="http://schemas.microsoft.com/office/drawing/2014/chart" uri="{C3380CC4-5D6E-409C-BE32-E72D297353CC}">
              <c16:uniqueId val="{00000004-1562-4A12-AF0D-D1E29B42CD8B}"/>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836FFF"/>
              </a:solidFill>
              <a:ln>
                <a:noFill/>
              </a:ln>
              <a:effectLst/>
            </c:spPr>
            <c:extLst>
              <c:ext xmlns:c16="http://schemas.microsoft.com/office/drawing/2014/chart" uri="{C3380CC4-5D6E-409C-BE32-E72D297353CC}">
                <c16:uniqueId val="{00000001-1562-4A12-AF0D-D1E29B42CD8B}"/>
              </c:ext>
            </c:extLst>
          </c:dPt>
          <c:dPt>
            <c:idx val="1"/>
            <c:bubble3D val="0"/>
            <c:spPr>
              <a:solidFill>
                <a:schemeClr val="bg2"/>
              </a:solidFill>
              <a:ln>
                <a:noFill/>
              </a:ln>
              <a:effectLst/>
            </c:spPr>
            <c:extLst>
              <c:ext xmlns:c16="http://schemas.microsoft.com/office/drawing/2014/chart" uri="{C3380CC4-5D6E-409C-BE32-E72D297353CC}">
                <c16:uniqueId val="{00000003-1562-4A12-AF0D-D1E29B42CD8B}"/>
              </c:ext>
            </c:extLst>
          </c:dPt>
          <c:dLbls>
            <c:delete val="1"/>
          </c:dLbls>
          <c:cat>
            <c:strRef>
              <c:f>Sheet1!$A$2:$A$3</c:f>
              <c:strCache>
                <c:ptCount val="2"/>
                <c:pt idx="0">
                  <c:v>Men</c:v>
                </c:pt>
                <c:pt idx="1">
                  <c:v>na</c:v>
                </c:pt>
              </c:strCache>
            </c:strRef>
          </c:cat>
          <c:val>
            <c:numRef>
              <c:f>Sheet1!$B$2:$B$3</c:f>
              <c:numCache>
                <c:formatCode>General</c:formatCode>
                <c:ptCount val="2"/>
                <c:pt idx="0">
                  <c:v>96.7</c:v>
                </c:pt>
                <c:pt idx="1">
                  <c:v>3.2999999999999972</c:v>
                </c:pt>
              </c:numCache>
            </c:numRef>
          </c:val>
          <c:extLst>
            <c:ext xmlns:c16="http://schemas.microsoft.com/office/drawing/2014/chart" uri="{C3380CC4-5D6E-409C-BE32-E72D297353CC}">
              <c16:uniqueId val="{00000004-1562-4A12-AF0D-D1E29B42CD8B}"/>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836FFF"/>
              </a:solidFill>
              <a:ln>
                <a:noFill/>
              </a:ln>
              <a:effectLst/>
            </c:spPr>
            <c:extLst>
              <c:ext xmlns:c16="http://schemas.microsoft.com/office/drawing/2014/chart" uri="{C3380CC4-5D6E-409C-BE32-E72D297353CC}">
                <c16:uniqueId val="{00000001-1562-4A12-AF0D-D1E29B42CD8B}"/>
              </c:ext>
            </c:extLst>
          </c:dPt>
          <c:dPt>
            <c:idx val="1"/>
            <c:bubble3D val="0"/>
            <c:spPr>
              <a:solidFill>
                <a:schemeClr val="bg2"/>
              </a:solidFill>
              <a:ln>
                <a:noFill/>
              </a:ln>
              <a:effectLst/>
            </c:spPr>
            <c:extLst>
              <c:ext xmlns:c16="http://schemas.microsoft.com/office/drawing/2014/chart" uri="{C3380CC4-5D6E-409C-BE32-E72D297353CC}">
                <c16:uniqueId val="{00000003-1562-4A12-AF0D-D1E29B42CD8B}"/>
              </c:ext>
            </c:extLst>
          </c:dPt>
          <c:dLbls>
            <c:delete val="1"/>
          </c:dLbls>
          <c:cat>
            <c:strRef>
              <c:f>Sheet1!$A$2:$A$3</c:f>
              <c:strCache>
                <c:ptCount val="2"/>
                <c:pt idx="0">
                  <c:v>Men</c:v>
                </c:pt>
                <c:pt idx="1">
                  <c:v>na</c:v>
                </c:pt>
              </c:strCache>
            </c:strRef>
          </c:cat>
          <c:val>
            <c:numRef>
              <c:f>Sheet1!$B$2:$B$3</c:f>
              <c:numCache>
                <c:formatCode>General</c:formatCode>
                <c:ptCount val="2"/>
                <c:pt idx="0">
                  <c:v>80.2</c:v>
                </c:pt>
                <c:pt idx="1">
                  <c:v>19.799999999999997</c:v>
                </c:pt>
              </c:numCache>
            </c:numRef>
          </c:val>
          <c:extLst>
            <c:ext xmlns:c16="http://schemas.microsoft.com/office/drawing/2014/chart" uri="{C3380CC4-5D6E-409C-BE32-E72D297353CC}">
              <c16:uniqueId val="{00000004-1562-4A12-AF0D-D1E29B42CD8B}"/>
            </c:ext>
          </c:extLst>
        </c:ser>
        <c:dLbls>
          <c:showLegendKey val="0"/>
          <c:showVal val="0"/>
          <c:showCatName val="0"/>
          <c:showSerName val="0"/>
          <c:showPercent val="1"/>
          <c:showBubbleSize val="0"/>
          <c:showLeaderLines val="1"/>
        </c:dLbls>
        <c:firstSliceAng val="0"/>
        <c:holeSize val="5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Hoja1!$C$1</c:f>
              <c:strCache>
                <c:ptCount val="1"/>
                <c:pt idx="0">
                  <c:v>Población Contagiada</c:v>
                </c:pt>
              </c:strCache>
            </c:strRef>
          </c:tx>
          <c:spPr>
            <a:solidFill>
              <a:srgbClr val="00B0F0"/>
            </a:solidFill>
            <a:ln>
              <a:noFill/>
            </a:ln>
            <a:effectLst/>
          </c:spPr>
          <c:invertIfNegative val="0"/>
          <c:dPt>
            <c:idx val="0"/>
            <c:invertIfNegative val="0"/>
            <c:bubble3D val="0"/>
            <c:spPr>
              <a:solidFill>
                <a:srgbClr val="7C57C5"/>
              </a:solidFill>
              <a:ln>
                <a:noFill/>
              </a:ln>
              <a:effectLst/>
            </c:spPr>
            <c:extLst>
              <c:ext xmlns:c16="http://schemas.microsoft.com/office/drawing/2014/chart" uri="{C3380CC4-5D6E-409C-BE32-E72D297353CC}">
                <c16:uniqueId val="{00000001-7986-4181-B8AA-1361A91066B8}"/>
              </c:ext>
            </c:extLst>
          </c:dPt>
          <c:dPt>
            <c:idx val="1"/>
            <c:invertIfNegative val="0"/>
            <c:bubble3D val="0"/>
            <c:spPr>
              <a:solidFill>
                <a:srgbClr val="6E6E7C"/>
              </a:solidFill>
              <a:ln>
                <a:noFill/>
              </a:ln>
              <a:effectLst/>
            </c:spPr>
            <c:extLst>
              <c:ext xmlns:c16="http://schemas.microsoft.com/office/drawing/2014/chart" uri="{C3380CC4-5D6E-409C-BE32-E72D297353CC}">
                <c16:uniqueId val="{00000003-7986-4181-B8AA-1361A91066B8}"/>
              </c:ext>
            </c:extLst>
          </c:dPt>
          <c:dPt>
            <c:idx val="2"/>
            <c:invertIfNegative val="0"/>
            <c:bubble3D val="0"/>
            <c:spPr>
              <a:solidFill>
                <a:srgbClr val="6E6E7C"/>
              </a:solidFill>
              <a:ln>
                <a:noFill/>
              </a:ln>
              <a:effectLst/>
            </c:spPr>
            <c:extLst>
              <c:ext xmlns:c16="http://schemas.microsoft.com/office/drawing/2014/chart" uri="{C3380CC4-5D6E-409C-BE32-E72D297353CC}">
                <c16:uniqueId val="{00000005-7986-4181-B8AA-1361A91066B8}"/>
              </c:ext>
            </c:extLst>
          </c:dPt>
          <c:dPt>
            <c:idx val="3"/>
            <c:invertIfNegative val="0"/>
            <c:bubble3D val="0"/>
            <c:spPr>
              <a:solidFill>
                <a:srgbClr val="1E8FDC"/>
              </a:solidFill>
              <a:ln>
                <a:noFill/>
              </a:ln>
              <a:effectLst/>
            </c:spPr>
            <c:extLst>
              <c:ext xmlns:c16="http://schemas.microsoft.com/office/drawing/2014/chart" uri="{C3380CC4-5D6E-409C-BE32-E72D297353CC}">
                <c16:uniqueId val="{00000007-7986-4181-B8AA-1361A91066B8}"/>
              </c:ext>
            </c:extLst>
          </c:dPt>
          <c:dPt>
            <c:idx val="4"/>
            <c:invertIfNegative val="0"/>
            <c:bubble3D val="0"/>
            <c:spPr>
              <a:solidFill>
                <a:srgbClr val="1E8FDC"/>
              </a:solidFill>
              <a:ln>
                <a:noFill/>
              </a:ln>
              <a:effectLst/>
            </c:spPr>
            <c:extLst>
              <c:ext xmlns:c16="http://schemas.microsoft.com/office/drawing/2014/chart" uri="{C3380CC4-5D6E-409C-BE32-E72D297353CC}">
                <c16:uniqueId val="{00000009-7986-4181-B8AA-1361A91066B8}"/>
              </c:ext>
            </c:extLst>
          </c:dPt>
          <c:dPt>
            <c:idx val="5"/>
            <c:invertIfNegative val="0"/>
            <c:bubble3D val="0"/>
            <c:spPr>
              <a:solidFill>
                <a:srgbClr val="1E8FDC"/>
              </a:solidFill>
              <a:ln>
                <a:noFill/>
              </a:ln>
              <a:effectLst/>
            </c:spPr>
            <c:extLst>
              <c:ext xmlns:c16="http://schemas.microsoft.com/office/drawing/2014/chart" uri="{C3380CC4-5D6E-409C-BE32-E72D297353CC}">
                <c16:uniqueId val="{0000000B-E2C8-4E8F-A77C-8920C44CC737}"/>
              </c:ext>
            </c:extLst>
          </c:dPt>
          <c:dPt>
            <c:idx val="6"/>
            <c:invertIfNegative val="0"/>
            <c:bubble3D val="0"/>
            <c:spPr>
              <a:solidFill>
                <a:srgbClr val="1E8FDC"/>
              </a:solidFill>
              <a:ln>
                <a:noFill/>
              </a:ln>
              <a:effectLst/>
            </c:spPr>
            <c:extLst>
              <c:ext xmlns:c16="http://schemas.microsoft.com/office/drawing/2014/chart" uri="{C3380CC4-5D6E-409C-BE32-E72D297353CC}">
                <c16:uniqueId val="{0000000D-E2C8-4E8F-A77C-8920C44CC737}"/>
              </c:ext>
            </c:extLst>
          </c:dPt>
          <c:dPt>
            <c:idx val="7"/>
            <c:invertIfNegative val="0"/>
            <c:bubble3D val="0"/>
            <c:spPr>
              <a:solidFill>
                <a:srgbClr val="1E8FDC"/>
              </a:solidFill>
              <a:ln>
                <a:noFill/>
              </a:ln>
              <a:effectLst/>
            </c:spPr>
            <c:extLst>
              <c:ext xmlns:c16="http://schemas.microsoft.com/office/drawing/2014/chart" uri="{C3380CC4-5D6E-409C-BE32-E72D297353CC}">
                <c16:uniqueId val="{00000015-7986-4181-B8AA-1361A91066B8}"/>
              </c:ext>
            </c:extLst>
          </c:dPt>
          <c:dPt>
            <c:idx val="8"/>
            <c:invertIfNegative val="0"/>
            <c:bubble3D val="0"/>
            <c:spPr>
              <a:solidFill>
                <a:srgbClr val="1E8FDC"/>
              </a:solidFill>
              <a:ln>
                <a:noFill/>
              </a:ln>
              <a:effectLst/>
            </c:spPr>
            <c:extLst>
              <c:ext xmlns:c16="http://schemas.microsoft.com/office/drawing/2014/chart" uri="{C3380CC4-5D6E-409C-BE32-E72D297353CC}">
                <c16:uniqueId val="{00000017-7986-4181-B8AA-1361A91066B8}"/>
              </c:ext>
            </c:extLst>
          </c:dPt>
          <c:dPt>
            <c:idx val="9"/>
            <c:invertIfNegative val="0"/>
            <c:bubble3D val="0"/>
            <c:spPr>
              <a:solidFill>
                <a:srgbClr val="16679F"/>
              </a:solidFill>
              <a:ln>
                <a:noFill/>
              </a:ln>
              <a:effectLst/>
            </c:spPr>
            <c:extLst>
              <c:ext xmlns:c16="http://schemas.microsoft.com/office/drawing/2014/chart" uri="{C3380CC4-5D6E-409C-BE32-E72D297353CC}">
                <c16:uniqueId val="{00000019-7986-4181-B8AA-1361A91066B8}"/>
              </c:ext>
            </c:extLst>
          </c:dPt>
          <c:dPt>
            <c:idx val="10"/>
            <c:invertIfNegative val="0"/>
            <c:bubble3D val="0"/>
            <c:spPr>
              <a:solidFill>
                <a:srgbClr val="16679F"/>
              </a:solidFill>
              <a:ln>
                <a:noFill/>
              </a:ln>
              <a:effectLst/>
            </c:spPr>
            <c:extLst>
              <c:ext xmlns:c16="http://schemas.microsoft.com/office/drawing/2014/chart" uri="{C3380CC4-5D6E-409C-BE32-E72D297353CC}">
                <c16:uniqueId val="{0000001B-7986-4181-B8AA-1361A91066B8}"/>
              </c:ext>
            </c:extLst>
          </c:dPt>
          <c:dPt>
            <c:idx val="11"/>
            <c:invertIfNegative val="0"/>
            <c:bubble3D val="0"/>
            <c:spPr>
              <a:solidFill>
                <a:srgbClr val="16679F"/>
              </a:solidFill>
              <a:ln>
                <a:noFill/>
              </a:ln>
              <a:effectLst/>
            </c:spPr>
            <c:extLst>
              <c:ext xmlns:c16="http://schemas.microsoft.com/office/drawing/2014/chart" uri="{C3380CC4-5D6E-409C-BE32-E72D297353CC}">
                <c16:uniqueId val="{0000001D-7986-4181-B8AA-1361A91066B8}"/>
              </c:ext>
            </c:extLst>
          </c:dPt>
          <c:dPt>
            <c:idx val="12"/>
            <c:invertIfNegative val="0"/>
            <c:bubble3D val="0"/>
            <c:spPr>
              <a:solidFill>
                <a:srgbClr val="16679F"/>
              </a:solidFill>
              <a:ln>
                <a:noFill/>
              </a:ln>
              <a:effectLst/>
            </c:spPr>
            <c:extLst>
              <c:ext xmlns:c16="http://schemas.microsoft.com/office/drawing/2014/chart" uri="{C3380CC4-5D6E-409C-BE32-E72D297353CC}">
                <c16:uniqueId val="{00000019-1D56-478E-881C-4E860D5F9F77}"/>
              </c:ext>
            </c:extLst>
          </c:dPt>
          <c:dPt>
            <c:idx val="13"/>
            <c:invertIfNegative val="0"/>
            <c:bubble3D val="0"/>
            <c:spPr>
              <a:solidFill>
                <a:srgbClr val="024E85"/>
              </a:solidFill>
              <a:ln>
                <a:noFill/>
              </a:ln>
              <a:effectLst/>
            </c:spPr>
            <c:extLst>
              <c:ext xmlns:c16="http://schemas.microsoft.com/office/drawing/2014/chart" uri="{C3380CC4-5D6E-409C-BE32-E72D297353CC}">
                <c16:uniqueId val="{0000001B-6F84-46B1-87F9-F07F00CF6E1A}"/>
              </c:ext>
            </c:extLst>
          </c:dPt>
          <c:dPt>
            <c:idx val="14"/>
            <c:invertIfNegative val="0"/>
            <c:bubble3D val="0"/>
            <c:spPr>
              <a:solidFill>
                <a:srgbClr val="024E85"/>
              </a:solidFill>
              <a:ln>
                <a:noFill/>
              </a:ln>
              <a:effectLst/>
            </c:spPr>
            <c:extLst>
              <c:ext xmlns:c16="http://schemas.microsoft.com/office/drawing/2014/chart" uri="{C3380CC4-5D6E-409C-BE32-E72D297353CC}">
                <c16:uniqueId val="{0000001D-6F84-46B1-87F9-F07F00CF6E1A}"/>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Hoja1!$A$2:$B$16</c:f>
              <c:multiLvlStrCache>
                <c:ptCount val="15"/>
                <c:lvl>
                  <c:pt idx="0">
                    <c:v>Nacional</c:v>
                  </c:pt>
                  <c:pt idx="1">
                    <c:v>Urbana</c:v>
                  </c:pt>
                  <c:pt idx="2">
                    <c:v>Rural</c:v>
                  </c:pt>
                  <c:pt idx="3">
                    <c:v>Sierra Urbana</c:v>
                  </c:pt>
                  <c:pt idx="4">
                    <c:v>Sierra Rural</c:v>
                  </c:pt>
                  <c:pt idx="5">
                    <c:v>Costa Urbana</c:v>
                  </c:pt>
                  <c:pt idx="6">
                    <c:v>Costa Rural</c:v>
                  </c:pt>
                  <c:pt idx="7">
                    <c:v>Amazonía Urbana</c:v>
                  </c:pt>
                  <c:pt idx="8">
                    <c:v>Amazonía Rural</c:v>
                  </c:pt>
                  <c:pt idx="9">
                    <c:v>Quito</c:v>
                  </c:pt>
                  <c:pt idx="10">
                    <c:v>Guayaquil</c:v>
                  </c:pt>
                  <c:pt idx="11">
                    <c:v>Cuenca</c:v>
                  </c:pt>
                  <c:pt idx="12">
                    <c:v>Ambato</c:v>
                  </c:pt>
                  <c:pt idx="13">
                    <c:v>Si</c:v>
                  </c:pt>
                  <c:pt idx="14">
                    <c:v>No</c:v>
                  </c:pt>
                </c:lvl>
                <c:lvl>
                  <c:pt idx="1">
                    <c:v>Área de residencia</c:v>
                  </c:pt>
                  <c:pt idx="3">
                    <c:v>Región Natural según área</c:v>
                  </c:pt>
                  <c:pt idx="9">
                    <c:v>*Principales ciudades</c:v>
                  </c:pt>
                  <c:pt idx="13">
                    <c:v>Parroquias priorizadas</c:v>
                  </c:pt>
                </c:lvl>
              </c:multiLvlStrCache>
            </c:multiLvlStrRef>
          </c:cat>
          <c:val>
            <c:numRef>
              <c:f>Hoja1!$C$2:$C$16</c:f>
              <c:numCache>
                <c:formatCode>0.0%</c:formatCode>
                <c:ptCount val="15"/>
                <c:pt idx="0">
                  <c:v>0.24399999999999999</c:v>
                </c:pt>
                <c:pt idx="1">
                  <c:v>0.129</c:v>
                </c:pt>
                <c:pt idx="2">
                  <c:v>0.46</c:v>
                </c:pt>
                <c:pt idx="3">
                  <c:v>7.4999999999999997E-2</c:v>
                </c:pt>
                <c:pt idx="4">
                  <c:v>0.317</c:v>
                </c:pt>
                <c:pt idx="5">
                  <c:v>0.157</c:v>
                </c:pt>
                <c:pt idx="6">
                  <c:v>0.51900000000000002</c:v>
                </c:pt>
                <c:pt idx="7">
                  <c:v>0.23100000000000001</c:v>
                </c:pt>
                <c:pt idx="8">
                  <c:v>0.749</c:v>
                </c:pt>
                <c:pt idx="9" formatCode="###0.0%">
                  <c:v>4.0000000000000001E-3</c:v>
                </c:pt>
                <c:pt idx="10" formatCode="###0.0%">
                  <c:v>2.7E-2</c:v>
                </c:pt>
                <c:pt idx="11" formatCode="###0.0%">
                  <c:v>8.5000000000000006E-2</c:v>
                </c:pt>
                <c:pt idx="12" formatCode="###0.0%">
                  <c:v>4.5999999999999999E-2</c:v>
                </c:pt>
                <c:pt idx="13">
                  <c:v>0.39100000000000001</c:v>
                </c:pt>
                <c:pt idx="14">
                  <c:v>0.123</c:v>
                </c:pt>
              </c:numCache>
            </c:numRef>
          </c:val>
          <c:extLst>
            <c:ext xmlns:c16="http://schemas.microsoft.com/office/drawing/2014/chart" uri="{C3380CC4-5D6E-409C-BE32-E72D297353CC}">
              <c16:uniqueId val="{0000001E-7986-4181-B8AA-1361A91066B8}"/>
            </c:ext>
          </c:extLst>
        </c:ser>
        <c:dLbls>
          <c:showLegendKey val="0"/>
          <c:showVal val="0"/>
          <c:showCatName val="0"/>
          <c:showSerName val="0"/>
          <c:showPercent val="0"/>
          <c:showBubbleSize val="0"/>
        </c:dLbls>
        <c:gapWidth val="90"/>
        <c:overlap val="-27"/>
        <c:axId val="1816712080"/>
        <c:axId val="1816712624"/>
      </c:barChart>
      <c:catAx>
        <c:axId val="1816712080"/>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Century Gothic" panose="020B0502020202020204" pitchFamily="34" charset="0"/>
                <a:ea typeface="+mn-ea"/>
                <a:cs typeface="+mn-cs"/>
              </a:defRPr>
            </a:pPr>
            <a:endParaRPr lang="es-EC"/>
          </a:p>
        </c:txPr>
        <c:crossAx val="1816712624"/>
        <c:crosses val="autoZero"/>
        <c:auto val="1"/>
        <c:lblAlgn val="ctr"/>
        <c:lblOffset val="100"/>
        <c:noMultiLvlLbl val="0"/>
      </c:catAx>
      <c:valAx>
        <c:axId val="1816712624"/>
        <c:scaling>
          <c:orientation val="minMax"/>
          <c:max val="0.8"/>
        </c:scaling>
        <c:delete val="1"/>
        <c:axPos val="l"/>
        <c:numFmt formatCode="0.0%" sourceLinked="1"/>
        <c:majorTickMark val="out"/>
        <c:minorTickMark val="none"/>
        <c:tickLblPos val="nextTo"/>
        <c:crossAx val="181671208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646482"/>
          </a:solidFill>
        </a:defRPr>
      </a:pPr>
      <a:endParaRPr lang="es-EC"/>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723132969034608E-2"/>
          <c:y val="2.5813008130081302E-2"/>
          <c:w val="0.9745537340619308"/>
          <c:h val="0.51835682023486906"/>
        </c:manualLayout>
      </c:layout>
      <c:barChart>
        <c:barDir val="col"/>
        <c:grouping val="clustered"/>
        <c:varyColors val="0"/>
        <c:ser>
          <c:idx val="0"/>
          <c:order val="0"/>
          <c:tx>
            <c:strRef>
              <c:f>Hoja1!$C$1</c:f>
              <c:strCache>
                <c:ptCount val="1"/>
                <c:pt idx="0">
                  <c:v>Población Contagiada</c:v>
                </c:pt>
              </c:strCache>
            </c:strRef>
          </c:tx>
          <c:spPr>
            <a:solidFill>
              <a:srgbClr val="00B0F0"/>
            </a:solidFill>
            <a:ln>
              <a:noFill/>
            </a:ln>
            <a:effectLst/>
          </c:spPr>
          <c:invertIfNegative val="0"/>
          <c:dPt>
            <c:idx val="0"/>
            <c:invertIfNegative val="0"/>
            <c:bubble3D val="0"/>
            <c:spPr>
              <a:solidFill>
                <a:srgbClr val="7C57C5"/>
              </a:solidFill>
              <a:ln>
                <a:noFill/>
              </a:ln>
              <a:effectLst/>
            </c:spPr>
            <c:extLst>
              <c:ext xmlns:c16="http://schemas.microsoft.com/office/drawing/2014/chart" uri="{C3380CC4-5D6E-409C-BE32-E72D297353CC}">
                <c16:uniqueId val="{00000001-7986-4181-B8AA-1361A91066B8}"/>
              </c:ext>
            </c:extLst>
          </c:dPt>
          <c:dPt>
            <c:idx val="1"/>
            <c:invertIfNegative val="0"/>
            <c:bubble3D val="0"/>
            <c:spPr>
              <a:solidFill>
                <a:srgbClr val="6E6E7C"/>
              </a:solidFill>
              <a:ln>
                <a:noFill/>
              </a:ln>
              <a:effectLst/>
            </c:spPr>
            <c:extLst>
              <c:ext xmlns:c16="http://schemas.microsoft.com/office/drawing/2014/chart" uri="{C3380CC4-5D6E-409C-BE32-E72D297353CC}">
                <c16:uniqueId val="{00000003-7986-4181-B8AA-1361A91066B8}"/>
              </c:ext>
            </c:extLst>
          </c:dPt>
          <c:dPt>
            <c:idx val="2"/>
            <c:invertIfNegative val="0"/>
            <c:bubble3D val="0"/>
            <c:spPr>
              <a:solidFill>
                <a:srgbClr val="6E6E7C"/>
              </a:solidFill>
              <a:ln>
                <a:noFill/>
              </a:ln>
              <a:effectLst/>
            </c:spPr>
            <c:extLst>
              <c:ext xmlns:c16="http://schemas.microsoft.com/office/drawing/2014/chart" uri="{C3380CC4-5D6E-409C-BE32-E72D297353CC}">
                <c16:uniqueId val="{00000005-7986-4181-B8AA-1361A91066B8}"/>
              </c:ext>
            </c:extLst>
          </c:dPt>
          <c:dPt>
            <c:idx val="3"/>
            <c:invertIfNegative val="0"/>
            <c:bubble3D val="0"/>
            <c:spPr>
              <a:solidFill>
                <a:srgbClr val="1E8FDC"/>
              </a:solidFill>
              <a:ln>
                <a:noFill/>
              </a:ln>
              <a:effectLst/>
            </c:spPr>
            <c:extLst>
              <c:ext xmlns:c16="http://schemas.microsoft.com/office/drawing/2014/chart" uri="{C3380CC4-5D6E-409C-BE32-E72D297353CC}">
                <c16:uniqueId val="{00000007-7986-4181-B8AA-1361A91066B8}"/>
              </c:ext>
            </c:extLst>
          </c:dPt>
          <c:dPt>
            <c:idx val="4"/>
            <c:invertIfNegative val="0"/>
            <c:bubble3D val="0"/>
            <c:spPr>
              <a:solidFill>
                <a:srgbClr val="1E8FDC"/>
              </a:solidFill>
              <a:ln>
                <a:noFill/>
              </a:ln>
              <a:effectLst/>
            </c:spPr>
            <c:extLst>
              <c:ext xmlns:c16="http://schemas.microsoft.com/office/drawing/2014/chart" uri="{C3380CC4-5D6E-409C-BE32-E72D297353CC}">
                <c16:uniqueId val="{00000009-7986-4181-B8AA-1361A91066B8}"/>
              </c:ext>
            </c:extLst>
          </c:dPt>
          <c:dPt>
            <c:idx val="5"/>
            <c:invertIfNegative val="0"/>
            <c:bubble3D val="0"/>
            <c:spPr>
              <a:solidFill>
                <a:srgbClr val="1E8FDC"/>
              </a:solidFill>
              <a:ln>
                <a:noFill/>
              </a:ln>
              <a:effectLst/>
            </c:spPr>
            <c:extLst>
              <c:ext xmlns:c16="http://schemas.microsoft.com/office/drawing/2014/chart" uri="{C3380CC4-5D6E-409C-BE32-E72D297353CC}">
                <c16:uniqueId val="{0000000B-E2C8-4E8F-A77C-8920C44CC737}"/>
              </c:ext>
            </c:extLst>
          </c:dPt>
          <c:dPt>
            <c:idx val="6"/>
            <c:invertIfNegative val="0"/>
            <c:bubble3D val="0"/>
            <c:spPr>
              <a:solidFill>
                <a:srgbClr val="1E8FDC"/>
              </a:solidFill>
              <a:ln>
                <a:noFill/>
              </a:ln>
              <a:effectLst/>
            </c:spPr>
            <c:extLst>
              <c:ext xmlns:c16="http://schemas.microsoft.com/office/drawing/2014/chart" uri="{C3380CC4-5D6E-409C-BE32-E72D297353CC}">
                <c16:uniqueId val="{0000000D-E2C8-4E8F-A77C-8920C44CC737}"/>
              </c:ext>
            </c:extLst>
          </c:dPt>
          <c:dPt>
            <c:idx val="7"/>
            <c:invertIfNegative val="0"/>
            <c:bubble3D val="0"/>
            <c:spPr>
              <a:solidFill>
                <a:srgbClr val="1E8FDC"/>
              </a:solidFill>
              <a:ln>
                <a:noFill/>
              </a:ln>
              <a:effectLst/>
            </c:spPr>
            <c:extLst>
              <c:ext xmlns:c16="http://schemas.microsoft.com/office/drawing/2014/chart" uri="{C3380CC4-5D6E-409C-BE32-E72D297353CC}">
                <c16:uniqueId val="{00000015-7986-4181-B8AA-1361A91066B8}"/>
              </c:ext>
            </c:extLst>
          </c:dPt>
          <c:dPt>
            <c:idx val="8"/>
            <c:invertIfNegative val="0"/>
            <c:bubble3D val="0"/>
            <c:spPr>
              <a:solidFill>
                <a:srgbClr val="1E8FDC"/>
              </a:solidFill>
              <a:ln>
                <a:noFill/>
              </a:ln>
              <a:effectLst/>
            </c:spPr>
            <c:extLst>
              <c:ext xmlns:c16="http://schemas.microsoft.com/office/drawing/2014/chart" uri="{C3380CC4-5D6E-409C-BE32-E72D297353CC}">
                <c16:uniqueId val="{00000017-7986-4181-B8AA-1361A91066B8}"/>
              </c:ext>
            </c:extLst>
          </c:dPt>
          <c:dPt>
            <c:idx val="9"/>
            <c:invertIfNegative val="0"/>
            <c:bubble3D val="0"/>
            <c:spPr>
              <a:solidFill>
                <a:srgbClr val="16679F"/>
              </a:solidFill>
              <a:ln>
                <a:noFill/>
              </a:ln>
              <a:effectLst/>
            </c:spPr>
            <c:extLst>
              <c:ext xmlns:c16="http://schemas.microsoft.com/office/drawing/2014/chart" uri="{C3380CC4-5D6E-409C-BE32-E72D297353CC}">
                <c16:uniqueId val="{00000019-7986-4181-B8AA-1361A91066B8}"/>
              </c:ext>
            </c:extLst>
          </c:dPt>
          <c:dPt>
            <c:idx val="10"/>
            <c:invertIfNegative val="0"/>
            <c:bubble3D val="0"/>
            <c:spPr>
              <a:solidFill>
                <a:srgbClr val="16679F"/>
              </a:solidFill>
              <a:ln>
                <a:noFill/>
              </a:ln>
              <a:effectLst/>
            </c:spPr>
            <c:extLst>
              <c:ext xmlns:c16="http://schemas.microsoft.com/office/drawing/2014/chart" uri="{C3380CC4-5D6E-409C-BE32-E72D297353CC}">
                <c16:uniqueId val="{0000001B-7986-4181-B8AA-1361A91066B8}"/>
              </c:ext>
            </c:extLst>
          </c:dPt>
          <c:dPt>
            <c:idx val="11"/>
            <c:invertIfNegative val="0"/>
            <c:bubble3D val="0"/>
            <c:spPr>
              <a:solidFill>
                <a:srgbClr val="16679F"/>
              </a:solidFill>
              <a:ln>
                <a:noFill/>
              </a:ln>
              <a:effectLst/>
            </c:spPr>
            <c:extLst>
              <c:ext xmlns:c16="http://schemas.microsoft.com/office/drawing/2014/chart" uri="{C3380CC4-5D6E-409C-BE32-E72D297353CC}">
                <c16:uniqueId val="{0000001D-7986-4181-B8AA-1361A91066B8}"/>
              </c:ext>
            </c:extLst>
          </c:dPt>
          <c:dPt>
            <c:idx val="12"/>
            <c:invertIfNegative val="0"/>
            <c:bubble3D val="0"/>
            <c:spPr>
              <a:solidFill>
                <a:srgbClr val="16679F"/>
              </a:solidFill>
              <a:ln>
                <a:noFill/>
              </a:ln>
              <a:effectLst/>
            </c:spPr>
            <c:extLst>
              <c:ext xmlns:c16="http://schemas.microsoft.com/office/drawing/2014/chart" uri="{C3380CC4-5D6E-409C-BE32-E72D297353CC}">
                <c16:uniqueId val="{00000019-1D56-478E-881C-4E860D5F9F77}"/>
              </c:ext>
            </c:extLst>
          </c:dPt>
          <c:dPt>
            <c:idx val="13"/>
            <c:invertIfNegative val="0"/>
            <c:bubble3D val="0"/>
            <c:spPr>
              <a:solidFill>
                <a:srgbClr val="024E85"/>
              </a:solidFill>
              <a:ln>
                <a:noFill/>
              </a:ln>
              <a:effectLst/>
            </c:spPr>
            <c:extLst>
              <c:ext xmlns:c16="http://schemas.microsoft.com/office/drawing/2014/chart" uri="{C3380CC4-5D6E-409C-BE32-E72D297353CC}">
                <c16:uniqueId val="{0000001B-6F84-46B1-87F9-F07F00CF6E1A}"/>
              </c:ext>
            </c:extLst>
          </c:dPt>
          <c:dPt>
            <c:idx val="14"/>
            <c:invertIfNegative val="0"/>
            <c:bubble3D val="0"/>
            <c:spPr>
              <a:solidFill>
                <a:srgbClr val="024E85"/>
              </a:solidFill>
              <a:ln>
                <a:noFill/>
              </a:ln>
              <a:effectLst/>
            </c:spPr>
            <c:extLst>
              <c:ext xmlns:c16="http://schemas.microsoft.com/office/drawing/2014/chart" uri="{C3380CC4-5D6E-409C-BE32-E72D297353CC}">
                <c16:uniqueId val="{0000001D-6F84-46B1-87F9-F07F00CF6E1A}"/>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Hoja1!$A$2:$B$16</c:f>
              <c:multiLvlStrCache>
                <c:ptCount val="15"/>
                <c:lvl>
                  <c:pt idx="0">
                    <c:v>Nacional</c:v>
                  </c:pt>
                  <c:pt idx="1">
                    <c:v>Urbana</c:v>
                  </c:pt>
                  <c:pt idx="2">
                    <c:v>Rural</c:v>
                  </c:pt>
                  <c:pt idx="3">
                    <c:v>Sierra Urbana</c:v>
                  </c:pt>
                  <c:pt idx="4">
                    <c:v>Sierra Rural</c:v>
                  </c:pt>
                  <c:pt idx="5">
                    <c:v>Costa Urbana</c:v>
                  </c:pt>
                  <c:pt idx="6">
                    <c:v>Costa Rural</c:v>
                  </c:pt>
                  <c:pt idx="7">
                    <c:v>Amazonía Urbana</c:v>
                  </c:pt>
                  <c:pt idx="8">
                    <c:v>Amazonía Rural</c:v>
                  </c:pt>
                  <c:pt idx="9">
                    <c:v>Quito</c:v>
                  </c:pt>
                  <c:pt idx="10">
                    <c:v>Guayaquil</c:v>
                  </c:pt>
                  <c:pt idx="11">
                    <c:v>Cuenca</c:v>
                  </c:pt>
                  <c:pt idx="12">
                    <c:v>Ambato</c:v>
                  </c:pt>
                  <c:pt idx="13">
                    <c:v>Si</c:v>
                  </c:pt>
                  <c:pt idx="14">
                    <c:v>No</c:v>
                  </c:pt>
                </c:lvl>
                <c:lvl>
                  <c:pt idx="1">
                    <c:v>Área de residencia</c:v>
                  </c:pt>
                  <c:pt idx="3">
                    <c:v>Región Natural según área</c:v>
                  </c:pt>
                  <c:pt idx="9">
                    <c:v>*Principales ciudades</c:v>
                  </c:pt>
                  <c:pt idx="13">
                    <c:v>Parroquias priorizadas</c:v>
                  </c:pt>
                </c:lvl>
              </c:multiLvlStrCache>
            </c:multiLvlStrRef>
          </c:cat>
          <c:val>
            <c:numRef>
              <c:f>Hoja1!$C$2:$C$16</c:f>
              <c:numCache>
                <c:formatCode>0.0%</c:formatCode>
                <c:ptCount val="15"/>
                <c:pt idx="0">
                  <c:v>0.16800000000000001</c:v>
                </c:pt>
                <c:pt idx="1">
                  <c:v>8.3000000000000004E-2</c:v>
                </c:pt>
                <c:pt idx="2">
                  <c:v>0.34799999999999998</c:v>
                </c:pt>
                <c:pt idx="3">
                  <c:v>5.6000000000000001E-2</c:v>
                </c:pt>
                <c:pt idx="4">
                  <c:v>0.28100000000000003</c:v>
                </c:pt>
                <c:pt idx="5">
                  <c:v>0.10299999999999999</c:v>
                </c:pt>
                <c:pt idx="6">
                  <c:v>0.39400000000000002</c:v>
                </c:pt>
                <c:pt idx="7">
                  <c:v>0.23400000000000001</c:v>
                </c:pt>
                <c:pt idx="8">
                  <c:v>0.69</c:v>
                </c:pt>
                <c:pt idx="9" formatCode="###0.0%">
                  <c:v>3.0000000000000001E-3</c:v>
                </c:pt>
                <c:pt idx="10" formatCode="###0.0%">
                  <c:v>1.4999999999999999E-2</c:v>
                </c:pt>
                <c:pt idx="11" formatCode="###0.0%">
                  <c:v>3.2000000000000001E-2</c:v>
                </c:pt>
                <c:pt idx="12" formatCode="###0.0%">
                  <c:v>3.6999999999999998E-2</c:v>
                </c:pt>
                <c:pt idx="13">
                  <c:v>0.33700000000000002</c:v>
                </c:pt>
                <c:pt idx="14">
                  <c:v>7.0000000000000007E-2</c:v>
                </c:pt>
              </c:numCache>
            </c:numRef>
          </c:val>
          <c:extLst>
            <c:ext xmlns:c16="http://schemas.microsoft.com/office/drawing/2014/chart" uri="{C3380CC4-5D6E-409C-BE32-E72D297353CC}">
              <c16:uniqueId val="{0000001E-7986-4181-B8AA-1361A91066B8}"/>
            </c:ext>
          </c:extLst>
        </c:ser>
        <c:dLbls>
          <c:showLegendKey val="0"/>
          <c:showVal val="0"/>
          <c:showCatName val="0"/>
          <c:showSerName val="0"/>
          <c:showPercent val="0"/>
          <c:showBubbleSize val="0"/>
        </c:dLbls>
        <c:gapWidth val="90"/>
        <c:overlap val="-27"/>
        <c:axId val="898568400"/>
        <c:axId val="898564048"/>
      </c:barChart>
      <c:catAx>
        <c:axId val="898568400"/>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Century Gothic" panose="020B0502020202020204" pitchFamily="34" charset="0"/>
                <a:ea typeface="+mn-ea"/>
                <a:cs typeface="+mn-cs"/>
              </a:defRPr>
            </a:pPr>
            <a:endParaRPr lang="es-EC"/>
          </a:p>
        </c:txPr>
        <c:crossAx val="898564048"/>
        <c:crosses val="autoZero"/>
        <c:auto val="1"/>
        <c:lblAlgn val="ctr"/>
        <c:lblOffset val="100"/>
        <c:noMultiLvlLbl val="0"/>
      </c:catAx>
      <c:valAx>
        <c:axId val="898564048"/>
        <c:scaling>
          <c:orientation val="minMax"/>
          <c:max val="0.8"/>
        </c:scaling>
        <c:delete val="1"/>
        <c:axPos val="l"/>
        <c:numFmt formatCode="0.0%" sourceLinked="1"/>
        <c:majorTickMark val="out"/>
        <c:minorTickMark val="none"/>
        <c:tickLblPos val="nextTo"/>
        <c:crossAx val="89856840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646482"/>
          </a:solidFill>
        </a:defRPr>
      </a:pPr>
      <a:endParaRPr lang="es-EC"/>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Hoja1!$C$1</c:f>
              <c:strCache>
                <c:ptCount val="1"/>
                <c:pt idx="0">
                  <c:v>Población Contagiada</c:v>
                </c:pt>
              </c:strCache>
            </c:strRef>
          </c:tx>
          <c:spPr>
            <a:solidFill>
              <a:srgbClr val="00B0F0"/>
            </a:solidFill>
            <a:ln>
              <a:noFill/>
            </a:ln>
            <a:effectLst/>
          </c:spPr>
          <c:invertIfNegative val="0"/>
          <c:dPt>
            <c:idx val="0"/>
            <c:invertIfNegative val="0"/>
            <c:bubble3D val="0"/>
            <c:spPr>
              <a:solidFill>
                <a:srgbClr val="7C57C5"/>
              </a:solidFill>
              <a:ln>
                <a:noFill/>
              </a:ln>
              <a:effectLst/>
            </c:spPr>
            <c:extLst>
              <c:ext xmlns:c16="http://schemas.microsoft.com/office/drawing/2014/chart" uri="{C3380CC4-5D6E-409C-BE32-E72D297353CC}">
                <c16:uniqueId val="{00000001-7986-4181-B8AA-1361A91066B8}"/>
              </c:ext>
            </c:extLst>
          </c:dPt>
          <c:dPt>
            <c:idx val="1"/>
            <c:invertIfNegative val="0"/>
            <c:bubble3D val="0"/>
            <c:spPr>
              <a:solidFill>
                <a:srgbClr val="6E6E7C"/>
              </a:solidFill>
              <a:ln>
                <a:noFill/>
              </a:ln>
              <a:effectLst/>
            </c:spPr>
            <c:extLst>
              <c:ext xmlns:c16="http://schemas.microsoft.com/office/drawing/2014/chart" uri="{C3380CC4-5D6E-409C-BE32-E72D297353CC}">
                <c16:uniqueId val="{00000003-7986-4181-B8AA-1361A91066B8}"/>
              </c:ext>
            </c:extLst>
          </c:dPt>
          <c:dPt>
            <c:idx val="2"/>
            <c:invertIfNegative val="0"/>
            <c:bubble3D val="0"/>
            <c:spPr>
              <a:solidFill>
                <a:srgbClr val="6E6E7C"/>
              </a:solidFill>
              <a:ln>
                <a:noFill/>
              </a:ln>
              <a:effectLst/>
            </c:spPr>
            <c:extLst>
              <c:ext xmlns:c16="http://schemas.microsoft.com/office/drawing/2014/chart" uri="{C3380CC4-5D6E-409C-BE32-E72D297353CC}">
                <c16:uniqueId val="{00000005-7986-4181-B8AA-1361A91066B8}"/>
              </c:ext>
            </c:extLst>
          </c:dPt>
          <c:dPt>
            <c:idx val="3"/>
            <c:invertIfNegative val="0"/>
            <c:bubble3D val="0"/>
            <c:spPr>
              <a:solidFill>
                <a:srgbClr val="1E8FDC"/>
              </a:solidFill>
              <a:ln>
                <a:noFill/>
              </a:ln>
              <a:effectLst/>
            </c:spPr>
            <c:extLst>
              <c:ext xmlns:c16="http://schemas.microsoft.com/office/drawing/2014/chart" uri="{C3380CC4-5D6E-409C-BE32-E72D297353CC}">
                <c16:uniqueId val="{00000007-7986-4181-B8AA-1361A91066B8}"/>
              </c:ext>
            </c:extLst>
          </c:dPt>
          <c:dPt>
            <c:idx val="4"/>
            <c:invertIfNegative val="0"/>
            <c:bubble3D val="0"/>
            <c:spPr>
              <a:solidFill>
                <a:srgbClr val="1E8FDC"/>
              </a:solidFill>
              <a:ln>
                <a:noFill/>
              </a:ln>
              <a:effectLst/>
            </c:spPr>
            <c:extLst>
              <c:ext xmlns:c16="http://schemas.microsoft.com/office/drawing/2014/chart" uri="{C3380CC4-5D6E-409C-BE32-E72D297353CC}">
                <c16:uniqueId val="{00000009-7986-4181-B8AA-1361A91066B8}"/>
              </c:ext>
            </c:extLst>
          </c:dPt>
          <c:dPt>
            <c:idx val="5"/>
            <c:invertIfNegative val="0"/>
            <c:bubble3D val="0"/>
            <c:spPr>
              <a:solidFill>
                <a:srgbClr val="1E8FDC"/>
              </a:solidFill>
              <a:ln>
                <a:noFill/>
              </a:ln>
              <a:effectLst/>
            </c:spPr>
            <c:extLst>
              <c:ext xmlns:c16="http://schemas.microsoft.com/office/drawing/2014/chart" uri="{C3380CC4-5D6E-409C-BE32-E72D297353CC}">
                <c16:uniqueId val="{0000000B-E2C8-4E8F-A77C-8920C44CC737}"/>
              </c:ext>
            </c:extLst>
          </c:dPt>
          <c:dPt>
            <c:idx val="6"/>
            <c:invertIfNegative val="0"/>
            <c:bubble3D val="0"/>
            <c:spPr>
              <a:solidFill>
                <a:srgbClr val="1E8FDC"/>
              </a:solidFill>
              <a:ln>
                <a:noFill/>
              </a:ln>
              <a:effectLst/>
            </c:spPr>
            <c:extLst>
              <c:ext xmlns:c16="http://schemas.microsoft.com/office/drawing/2014/chart" uri="{C3380CC4-5D6E-409C-BE32-E72D297353CC}">
                <c16:uniqueId val="{0000000D-E2C8-4E8F-A77C-8920C44CC737}"/>
              </c:ext>
            </c:extLst>
          </c:dPt>
          <c:dPt>
            <c:idx val="7"/>
            <c:invertIfNegative val="0"/>
            <c:bubble3D val="0"/>
            <c:spPr>
              <a:solidFill>
                <a:srgbClr val="1E8FDC"/>
              </a:solidFill>
              <a:ln>
                <a:noFill/>
              </a:ln>
              <a:effectLst/>
            </c:spPr>
            <c:extLst>
              <c:ext xmlns:c16="http://schemas.microsoft.com/office/drawing/2014/chart" uri="{C3380CC4-5D6E-409C-BE32-E72D297353CC}">
                <c16:uniqueId val="{00000015-7986-4181-B8AA-1361A91066B8}"/>
              </c:ext>
            </c:extLst>
          </c:dPt>
          <c:dPt>
            <c:idx val="8"/>
            <c:invertIfNegative val="0"/>
            <c:bubble3D val="0"/>
            <c:spPr>
              <a:solidFill>
                <a:srgbClr val="1E8FDC"/>
              </a:solidFill>
              <a:ln>
                <a:noFill/>
              </a:ln>
              <a:effectLst/>
            </c:spPr>
            <c:extLst>
              <c:ext xmlns:c16="http://schemas.microsoft.com/office/drawing/2014/chart" uri="{C3380CC4-5D6E-409C-BE32-E72D297353CC}">
                <c16:uniqueId val="{00000017-7986-4181-B8AA-1361A91066B8}"/>
              </c:ext>
            </c:extLst>
          </c:dPt>
          <c:dPt>
            <c:idx val="9"/>
            <c:invertIfNegative val="0"/>
            <c:bubble3D val="0"/>
            <c:spPr>
              <a:solidFill>
                <a:srgbClr val="16679F"/>
              </a:solidFill>
              <a:ln>
                <a:noFill/>
              </a:ln>
              <a:effectLst/>
            </c:spPr>
            <c:extLst>
              <c:ext xmlns:c16="http://schemas.microsoft.com/office/drawing/2014/chart" uri="{C3380CC4-5D6E-409C-BE32-E72D297353CC}">
                <c16:uniqueId val="{00000019-7986-4181-B8AA-1361A91066B8}"/>
              </c:ext>
            </c:extLst>
          </c:dPt>
          <c:dPt>
            <c:idx val="10"/>
            <c:invertIfNegative val="0"/>
            <c:bubble3D val="0"/>
            <c:spPr>
              <a:solidFill>
                <a:srgbClr val="16679F"/>
              </a:solidFill>
              <a:ln>
                <a:noFill/>
              </a:ln>
              <a:effectLst/>
            </c:spPr>
            <c:extLst>
              <c:ext xmlns:c16="http://schemas.microsoft.com/office/drawing/2014/chart" uri="{C3380CC4-5D6E-409C-BE32-E72D297353CC}">
                <c16:uniqueId val="{0000001B-7986-4181-B8AA-1361A91066B8}"/>
              </c:ext>
            </c:extLst>
          </c:dPt>
          <c:dPt>
            <c:idx val="11"/>
            <c:invertIfNegative val="0"/>
            <c:bubble3D val="0"/>
            <c:spPr>
              <a:solidFill>
                <a:srgbClr val="16679F"/>
              </a:solidFill>
              <a:ln>
                <a:noFill/>
              </a:ln>
              <a:effectLst/>
            </c:spPr>
            <c:extLst>
              <c:ext xmlns:c16="http://schemas.microsoft.com/office/drawing/2014/chart" uri="{C3380CC4-5D6E-409C-BE32-E72D297353CC}">
                <c16:uniqueId val="{0000001D-7986-4181-B8AA-1361A91066B8}"/>
              </c:ext>
            </c:extLst>
          </c:dPt>
          <c:dPt>
            <c:idx val="12"/>
            <c:invertIfNegative val="0"/>
            <c:bubble3D val="0"/>
            <c:spPr>
              <a:solidFill>
                <a:srgbClr val="16679F"/>
              </a:solidFill>
              <a:ln>
                <a:noFill/>
              </a:ln>
              <a:effectLst/>
            </c:spPr>
            <c:extLst>
              <c:ext xmlns:c16="http://schemas.microsoft.com/office/drawing/2014/chart" uri="{C3380CC4-5D6E-409C-BE32-E72D297353CC}">
                <c16:uniqueId val="{00000019-1D56-478E-881C-4E860D5F9F77}"/>
              </c:ext>
            </c:extLst>
          </c:dPt>
          <c:dPt>
            <c:idx val="13"/>
            <c:invertIfNegative val="0"/>
            <c:bubble3D val="0"/>
            <c:spPr>
              <a:solidFill>
                <a:srgbClr val="024E85"/>
              </a:solidFill>
              <a:ln>
                <a:noFill/>
              </a:ln>
              <a:effectLst/>
            </c:spPr>
            <c:extLst>
              <c:ext xmlns:c16="http://schemas.microsoft.com/office/drawing/2014/chart" uri="{C3380CC4-5D6E-409C-BE32-E72D297353CC}">
                <c16:uniqueId val="{0000001B-0931-4080-BDEF-2506CDF8CB57}"/>
              </c:ext>
            </c:extLst>
          </c:dPt>
          <c:dPt>
            <c:idx val="14"/>
            <c:invertIfNegative val="0"/>
            <c:bubble3D val="0"/>
            <c:spPr>
              <a:solidFill>
                <a:srgbClr val="024E85"/>
              </a:solidFill>
              <a:ln>
                <a:noFill/>
              </a:ln>
              <a:effectLst/>
            </c:spPr>
            <c:extLst>
              <c:ext xmlns:c16="http://schemas.microsoft.com/office/drawing/2014/chart" uri="{C3380CC4-5D6E-409C-BE32-E72D297353CC}">
                <c16:uniqueId val="{0000001D-0931-4080-BDEF-2506CDF8CB57}"/>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Hoja1!$A$2:$B$16</c:f>
              <c:multiLvlStrCache>
                <c:ptCount val="15"/>
                <c:lvl>
                  <c:pt idx="0">
                    <c:v>Nacional</c:v>
                  </c:pt>
                  <c:pt idx="1">
                    <c:v>Urbana</c:v>
                  </c:pt>
                  <c:pt idx="2">
                    <c:v>Rural</c:v>
                  </c:pt>
                  <c:pt idx="3">
                    <c:v>Sierra Urbana</c:v>
                  </c:pt>
                  <c:pt idx="4">
                    <c:v>Sierra Rural</c:v>
                  </c:pt>
                  <c:pt idx="5">
                    <c:v>Costa Urbana</c:v>
                  </c:pt>
                  <c:pt idx="6">
                    <c:v>Costa Rural</c:v>
                  </c:pt>
                  <c:pt idx="7">
                    <c:v>Amazonía Urbana</c:v>
                  </c:pt>
                  <c:pt idx="8">
                    <c:v>Amazonía Rural</c:v>
                  </c:pt>
                  <c:pt idx="9">
                    <c:v>Quito</c:v>
                  </c:pt>
                  <c:pt idx="10">
                    <c:v>Guayaquil</c:v>
                  </c:pt>
                  <c:pt idx="11">
                    <c:v>Cuenca</c:v>
                  </c:pt>
                  <c:pt idx="12">
                    <c:v>Ambato</c:v>
                  </c:pt>
                  <c:pt idx="13">
                    <c:v>Si</c:v>
                  </c:pt>
                  <c:pt idx="14">
                    <c:v>No</c:v>
                  </c:pt>
                </c:lvl>
                <c:lvl>
                  <c:pt idx="1">
                    <c:v>Área de residencia</c:v>
                  </c:pt>
                  <c:pt idx="3">
                    <c:v>Región Natural según área</c:v>
                  </c:pt>
                  <c:pt idx="9">
                    <c:v>*Principales ciudades</c:v>
                  </c:pt>
                  <c:pt idx="13">
                    <c:v>Parroquias priorizadas</c:v>
                  </c:pt>
                </c:lvl>
              </c:multiLvlStrCache>
            </c:multiLvlStrRef>
          </c:cat>
          <c:val>
            <c:numRef>
              <c:f>Hoja1!$C$2:$C$16</c:f>
              <c:numCache>
                <c:formatCode>0.0%</c:formatCode>
                <c:ptCount val="15"/>
                <c:pt idx="0">
                  <c:v>0.36699999999999999</c:v>
                </c:pt>
                <c:pt idx="1">
                  <c:v>0.25900000000000001</c:v>
                </c:pt>
                <c:pt idx="2">
                  <c:v>0.56499999999999995</c:v>
                </c:pt>
                <c:pt idx="3">
                  <c:v>0.14000000000000001</c:v>
                </c:pt>
                <c:pt idx="4">
                  <c:v>0.434</c:v>
                </c:pt>
                <c:pt idx="5">
                  <c:v>0.32400000000000001</c:v>
                </c:pt>
                <c:pt idx="6">
                  <c:v>0.627</c:v>
                </c:pt>
                <c:pt idx="7">
                  <c:v>0.41</c:v>
                </c:pt>
                <c:pt idx="8">
                  <c:v>0.79700000000000004</c:v>
                </c:pt>
                <c:pt idx="9" formatCode="###0.0%">
                  <c:v>1.2999999999999999E-2</c:v>
                </c:pt>
                <c:pt idx="10" formatCode="###0.0%">
                  <c:v>0.17799999999999999</c:v>
                </c:pt>
                <c:pt idx="11" formatCode="###0.0%">
                  <c:v>0.08</c:v>
                </c:pt>
                <c:pt idx="12" formatCode="###0.0%">
                  <c:v>0.159</c:v>
                </c:pt>
                <c:pt idx="13">
                  <c:v>0.53400000000000003</c:v>
                </c:pt>
                <c:pt idx="14">
                  <c:v>0.22800000000000001</c:v>
                </c:pt>
              </c:numCache>
            </c:numRef>
          </c:val>
          <c:extLst>
            <c:ext xmlns:c16="http://schemas.microsoft.com/office/drawing/2014/chart" uri="{C3380CC4-5D6E-409C-BE32-E72D297353CC}">
              <c16:uniqueId val="{0000001E-7986-4181-B8AA-1361A91066B8}"/>
            </c:ext>
          </c:extLst>
        </c:ser>
        <c:dLbls>
          <c:showLegendKey val="0"/>
          <c:showVal val="0"/>
          <c:showCatName val="0"/>
          <c:showSerName val="0"/>
          <c:showPercent val="0"/>
          <c:showBubbleSize val="0"/>
        </c:dLbls>
        <c:gapWidth val="90"/>
        <c:overlap val="-27"/>
        <c:axId val="234375664"/>
        <c:axId val="234377296"/>
      </c:barChart>
      <c:catAx>
        <c:axId val="234375664"/>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Century Gothic" panose="020B0502020202020204" pitchFamily="34" charset="0"/>
                <a:ea typeface="+mn-ea"/>
                <a:cs typeface="+mn-cs"/>
              </a:defRPr>
            </a:pPr>
            <a:endParaRPr lang="es-EC"/>
          </a:p>
        </c:txPr>
        <c:crossAx val="234377296"/>
        <c:crosses val="autoZero"/>
        <c:auto val="1"/>
        <c:lblAlgn val="ctr"/>
        <c:lblOffset val="100"/>
        <c:noMultiLvlLbl val="0"/>
      </c:catAx>
      <c:valAx>
        <c:axId val="234377296"/>
        <c:scaling>
          <c:orientation val="minMax"/>
          <c:max val="0.83000000000000007"/>
        </c:scaling>
        <c:delete val="1"/>
        <c:axPos val="l"/>
        <c:numFmt formatCode="0.0%" sourceLinked="1"/>
        <c:majorTickMark val="out"/>
        <c:minorTickMark val="none"/>
        <c:tickLblPos val="nextTo"/>
        <c:crossAx val="23437566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646482"/>
          </a:solidFill>
        </a:defRPr>
      </a:pPr>
      <a:endParaRPr lang="es-EC"/>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Hoja1!$C$1</c:f>
              <c:strCache>
                <c:ptCount val="1"/>
                <c:pt idx="0">
                  <c:v>Población Contagiada</c:v>
                </c:pt>
              </c:strCache>
            </c:strRef>
          </c:tx>
          <c:spPr>
            <a:solidFill>
              <a:srgbClr val="00B0F0"/>
            </a:solidFill>
            <a:ln>
              <a:noFill/>
            </a:ln>
            <a:effectLst/>
          </c:spPr>
          <c:invertIfNegative val="0"/>
          <c:dPt>
            <c:idx val="0"/>
            <c:invertIfNegative val="0"/>
            <c:bubble3D val="0"/>
            <c:spPr>
              <a:solidFill>
                <a:srgbClr val="7C57C5"/>
              </a:solidFill>
              <a:ln>
                <a:noFill/>
              </a:ln>
              <a:effectLst/>
            </c:spPr>
            <c:extLst>
              <c:ext xmlns:c16="http://schemas.microsoft.com/office/drawing/2014/chart" uri="{C3380CC4-5D6E-409C-BE32-E72D297353CC}">
                <c16:uniqueId val="{00000001-7986-4181-B8AA-1361A91066B8}"/>
              </c:ext>
            </c:extLst>
          </c:dPt>
          <c:dPt>
            <c:idx val="1"/>
            <c:invertIfNegative val="0"/>
            <c:bubble3D val="0"/>
            <c:spPr>
              <a:solidFill>
                <a:srgbClr val="1E8FDC"/>
              </a:solidFill>
              <a:ln>
                <a:noFill/>
              </a:ln>
              <a:effectLst/>
            </c:spPr>
            <c:extLst>
              <c:ext xmlns:c16="http://schemas.microsoft.com/office/drawing/2014/chart" uri="{C3380CC4-5D6E-409C-BE32-E72D297353CC}">
                <c16:uniqueId val="{00000003-7986-4181-B8AA-1361A91066B8}"/>
              </c:ext>
            </c:extLst>
          </c:dPt>
          <c:dPt>
            <c:idx val="2"/>
            <c:invertIfNegative val="0"/>
            <c:bubble3D val="0"/>
            <c:spPr>
              <a:solidFill>
                <a:srgbClr val="1E8FDC"/>
              </a:solidFill>
              <a:ln>
                <a:noFill/>
              </a:ln>
              <a:effectLst/>
            </c:spPr>
            <c:extLst>
              <c:ext xmlns:c16="http://schemas.microsoft.com/office/drawing/2014/chart" uri="{C3380CC4-5D6E-409C-BE32-E72D297353CC}">
                <c16:uniqueId val="{00000005-7986-4181-B8AA-1361A91066B8}"/>
              </c:ext>
            </c:extLst>
          </c:dPt>
          <c:dPt>
            <c:idx val="3"/>
            <c:invertIfNegative val="0"/>
            <c:bubble3D val="0"/>
            <c:spPr>
              <a:solidFill>
                <a:srgbClr val="1E8FDC"/>
              </a:solidFill>
              <a:ln>
                <a:noFill/>
              </a:ln>
              <a:effectLst/>
            </c:spPr>
            <c:extLst>
              <c:ext xmlns:c16="http://schemas.microsoft.com/office/drawing/2014/chart" uri="{C3380CC4-5D6E-409C-BE32-E72D297353CC}">
                <c16:uniqueId val="{00000007-7986-4181-B8AA-1361A91066B8}"/>
              </c:ext>
            </c:extLst>
          </c:dPt>
          <c:dPt>
            <c:idx val="4"/>
            <c:invertIfNegative val="0"/>
            <c:bubble3D val="0"/>
            <c:spPr>
              <a:solidFill>
                <a:srgbClr val="1E8FDC"/>
              </a:solidFill>
              <a:ln>
                <a:noFill/>
              </a:ln>
              <a:effectLst/>
            </c:spPr>
            <c:extLst>
              <c:ext xmlns:c16="http://schemas.microsoft.com/office/drawing/2014/chart" uri="{C3380CC4-5D6E-409C-BE32-E72D297353CC}">
                <c16:uniqueId val="{00000009-7986-4181-B8AA-1361A91066B8}"/>
              </c:ext>
            </c:extLst>
          </c:dPt>
          <c:dPt>
            <c:idx val="5"/>
            <c:invertIfNegative val="0"/>
            <c:bubble3D val="0"/>
            <c:spPr>
              <a:solidFill>
                <a:srgbClr val="1E8FDC"/>
              </a:solidFill>
              <a:ln>
                <a:noFill/>
              </a:ln>
              <a:effectLst/>
            </c:spPr>
            <c:extLst>
              <c:ext xmlns:c16="http://schemas.microsoft.com/office/drawing/2014/chart" uri="{C3380CC4-5D6E-409C-BE32-E72D297353CC}">
                <c16:uniqueId val="{0000000B-E2C8-4E8F-A77C-8920C44CC737}"/>
              </c:ext>
            </c:extLst>
          </c:dPt>
          <c:dPt>
            <c:idx val="6"/>
            <c:invertIfNegative val="0"/>
            <c:bubble3D val="0"/>
            <c:spPr>
              <a:solidFill>
                <a:srgbClr val="1E8FDC"/>
              </a:solidFill>
              <a:ln>
                <a:noFill/>
              </a:ln>
              <a:effectLst/>
            </c:spPr>
            <c:extLst>
              <c:ext xmlns:c16="http://schemas.microsoft.com/office/drawing/2014/chart" uri="{C3380CC4-5D6E-409C-BE32-E72D297353CC}">
                <c16:uniqueId val="{0000000D-E2C8-4E8F-A77C-8920C44CC737}"/>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Hoja1!$A$2:$B$8</c:f>
              <c:multiLvlStrCache>
                <c:ptCount val="7"/>
                <c:lvl>
                  <c:pt idx="0">
                    <c:v>Nacional</c:v>
                  </c:pt>
                  <c:pt idx="1">
                    <c:v>Red pública</c:v>
                  </c:pt>
                  <c:pt idx="2">
                    <c:v>Otra fuente por tubería*</c:v>
                  </c:pt>
                  <c:pt idx="3">
                    <c:v>Agua embotellada</c:v>
                  </c:pt>
                  <c:pt idx="4">
                    <c:v>Pozo</c:v>
                  </c:pt>
                  <c:pt idx="5">
                    <c:v>Manantial</c:v>
                  </c:pt>
                  <c:pt idx="6">
                    <c:v>Otras fuentes</c:v>
                  </c:pt>
                </c:lvl>
                <c:lvl>
                  <c:pt idx="1">
                    <c:v>Fuente</c:v>
                  </c:pt>
                </c:lvl>
              </c:multiLvlStrCache>
            </c:multiLvlStrRef>
          </c:cat>
          <c:val>
            <c:numRef>
              <c:f>Hoja1!$C$2:$C$8</c:f>
              <c:numCache>
                <c:formatCode>0.0%</c:formatCode>
                <c:ptCount val="7"/>
                <c:pt idx="0">
                  <c:v>0.24399999999999999</c:v>
                </c:pt>
                <c:pt idx="1">
                  <c:v>0.16800000000000001</c:v>
                </c:pt>
                <c:pt idx="2">
                  <c:v>0.81499999999999995</c:v>
                </c:pt>
                <c:pt idx="3">
                  <c:v>0.19</c:v>
                </c:pt>
                <c:pt idx="4">
                  <c:v>0.78300000000000003</c:v>
                </c:pt>
                <c:pt idx="5">
                  <c:v>0.85699999999999998</c:v>
                </c:pt>
                <c:pt idx="6">
                  <c:v>0.77400000000000002</c:v>
                </c:pt>
              </c:numCache>
            </c:numRef>
          </c:val>
          <c:extLst>
            <c:ext xmlns:c16="http://schemas.microsoft.com/office/drawing/2014/chart" uri="{C3380CC4-5D6E-409C-BE32-E72D297353CC}">
              <c16:uniqueId val="{0000001E-7986-4181-B8AA-1361A91066B8}"/>
            </c:ext>
          </c:extLst>
        </c:ser>
        <c:dLbls>
          <c:showLegendKey val="0"/>
          <c:showVal val="0"/>
          <c:showCatName val="0"/>
          <c:showSerName val="0"/>
          <c:showPercent val="0"/>
          <c:showBubbleSize val="0"/>
        </c:dLbls>
        <c:gapWidth val="90"/>
        <c:overlap val="-27"/>
        <c:axId val="853795424"/>
        <c:axId val="853799232"/>
      </c:barChart>
      <c:catAx>
        <c:axId val="853795424"/>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Century Gothic" panose="020B0502020202020204" pitchFamily="34" charset="0"/>
                <a:ea typeface="+mn-ea"/>
                <a:cs typeface="+mn-cs"/>
              </a:defRPr>
            </a:pPr>
            <a:endParaRPr lang="es-EC"/>
          </a:p>
        </c:txPr>
        <c:crossAx val="853799232"/>
        <c:crosses val="autoZero"/>
        <c:auto val="1"/>
        <c:lblAlgn val="ctr"/>
        <c:lblOffset val="100"/>
        <c:noMultiLvlLbl val="0"/>
      </c:catAx>
      <c:valAx>
        <c:axId val="853799232"/>
        <c:scaling>
          <c:orientation val="minMax"/>
          <c:max val="0.9"/>
        </c:scaling>
        <c:delete val="1"/>
        <c:axPos val="l"/>
        <c:numFmt formatCode="0.0%" sourceLinked="1"/>
        <c:majorTickMark val="out"/>
        <c:minorTickMark val="none"/>
        <c:tickLblPos val="nextTo"/>
        <c:crossAx val="85379542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646482"/>
          </a:solidFill>
        </a:defRPr>
      </a:pPr>
      <a:endParaRPr lang="es-EC"/>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Hoja1!$C$1</c:f>
              <c:strCache>
                <c:ptCount val="1"/>
                <c:pt idx="0">
                  <c:v>Población Contagiada</c:v>
                </c:pt>
              </c:strCache>
            </c:strRef>
          </c:tx>
          <c:spPr>
            <a:solidFill>
              <a:srgbClr val="00B0F0"/>
            </a:solidFill>
            <a:ln>
              <a:noFill/>
            </a:ln>
            <a:effectLst/>
          </c:spPr>
          <c:invertIfNegative val="0"/>
          <c:dPt>
            <c:idx val="0"/>
            <c:invertIfNegative val="0"/>
            <c:bubble3D val="0"/>
            <c:spPr>
              <a:solidFill>
                <a:srgbClr val="7C57C5"/>
              </a:solidFill>
              <a:ln>
                <a:noFill/>
              </a:ln>
              <a:effectLst/>
            </c:spPr>
            <c:extLst>
              <c:ext xmlns:c16="http://schemas.microsoft.com/office/drawing/2014/chart" uri="{C3380CC4-5D6E-409C-BE32-E72D297353CC}">
                <c16:uniqueId val="{00000001-7986-4181-B8AA-1361A91066B8}"/>
              </c:ext>
            </c:extLst>
          </c:dPt>
          <c:dPt>
            <c:idx val="1"/>
            <c:invertIfNegative val="0"/>
            <c:bubble3D val="0"/>
            <c:spPr>
              <a:solidFill>
                <a:srgbClr val="1E8FDC"/>
              </a:solidFill>
              <a:ln>
                <a:noFill/>
              </a:ln>
              <a:effectLst/>
            </c:spPr>
            <c:extLst>
              <c:ext xmlns:c16="http://schemas.microsoft.com/office/drawing/2014/chart" uri="{C3380CC4-5D6E-409C-BE32-E72D297353CC}">
                <c16:uniqueId val="{00000003-7986-4181-B8AA-1361A91066B8}"/>
              </c:ext>
            </c:extLst>
          </c:dPt>
          <c:dPt>
            <c:idx val="2"/>
            <c:invertIfNegative val="0"/>
            <c:bubble3D val="0"/>
            <c:spPr>
              <a:solidFill>
                <a:srgbClr val="1E8FDC"/>
              </a:solidFill>
              <a:ln>
                <a:noFill/>
              </a:ln>
              <a:effectLst/>
            </c:spPr>
            <c:extLst>
              <c:ext xmlns:c16="http://schemas.microsoft.com/office/drawing/2014/chart" uri="{C3380CC4-5D6E-409C-BE32-E72D297353CC}">
                <c16:uniqueId val="{00000005-7986-4181-B8AA-1361A91066B8}"/>
              </c:ext>
            </c:extLst>
          </c:dPt>
          <c:dPt>
            <c:idx val="3"/>
            <c:invertIfNegative val="0"/>
            <c:bubble3D val="0"/>
            <c:spPr>
              <a:solidFill>
                <a:srgbClr val="1E8FDC"/>
              </a:solidFill>
              <a:ln>
                <a:noFill/>
              </a:ln>
              <a:effectLst/>
            </c:spPr>
            <c:extLst>
              <c:ext xmlns:c16="http://schemas.microsoft.com/office/drawing/2014/chart" uri="{C3380CC4-5D6E-409C-BE32-E72D297353CC}">
                <c16:uniqueId val="{00000007-7986-4181-B8AA-1361A91066B8}"/>
              </c:ext>
            </c:extLst>
          </c:dPt>
          <c:dPt>
            <c:idx val="4"/>
            <c:invertIfNegative val="0"/>
            <c:bubble3D val="0"/>
            <c:spPr>
              <a:solidFill>
                <a:srgbClr val="1E8FDC"/>
              </a:solidFill>
              <a:ln>
                <a:noFill/>
              </a:ln>
              <a:effectLst/>
            </c:spPr>
            <c:extLst>
              <c:ext xmlns:c16="http://schemas.microsoft.com/office/drawing/2014/chart" uri="{C3380CC4-5D6E-409C-BE32-E72D297353CC}">
                <c16:uniqueId val="{00000009-7986-4181-B8AA-1361A91066B8}"/>
              </c:ext>
            </c:extLst>
          </c:dPt>
          <c:dPt>
            <c:idx val="5"/>
            <c:invertIfNegative val="0"/>
            <c:bubble3D val="0"/>
            <c:spPr>
              <a:solidFill>
                <a:srgbClr val="1E8FDC"/>
              </a:solidFill>
              <a:ln>
                <a:noFill/>
              </a:ln>
              <a:effectLst/>
            </c:spPr>
            <c:extLst>
              <c:ext xmlns:c16="http://schemas.microsoft.com/office/drawing/2014/chart" uri="{C3380CC4-5D6E-409C-BE32-E72D297353CC}">
                <c16:uniqueId val="{0000000B-E2C8-4E8F-A77C-8920C44CC737}"/>
              </c:ext>
            </c:extLst>
          </c:dPt>
          <c:dPt>
            <c:idx val="6"/>
            <c:invertIfNegative val="0"/>
            <c:bubble3D val="0"/>
            <c:spPr>
              <a:solidFill>
                <a:srgbClr val="1E8FDC"/>
              </a:solidFill>
              <a:ln>
                <a:noFill/>
              </a:ln>
              <a:effectLst/>
            </c:spPr>
            <c:extLst>
              <c:ext xmlns:c16="http://schemas.microsoft.com/office/drawing/2014/chart" uri="{C3380CC4-5D6E-409C-BE32-E72D297353CC}">
                <c16:uniqueId val="{0000000D-E2C8-4E8F-A77C-8920C44CC737}"/>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Hoja1!$A$2:$B$8</c:f>
              <c:multiLvlStrCache>
                <c:ptCount val="7"/>
                <c:lvl>
                  <c:pt idx="0">
                    <c:v>Nacional</c:v>
                  </c:pt>
                  <c:pt idx="1">
                    <c:v>Red pública</c:v>
                  </c:pt>
                  <c:pt idx="2">
                    <c:v>Otra fuente por tubería*</c:v>
                  </c:pt>
                  <c:pt idx="3">
                    <c:v>Agua embotellada</c:v>
                  </c:pt>
                  <c:pt idx="4">
                    <c:v>Pozo</c:v>
                  </c:pt>
                  <c:pt idx="5">
                    <c:v>Manantial</c:v>
                  </c:pt>
                  <c:pt idx="6">
                    <c:v>Otras fuentes</c:v>
                  </c:pt>
                </c:lvl>
                <c:lvl>
                  <c:pt idx="1">
                    <c:v>Punto de consumo</c:v>
                  </c:pt>
                </c:lvl>
              </c:multiLvlStrCache>
            </c:multiLvlStrRef>
          </c:cat>
          <c:val>
            <c:numRef>
              <c:f>Hoja1!$C$2:$C$8</c:f>
              <c:numCache>
                <c:formatCode>0.0%</c:formatCode>
                <c:ptCount val="7"/>
                <c:pt idx="0">
                  <c:v>0.36699999999999999</c:v>
                </c:pt>
                <c:pt idx="1">
                  <c:v>0.29099999999999998</c:v>
                </c:pt>
                <c:pt idx="2">
                  <c:v>0.84699999999999998</c:v>
                </c:pt>
                <c:pt idx="3">
                  <c:v>0.34200000000000003</c:v>
                </c:pt>
                <c:pt idx="4">
                  <c:v>0.82599999999999996</c:v>
                </c:pt>
                <c:pt idx="5">
                  <c:v>0.84099999999999997</c:v>
                </c:pt>
                <c:pt idx="6">
                  <c:v>0.59499999999999997</c:v>
                </c:pt>
              </c:numCache>
            </c:numRef>
          </c:val>
          <c:extLst>
            <c:ext xmlns:c16="http://schemas.microsoft.com/office/drawing/2014/chart" uri="{C3380CC4-5D6E-409C-BE32-E72D297353CC}">
              <c16:uniqueId val="{0000001E-7986-4181-B8AA-1361A91066B8}"/>
            </c:ext>
          </c:extLst>
        </c:ser>
        <c:dLbls>
          <c:showLegendKey val="0"/>
          <c:showVal val="0"/>
          <c:showCatName val="0"/>
          <c:showSerName val="0"/>
          <c:showPercent val="0"/>
          <c:showBubbleSize val="0"/>
        </c:dLbls>
        <c:gapWidth val="90"/>
        <c:overlap val="-27"/>
        <c:axId val="853798688"/>
        <c:axId val="853794336"/>
      </c:barChart>
      <c:catAx>
        <c:axId val="853798688"/>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Century Gothic" panose="020B0502020202020204" pitchFamily="34" charset="0"/>
                <a:ea typeface="+mn-ea"/>
                <a:cs typeface="+mn-cs"/>
              </a:defRPr>
            </a:pPr>
            <a:endParaRPr lang="es-EC"/>
          </a:p>
        </c:txPr>
        <c:crossAx val="853794336"/>
        <c:crosses val="autoZero"/>
        <c:auto val="1"/>
        <c:lblAlgn val="ctr"/>
        <c:lblOffset val="100"/>
        <c:noMultiLvlLbl val="0"/>
      </c:catAx>
      <c:valAx>
        <c:axId val="853794336"/>
        <c:scaling>
          <c:orientation val="minMax"/>
          <c:max val="0.9"/>
        </c:scaling>
        <c:delete val="1"/>
        <c:axPos val="l"/>
        <c:numFmt formatCode="0.0%" sourceLinked="1"/>
        <c:majorTickMark val="out"/>
        <c:minorTickMark val="none"/>
        <c:tickLblPos val="nextTo"/>
        <c:crossAx val="85379868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646482"/>
          </a:solidFill>
        </a:defRPr>
      </a:pPr>
      <a:endParaRPr lang="es-EC"/>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491570038245752E-2"/>
          <c:y val="3.3947754478758599E-2"/>
          <c:w val="0.9730168599235085"/>
          <c:h val="0.48174002046585457"/>
        </c:manualLayout>
      </c:layout>
      <c:barChart>
        <c:barDir val="col"/>
        <c:grouping val="clustered"/>
        <c:varyColors val="0"/>
        <c:ser>
          <c:idx val="0"/>
          <c:order val="0"/>
          <c:tx>
            <c:strRef>
              <c:f>Hoja1!$C$1</c:f>
              <c:strCache>
                <c:ptCount val="1"/>
                <c:pt idx="0">
                  <c:v>Población Contagiada</c:v>
                </c:pt>
              </c:strCache>
            </c:strRef>
          </c:tx>
          <c:spPr>
            <a:solidFill>
              <a:srgbClr val="00B0F0"/>
            </a:solidFill>
            <a:ln>
              <a:noFill/>
            </a:ln>
            <a:effectLst/>
          </c:spPr>
          <c:invertIfNegative val="0"/>
          <c:dPt>
            <c:idx val="0"/>
            <c:invertIfNegative val="0"/>
            <c:bubble3D val="0"/>
            <c:spPr>
              <a:solidFill>
                <a:srgbClr val="7C57C5"/>
              </a:solidFill>
              <a:ln>
                <a:noFill/>
              </a:ln>
              <a:effectLst/>
            </c:spPr>
            <c:extLst>
              <c:ext xmlns:c16="http://schemas.microsoft.com/office/drawing/2014/chart" uri="{C3380CC4-5D6E-409C-BE32-E72D297353CC}">
                <c16:uniqueId val="{00000001-7986-4181-B8AA-1361A91066B8}"/>
              </c:ext>
            </c:extLst>
          </c:dPt>
          <c:dPt>
            <c:idx val="1"/>
            <c:invertIfNegative val="0"/>
            <c:bubble3D val="0"/>
            <c:spPr>
              <a:solidFill>
                <a:srgbClr val="6E6E7C"/>
              </a:solidFill>
              <a:ln>
                <a:noFill/>
              </a:ln>
              <a:effectLst/>
            </c:spPr>
            <c:extLst>
              <c:ext xmlns:c16="http://schemas.microsoft.com/office/drawing/2014/chart" uri="{C3380CC4-5D6E-409C-BE32-E72D297353CC}">
                <c16:uniqueId val="{00000003-7986-4181-B8AA-1361A91066B8}"/>
              </c:ext>
            </c:extLst>
          </c:dPt>
          <c:dPt>
            <c:idx val="2"/>
            <c:invertIfNegative val="0"/>
            <c:bubble3D val="0"/>
            <c:spPr>
              <a:solidFill>
                <a:srgbClr val="6E6E7C"/>
              </a:solidFill>
              <a:ln>
                <a:noFill/>
              </a:ln>
              <a:effectLst/>
            </c:spPr>
            <c:extLst>
              <c:ext xmlns:c16="http://schemas.microsoft.com/office/drawing/2014/chart" uri="{C3380CC4-5D6E-409C-BE32-E72D297353CC}">
                <c16:uniqueId val="{00000005-7986-4181-B8AA-1361A91066B8}"/>
              </c:ext>
            </c:extLst>
          </c:dPt>
          <c:dPt>
            <c:idx val="3"/>
            <c:invertIfNegative val="0"/>
            <c:bubble3D val="0"/>
            <c:spPr>
              <a:solidFill>
                <a:srgbClr val="1E8FDC"/>
              </a:solidFill>
              <a:ln>
                <a:noFill/>
              </a:ln>
              <a:effectLst/>
            </c:spPr>
            <c:extLst>
              <c:ext xmlns:c16="http://schemas.microsoft.com/office/drawing/2014/chart" uri="{C3380CC4-5D6E-409C-BE32-E72D297353CC}">
                <c16:uniqueId val="{00000007-7986-4181-B8AA-1361A91066B8}"/>
              </c:ext>
            </c:extLst>
          </c:dPt>
          <c:dPt>
            <c:idx val="4"/>
            <c:invertIfNegative val="0"/>
            <c:bubble3D val="0"/>
            <c:spPr>
              <a:solidFill>
                <a:srgbClr val="1E8FDC"/>
              </a:solidFill>
              <a:ln>
                <a:noFill/>
              </a:ln>
              <a:effectLst/>
            </c:spPr>
            <c:extLst>
              <c:ext xmlns:c16="http://schemas.microsoft.com/office/drawing/2014/chart" uri="{C3380CC4-5D6E-409C-BE32-E72D297353CC}">
                <c16:uniqueId val="{00000009-7986-4181-B8AA-1361A91066B8}"/>
              </c:ext>
            </c:extLst>
          </c:dPt>
          <c:dPt>
            <c:idx val="5"/>
            <c:invertIfNegative val="0"/>
            <c:bubble3D val="0"/>
            <c:spPr>
              <a:solidFill>
                <a:srgbClr val="1E8FDC"/>
              </a:solidFill>
              <a:ln>
                <a:noFill/>
              </a:ln>
              <a:effectLst/>
            </c:spPr>
            <c:extLst>
              <c:ext xmlns:c16="http://schemas.microsoft.com/office/drawing/2014/chart" uri="{C3380CC4-5D6E-409C-BE32-E72D297353CC}">
                <c16:uniqueId val="{0000000B-E2C8-4E8F-A77C-8920C44CC737}"/>
              </c:ext>
            </c:extLst>
          </c:dPt>
          <c:dPt>
            <c:idx val="6"/>
            <c:invertIfNegative val="0"/>
            <c:bubble3D val="0"/>
            <c:spPr>
              <a:solidFill>
                <a:srgbClr val="1E8FDC"/>
              </a:solidFill>
              <a:ln>
                <a:noFill/>
              </a:ln>
              <a:effectLst/>
            </c:spPr>
            <c:extLst>
              <c:ext xmlns:c16="http://schemas.microsoft.com/office/drawing/2014/chart" uri="{C3380CC4-5D6E-409C-BE32-E72D297353CC}">
                <c16:uniqueId val="{0000000D-E2C8-4E8F-A77C-8920C44CC737}"/>
              </c:ext>
            </c:extLst>
          </c:dPt>
          <c:dPt>
            <c:idx val="7"/>
            <c:invertIfNegative val="0"/>
            <c:bubble3D val="0"/>
            <c:spPr>
              <a:solidFill>
                <a:srgbClr val="1E8FDC"/>
              </a:solidFill>
              <a:ln>
                <a:noFill/>
              </a:ln>
              <a:effectLst/>
            </c:spPr>
            <c:extLst>
              <c:ext xmlns:c16="http://schemas.microsoft.com/office/drawing/2014/chart" uri="{C3380CC4-5D6E-409C-BE32-E72D297353CC}">
                <c16:uniqueId val="{00000015-7986-4181-B8AA-1361A91066B8}"/>
              </c:ext>
            </c:extLst>
          </c:dPt>
          <c:dPt>
            <c:idx val="8"/>
            <c:invertIfNegative val="0"/>
            <c:bubble3D val="0"/>
            <c:spPr>
              <a:solidFill>
                <a:srgbClr val="1E8FDC"/>
              </a:solidFill>
              <a:ln>
                <a:noFill/>
              </a:ln>
              <a:effectLst/>
            </c:spPr>
            <c:extLst>
              <c:ext xmlns:c16="http://schemas.microsoft.com/office/drawing/2014/chart" uri="{C3380CC4-5D6E-409C-BE32-E72D297353CC}">
                <c16:uniqueId val="{00000017-7986-4181-B8AA-1361A91066B8}"/>
              </c:ext>
            </c:extLst>
          </c:dPt>
          <c:dPt>
            <c:idx val="9"/>
            <c:invertIfNegative val="0"/>
            <c:bubble3D val="0"/>
            <c:spPr>
              <a:solidFill>
                <a:srgbClr val="16679F"/>
              </a:solidFill>
              <a:ln>
                <a:noFill/>
              </a:ln>
              <a:effectLst/>
            </c:spPr>
            <c:extLst>
              <c:ext xmlns:c16="http://schemas.microsoft.com/office/drawing/2014/chart" uri="{C3380CC4-5D6E-409C-BE32-E72D297353CC}">
                <c16:uniqueId val="{00000019-7986-4181-B8AA-1361A91066B8}"/>
              </c:ext>
            </c:extLst>
          </c:dPt>
          <c:dPt>
            <c:idx val="10"/>
            <c:invertIfNegative val="0"/>
            <c:bubble3D val="0"/>
            <c:spPr>
              <a:solidFill>
                <a:srgbClr val="16679F"/>
              </a:solidFill>
              <a:ln>
                <a:noFill/>
              </a:ln>
              <a:effectLst/>
            </c:spPr>
            <c:extLst>
              <c:ext xmlns:c16="http://schemas.microsoft.com/office/drawing/2014/chart" uri="{C3380CC4-5D6E-409C-BE32-E72D297353CC}">
                <c16:uniqueId val="{0000001B-7986-4181-B8AA-1361A91066B8}"/>
              </c:ext>
            </c:extLst>
          </c:dPt>
          <c:dPt>
            <c:idx val="11"/>
            <c:invertIfNegative val="0"/>
            <c:bubble3D val="0"/>
            <c:spPr>
              <a:solidFill>
                <a:srgbClr val="16679F"/>
              </a:solidFill>
              <a:ln>
                <a:noFill/>
              </a:ln>
              <a:effectLst/>
            </c:spPr>
            <c:extLst>
              <c:ext xmlns:c16="http://schemas.microsoft.com/office/drawing/2014/chart" uri="{C3380CC4-5D6E-409C-BE32-E72D297353CC}">
                <c16:uniqueId val="{0000001D-7986-4181-B8AA-1361A91066B8}"/>
              </c:ext>
            </c:extLst>
          </c:dPt>
          <c:dPt>
            <c:idx val="12"/>
            <c:invertIfNegative val="0"/>
            <c:bubble3D val="0"/>
            <c:spPr>
              <a:solidFill>
                <a:srgbClr val="16679F"/>
              </a:solidFill>
              <a:ln>
                <a:noFill/>
              </a:ln>
              <a:effectLst/>
            </c:spPr>
            <c:extLst>
              <c:ext xmlns:c16="http://schemas.microsoft.com/office/drawing/2014/chart" uri="{C3380CC4-5D6E-409C-BE32-E72D297353CC}">
                <c16:uniqueId val="{00000019-1D56-478E-881C-4E860D5F9F77}"/>
              </c:ext>
            </c:extLst>
          </c:dPt>
          <c:dPt>
            <c:idx val="13"/>
            <c:invertIfNegative val="0"/>
            <c:bubble3D val="0"/>
            <c:spPr>
              <a:solidFill>
                <a:srgbClr val="024E85"/>
              </a:solidFill>
              <a:ln>
                <a:noFill/>
              </a:ln>
              <a:effectLst/>
            </c:spPr>
            <c:extLst>
              <c:ext xmlns:c16="http://schemas.microsoft.com/office/drawing/2014/chart" uri="{C3380CC4-5D6E-409C-BE32-E72D297353CC}">
                <c16:uniqueId val="{0000001B-D215-4CE3-AFDF-1AFFE867D71B}"/>
              </c:ext>
            </c:extLst>
          </c:dPt>
          <c:dPt>
            <c:idx val="14"/>
            <c:invertIfNegative val="0"/>
            <c:bubble3D val="0"/>
            <c:spPr>
              <a:solidFill>
                <a:srgbClr val="024E85"/>
              </a:solidFill>
              <a:ln>
                <a:noFill/>
              </a:ln>
              <a:effectLst/>
            </c:spPr>
            <c:extLst>
              <c:ext xmlns:c16="http://schemas.microsoft.com/office/drawing/2014/chart" uri="{C3380CC4-5D6E-409C-BE32-E72D297353CC}">
                <c16:uniqueId val="{0000001D-D215-4CE3-AFDF-1AFFE867D71B}"/>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Hoja1!$A$2:$B$16</c:f>
              <c:multiLvlStrCache>
                <c:ptCount val="15"/>
                <c:lvl>
                  <c:pt idx="0">
                    <c:v>Nacional</c:v>
                  </c:pt>
                  <c:pt idx="1">
                    <c:v>Urbana</c:v>
                  </c:pt>
                  <c:pt idx="2">
                    <c:v>Rural</c:v>
                  </c:pt>
                  <c:pt idx="3">
                    <c:v>Sierra Urbana</c:v>
                  </c:pt>
                  <c:pt idx="4">
                    <c:v>Sierra Rural</c:v>
                  </c:pt>
                  <c:pt idx="5">
                    <c:v>Costa Urbana</c:v>
                  </c:pt>
                  <c:pt idx="6">
                    <c:v>Costa Rural</c:v>
                  </c:pt>
                  <c:pt idx="7">
                    <c:v>Amazonía Urbana</c:v>
                  </c:pt>
                  <c:pt idx="8">
                    <c:v>Amazonía Rural</c:v>
                  </c:pt>
                  <c:pt idx="9">
                    <c:v>Quito</c:v>
                  </c:pt>
                  <c:pt idx="10">
                    <c:v>Guayaquil</c:v>
                  </c:pt>
                  <c:pt idx="11">
                    <c:v>Cuenca</c:v>
                  </c:pt>
                  <c:pt idx="12">
                    <c:v>Ambato</c:v>
                  </c:pt>
                  <c:pt idx="13">
                    <c:v>Si</c:v>
                  </c:pt>
                  <c:pt idx="14">
                    <c:v>No</c:v>
                  </c:pt>
                </c:lvl>
                <c:lvl>
                  <c:pt idx="1">
                    <c:v>Área de residencia</c:v>
                  </c:pt>
                  <c:pt idx="3">
                    <c:v>Región Natural según área</c:v>
                  </c:pt>
                  <c:pt idx="9">
                    <c:v>*Principales ciudades</c:v>
                  </c:pt>
                  <c:pt idx="13">
                    <c:v>Parroquias priorizadas</c:v>
                  </c:pt>
                </c:lvl>
              </c:multiLvlStrCache>
            </c:multiLvlStrRef>
          </c:cat>
          <c:val>
            <c:numRef>
              <c:f>Hoja1!$C$2:$C$16</c:f>
              <c:numCache>
                <c:formatCode>0.0%</c:formatCode>
                <c:ptCount val="15"/>
                <c:pt idx="0">
                  <c:v>0.54600000000000004</c:v>
                </c:pt>
                <c:pt idx="1">
                  <c:v>0.42899999999999999</c:v>
                </c:pt>
                <c:pt idx="2">
                  <c:v>0.79400000000000004</c:v>
                </c:pt>
                <c:pt idx="3">
                  <c:v>0.35499999999999998</c:v>
                </c:pt>
                <c:pt idx="4">
                  <c:v>0.755</c:v>
                </c:pt>
                <c:pt idx="5">
                  <c:v>0.497</c:v>
                </c:pt>
                <c:pt idx="6">
                  <c:v>0.89200000000000002</c:v>
                </c:pt>
                <c:pt idx="7">
                  <c:v>0.65100000000000002</c:v>
                </c:pt>
                <c:pt idx="8">
                  <c:v>0.88700000000000001</c:v>
                </c:pt>
                <c:pt idx="9" formatCode="###0.0%">
                  <c:v>0.26100000000000001</c:v>
                </c:pt>
                <c:pt idx="10" formatCode="###0.0%">
                  <c:v>0.29899999999999999</c:v>
                </c:pt>
                <c:pt idx="11" formatCode="###0.0%">
                  <c:v>0.26</c:v>
                </c:pt>
                <c:pt idx="12" formatCode="###0.0%">
                  <c:v>0.224</c:v>
                </c:pt>
                <c:pt idx="13">
                  <c:v>0.80900000000000005</c:v>
                </c:pt>
                <c:pt idx="14">
                  <c:v>0.39300000000000002</c:v>
                </c:pt>
              </c:numCache>
            </c:numRef>
          </c:val>
          <c:extLst>
            <c:ext xmlns:c16="http://schemas.microsoft.com/office/drawing/2014/chart" uri="{C3380CC4-5D6E-409C-BE32-E72D297353CC}">
              <c16:uniqueId val="{0000001E-7986-4181-B8AA-1361A91066B8}"/>
            </c:ext>
          </c:extLst>
        </c:ser>
        <c:dLbls>
          <c:showLegendKey val="0"/>
          <c:showVal val="0"/>
          <c:showCatName val="0"/>
          <c:showSerName val="0"/>
          <c:showPercent val="0"/>
          <c:showBubbleSize val="0"/>
        </c:dLbls>
        <c:gapWidth val="90"/>
        <c:overlap val="-27"/>
        <c:axId val="842883200"/>
        <c:axId val="842883744"/>
      </c:barChart>
      <c:catAx>
        <c:axId val="842883200"/>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Century Gothic" panose="020B0502020202020204" pitchFamily="34" charset="0"/>
                <a:ea typeface="+mn-ea"/>
                <a:cs typeface="+mn-cs"/>
              </a:defRPr>
            </a:pPr>
            <a:endParaRPr lang="es-EC"/>
          </a:p>
        </c:txPr>
        <c:crossAx val="842883744"/>
        <c:crosses val="autoZero"/>
        <c:auto val="1"/>
        <c:lblAlgn val="ctr"/>
        <c:lblOffset val="100"/>
        <c:noMultiLvlLbl val="0"/>
      </c:catAx>
      <c:valAx>
        <c:axId val="842883744"/>
        <c:scaling>
          <c:orientation val="minMax"/>
          <c:max val="0.99"/>
          <c:min val="0"/>
        </c:scaling>
        <c:delete val="1"/>
        <c:axPos val="l"/>
        <c:numFmt formatCode="0.0%" sourceLinked="1"/>
        <c:majorTickMark val="out"/>
        <c:minorTickMark val="none"/>
        <c:tickLblPos val="nextTo"/>
        <c:crossAx val="84288320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646482"/>
          </a:solidFill>
        </a:defRPr>
      </a:pPr>
      <a:endParaRPr lang="es-EC"/>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621907068052552E-2"/>
          <c:y val="5.3789719491600822E-2"/>
          <c:w val="0.90763172271854742"/>
          <c:h val="0.83982185139927545"/>
        </c:manualLayout>
      </c:layout>
      <c:barChart>
        <c:barDir val="col"/>
        <c:grouping val="stacked"/>
        <c:varyColors val="0"/>
        <c:ser>
          <c:idx val="1"/>
          <c:order val="0"/>
          <c:tx>
            <c:strRef>
              <c:f>Hoja1!$B$1</c:f>
              <c:strCache>
                <c:ptCount val="1"/>
                <c:pt idx="0">
                  <c:v>DCI 2 años</c:v>
                </c:pt>
              </c:strCache>
            </c:strRef>
          </c:tx>
          <c:spPr>
            <a:solidFill>
              <a:srgbClr val="BA8CDC"/>
            </a:solidFill>
            <a:ln w="25400">
              <a:noFill/>
            </a:ln>
            <a:effectLst/>
          </c:spPr>
          <c:invertIfNegative val="0"/>
          <c:dLbls>
            <c:dLbl>
              <c:idx val="0"/>
              <c:layout>
                <c:manualLayout>
                  <c:x val="1.7638888888888888E-3"/>
                  <c:y val="-0.407777628200712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204-48CA-BBD2-269BE663EEE2}"/>
                </c:ext>
              </c:extLst>
            </c:dLbl>
            <c:dLbl>
              <c:idx val="1"/>
              <c:layout>
                <c:manualLayout>
                  <c:x val="0"/>
                  <c:y val="-0.3436910184449589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204-48CA-BBD2-269BE663EEE2}"/>
                </c:ext>
              </c:extLst>
            </c:dLbl>
            <c:dLbl>
              <c:idx val="2"/>
              <c:layout>
                <c:manualLayout>
                  <c:x val="-6.4675178792741559E-17"/>
                  <c:y val="-0.30198008402085541"/>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204-48CA-BBD2-269BE663EEE2}"/>
                </c:ext>
              </c:extLst>
            </c:dLbl>
            <c:dLbl>
              <c:idx val="3"/>
              <c:layout>
                <c:manualLayout>
                  <c:x val="0"/>
                  <c:y val="-0.26575104435339209"/>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204-48CA-BBD2-269BE663EEE2}"/>
                </c:ext>
              </c:extLst>
            </c:dLbl>
            <c:dLbl>
              <c:idx val="4"/>
              <c:layout>
                <c:manualLayout>
                  <c:x val="-8.4819906613431555E-17"/>
                  <c:y val="-0.2575883017163505"/>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204-48CA-BBD2-269BE663EEE2}"/>
                </c:ext>
              </c:extLst>
            </c:dLbl>
            <c:dLbl>
              <c:idx val="5"/>
              <c:layout>
                <c:manualLayout>
                  <c:x val="-1.6963981322686311E-16"/>
                  <c:y val="-0.21983378500451675"/>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204-48CA-BBD2-269BE663EEE2}"/>
                </c:ext>
              </c:extLst>
            </c:dLbl>
            <c:numFmt formatCode="0.0%" sourceLinked="0"/>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j-lt"/>
                    <a:ea typeface="+mn-ea"/>
                    <a:cs typeface="Calibri Light" panose="020F0302020204030204" pitchFamily="34" charset="0"/>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Hoja1!$A$2:$A$7</c:f>
              <c:numCache>
                <c:formatCode>General</c:formatCode>
                <c:ptCount val="6"/>
                <c:pt idx="0">
                  <c:v>2004</c:v>
                </c:pt>
                <c:pt idx="1">
                  <c:v>2006</c:v>
                </c:pt>
                <c:pt idx="2">
                  <c:v>2012</c:v>
                </c:pt>
                <c:pt idx="3">
                  <c:v>2014</c:v>
                </c:pt>
                <c:pt idx="4">
                  <c:v>2018</c:v>
                </c:pt>
                <c:pt idx="5">
                  <c:v>2022</c:v>
                </c:pt>
              </c:numCache>
            </c:numRef>
          </c:cat>
          <c:val>
            <c:numRef>
              <c:f>Hoja1!$B$2:$B$7</c:f>
              <c:numCache>
                <c:formatCode>0.0%</c:formatCode>
                <c:ptCount val="6"/>
                <c:pt idx="0">
                  <c:v>0.33899999999999997</c:v>
                </c:pt>
                <c:pt idx="1">
                  <c:v>0.28399999999999997</c:v>
                </c:pt>
                <c:pt idx="2">
                  <c:v>0.26200000000000001</c:v>
                </c:pt>
                <c:pt idx="3">
                  <c:v>0.23399999999999999</c:v>
                </c:pt>
                <c:pt idx="4">
                  <c:v>0.20499999999999999</c:v>
                </c:pt>
                <c:pt idx="5">
                  <c:v>0.16</c:v>
                </c:pt>
              </c:numCache>
            </c:numRef>
          </c:val>
          <c:extLst>
            <c:ext xmlns:c16="http://schemas.microsoft.com/office/drawing/2014/chart" uri="{C3380CC4-5D6E-409C-BE32-E72D297353CC}">
              <c16:uniqueId val="{00000001-6453-4967-B83E-A19A036F4FA1}"/>
            </c:ext>
          </c:extLst>
        </c:ser>
        <c:ser>
          <c:idx val="0"/>
          <c:order val="1"/>
          <c:tx>
            <c:strRef>
              <c:f>Hoja1!$C$1</c:f>
              <c:strCache>
                <c:ptCount val="1"/>
                <c:pt idx="0">
                  <c:v>Columna1</c:v>
                </c:pt>
              </c:strCache>
            </c:strRef>
          </c:tx>
          <c:spPr>
            <a:solidFill>
              <a:srgbClr val="00B8B8"/>
            </a:solidFill>
            <a:ln>
              <a:noFill/>
            </a:ln>
            <a:effectLst/>
          </c:spPr>
          <c:invertIfNegative val="0"/>
          <c:dLbls>
            <c:dLbl>
              <c:idx val="4"/>
              <c:layout>
                <c:manualLayout>
                  <c:x val="0"/>
                  <c:y val="-0.12810999945996784"/>
                </c:manualLayout>
              </c:layout>
              <c:tx>
                <c:rich>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j-lt"/>
                        <a:ea typeface="+mn-ea"/>
                        <a:cs typeface="Calibri Light" panose="020F0302020204030204" pitchFamily="34" charset="0"/>
                      </a:defRPr>
                    </a:pPr>
                    <a:r>
                      <a:rPr lang="en-US" sz="1200" dirty="0">
                        <a:solidFill>
                          <a:schemeClr val="tx1">
                            <a:lumMod val="75000"/>
                            <a:lumOff val="25000"/>
                          </a:schemeClr>
                        </a:solidFill>
                      </a:rPr>
                      <a:t>27,7</a:t>
                    </a:r>
                  </a:p>
                </c:rich>
              </c:tx>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j-lt"/>
                      <a:ea typeface="+mn-ea"/>
                      <a:cs typeface="Calibri Light" panose="020F0302020204030204" pitchFamily="34" charset="0"/>
                    </a:defRPr>
                  </a:pPr>
                  <a:endParaRPr lang="es-EC"/>
                </a:p>
              </c:txPr>
              <c:dLblPos val="ctr"/>
              <c:showLegendKey val="0"/>
              <c:showVal val="1"/>
              <c:showCatName val="0"/>
              <c:showSerName val="0"/>
              <c:showPercent val="0"/>
              <c:showBubbleSize val="0"/>
              <c:extLst>
                <c:ext xmlns:c15="http://schemas.microsoft.com/office/drawing/2012/chart" uri="{CE6537A1-D6FC-4f65-9D91-7224C49458BB}">
                  <c15:layout>
                    <c:manualLayout>
                      <c:w val="5.4010277777777775E-2"/>
                      <c:h val="5.3612152965642736E-2"/>
                    </c:manualLayout>
                  </c15:layout>
                  <c15:showDataLabelsRange val="0"/>
                </c:ext>
                <c:ext xmlns:c16="http://schemas.microsoft.com/office/drawing/2014/chart" uri="{C3380CC4-5D6E-409C-BE32-E72D297353CC}">
                  <c16:uniqueId val="{00000006-2204-48CA-BBD2-269BE663EEE2}"/>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j-lt"/>
                    <a:ea typeface="+mn-ea"/>
                    <a:cs typeface="Calibri Light" panose="020F0302020204030204" pitchFamily="34" charset="0"/>
                  </a:defRPr>
                </a:pPr>
                <a:endParaRPr lang="es-EC"/>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Hoja1!$A$2:$A$7</c:f>
              <c:numCache>
                <c:formatCode>General</c:formatCode>
                <c:ptCount val="6"/>
                <c:pt idx="0">
                  <c:v>2004</c:v>
                </c:pt>
                <c:pt idx="1">
                  <c:v>2006</c:v>
                </c:pt>
                <c:pt idx="2">
                  <c:v>2012</c:v>
                </c:pt>
                <c:pt idx="3">
                  <c:v>2014</c:v>
                </c:pt>
                <c:pt idx="4">
                  <c:v>2018</c:v>
                </c:pt>
                <c:pt idx="5">
                  <c:v>2022</c:v>
                </c:pt>
              </c:numCache>
            </c:numRef>
          </c:cat>
          <c:val>
            <c:numRef>
              <c:f>Hoja1!$C$2:$C$7</c:f>
              <c:numCache>
                <c:formatCode>General</c:formatCode>
                <c:ptCount val="6"/>
              </c:numCache>
            </c:numRef>
          </c:val>
          <c:extLst>
            <c:ext xmlns:c16="http://schemas.microsoft.com/office/drawing/2014/chart" uri="{C3380CC4-5D6E-409C-BE32-E72D297353CC}">
              <c16:uniqueId val="{00000007-2204-48CA-BBD2-269BE663EEE2}"/>
            </c:ext>
          </c:extLst>
        </c:ser>
        <c:dLbls>
          <c:showLegendKey val="0"/>
          <c:showVal val="0"/>
          <c:showCatName val="0"/>
          <c:showSerName val="0"/>
          <c:showPercent val="0"/>
          <c:showBubbleSize val="0"/>
        </c:dLbls>
        <c:gapWidth val="70"/>
        <c:overlap val="100"/>
        <c:axId val="225473152"/>
        <c:axId val="225469344"/>
      </c:barChart>
      <c:catAx>
        <c:axId val="225473152"/>
        <c:scaling>
          <c:orientation val="minMax"/>
        </c:scaling>
        <c:delete val="0"/>
        <c:axPos val="b"/>
        <c:numFmt formatCode="General" sourceLinked="1"/>
        <c:majorTickMark val="out"/>
        <c:minorTickMark val="none"/>
        <c:tickLblPos val="nextTo"/>
        <c:spPr>
          <a:noFill/>
          <a:ln w="12700" cap="flat" cmpd="sng" algn="ctr">
            <a:solidFill>
              <a:schemeClr val="tx1">
                <a:lumMod val="50000"/>
                <a:lumOff val="50000"/>
              </a:schemeClr>
            </a:solidFill>
            <a:round/>
          </a:ln>
          <a:effectLst/>
        </c:spPr>
        <c:txPr>
          <a:bodyPr rot="-60000000" spcFirstLastPara="1" vertOverflow="ellipsis" vert="horz" wrap="square" anchor="ctr" anchorCtr="1"/>
          <a:lstStyle/>
          <a:p>
            <a:pPr>
              <a:defRPr sz="2000" b="1" i="0" u="none" strike="noStrike" kern="1200" baseline="0">
                <a:solidFill>
                  <a:schemeClr val="tx1">
                    <a:lumMod val="75000"/>
                    <a:lumOff val="25000"/>
                  </a:schemeClr>
                </a:solidFill>
                <a:latin typeface="+mj-lt"/>
                <a:ea typeface="+mn-ea"/>
                <a:cs typeface="Calibri Light" panose="020F0302020204030204" pitchFamily="34" charset="0"/>
              </a:defRPr>
            </a:pPr>
            <a:endParaRPr lang="es-EC"/>
          </a:p>
        </c:txPr>
        <c:crossAx val="225469344"/>
        <c:crosses val="autoZero"/>
        <c:auto val="1"/>
        <c:lblAlgn val="ctr"/>
        <c:lblOffset val="100"/>
        <c:noMultiLvlLbl val="0"/>
      </c:catAx>
      <c:valAx>
        <c:axId val="225469344"/>
        <c:scaling>
          <c:orientation val="minMax"/>
          <c:max val="0.4"/>
          <c:min val="0.1"/>
        </c:scaling>
        <c:delete val="1"/>
        <c:axPos val="l"/>
        <c:numFmt formatCode="0.0%" sourceLinked="0"/>
        <c:majorTickMark val="out"/>
        <c:minorTickMark val="in"/>
        <c:tickLblPos val="nextTo"/>
        <c:crossAx val="225473152"/>
        <c:crosses val="autoZero"/>
        <c:crossBetween val="between"/>
        <c:majorUnit val="5"/>
        <c:min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j-lt"/>
          <a:cs typeface="Calibri Light" panose="020F0302020204030204" pitchFamily="34" charset="0"/>
        </a:defRPr>
      </a:pPr>
      <a:endParaRPr lang="es-EC"/>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318233077644299E-2"/>
          <c:y val="0.16184923320935116"/>
          <c:w val="0.95312551109615085"/>
          <c:h val="0.75946453104580647"/>
        </c:manualLayout>
      </c:layout>
      <c:barChart>
        <c:barDir val="col"/>
        <c:grouping val="stacked"/>
        <c:varyColors val="0"/>
        <c:ser>
          <c:idx val="1"/>
          <c:order val="0"/>
          <c:tx>
            <c:strRef>
              <c:f>Hoja1!$B$1</c:f>
              <c:strCache>
                <c:ptCount val="1"/>
                <c:pt idx="0">
                  <c:v>DCI 2 años</c:v>
                </c:pt>
              </c:strCache>
            </c:strRef>
          </c:tx>
          <c:spPr>
            <a:solidFill>
              <a:srgbClr val="7C57C5"/>
            </a:solidFill>
            <a:ln w="25400">
              <a:noFill/>
            </a:ln>
            <a:effectLst/>
          </c:spPr>
          <c:invertIfNegative val="0"/>
          <c:dLbls>
            <c:dLbl>
              <c:idx val="0"/>
              <c:layout>
                <c:manualLayout>
                  <c:x val="-1.1835297759783263E-3"/>
                  <c:y val="-0.32147773347183595"/>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DA4-4AED-B2F9-43D903E25DCD}"/>
                </c:ext>
              </c:extLst>
            </c:dLbl>
            <c:dLbl>
              <c:idx val="1"/>
              <c:layout>
                <c:manualLayout>
                  <c:x val="-3.5505893279349464E-3"/>
                  <c:y val="-0.3300108344782138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DA4-4AED-B2F9-43D903E25DCD}"/>
                </c:ext>
              </c:extLst>
            </c:dLbl>
            <c:dLbl>
              <c:idx val="2"/>
              <c:layout>
                <c:manualLayout>
                  <c:x val="0"/>
                  <c:y val="-0.3613935149504629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DA4-4AED-B2F9-43D903E25DCD}"/>
                </c:ext>
              </c:extLst>
            </c:dLbl>
            <c:dLbl>
              <c:idx val="3"/>
              <c:layout>
                <c:manualLayout>
                  <c:x val="-2.3670595519567177E-3"/>
                  <c:y val="-0.3595603659149549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DA4-4AED-B2F9-43D903E25DCD}"/>
                </c:ext>
              </c:extLst>
            </c:dLbl>
            <c:dLbl>
              <c:idx val="4"/>
              <c:layout>
                <c:manualLayout>
                  <c:x val="-4.7341191039132619E-3"/>
                  <c:y val="-0.3537986574182667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370-4F25-8932-3AF00310E373}"/>
                </c:ext>
              </c:extLst>
            </c:dLbl>
            <c:dLbl>
              <c:idx val="5"/>
              <c:layout>
                <c:manualLayout>
                  <c:x val="-9.4682382078265237E-3"/>
                  <c:y val="-0.3355757352366272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DA4-4AED-B2F9-43D903E25DCD}"/>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j-lt"/>
                    <a:ea typeface="+mn-ea"/>
                    <a:cs typeface="Calibri Light" panose="020F0302020204030204" pitchFamily="34" charset="0"/>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Hoja1!$A$2:$A$7</c:f>
              <c:numCache>
                <c:formatCode>General</c:formatCode>
                <c:ptCount val="6"/>
                <c:pt idx="0">
                  <c:v>2004</c:v>
                </c:pt>
                <c:pt idx="1">
                  <c:v>2006</c:v>
                </c:pt>
                <c:pt idx="2">
                  <c:v>2012</c:v>
                </c:pt>
                <c:pt idx="3">
                  <c:v>2014</c:v>
                </c:pt>
                <c:pt idx="4">
                  <c:v>2018</c:v>
                </c:pt>
                <c:pt idx="5">
                  <c:v>2022</c:v>
                </c:pt>
              </c:numCache>
            </c:numRef>
          </c:cat>
          <c:val>
            <c:numRef>
              <c:f>Hoja1!$B$2:$B$7</c:f>
              <c:numCache>
                <c:formatCode>0.0%</c:formatCode>
                <c:ptCount val="6"/>
                <c:pt idx="0">
                  <c:v>0.21299999999999999</c:v>
                </c:pt>
                <c:pt idx="1">
                  <c:v>0.21600000000000003</c:v>
                </c:pt>
                <c:pt idx="2">
                  <c:v>0.24</c:v>
                </c:pt>
                <c:pt idx="3">
                  <c:v>0.248</c:v>
                </c:pt>
                <c:pt idx="4">
                  <c:v>0.23600000000000002</c:v>
                </c:pt>
                <c:pt idx="5">
                  <c:v>0.20100000000000001</c:v>
                </c:pt>
              </c:numCache>
            </c:numRef>
          </c:val>
          <c:extLst>
            <c:ext xmlns:c16="http://schemas.microsoft.com/office/drawing/2014/chart" uri="{C3380CC4-5D6E-409C-BE32-E72D297353CC}">
              <c16:uniqueId val="{00000001-6453-4967-B83E-A19A036F4FA1}"/>
            </c:ext>
          </c:extLst>
        </c:ser>
        <c:ser>
          <c:idx val="0"/>
          <c:order val="1"/>
          <c:tx>
            <c:strRef>
              <c:f>Hoja1!$C$1</c:f>
              <c:strCache>
                <c:ptCount val="1"/>
                <c:pt idx="0">
                  <c:v>Columna1</c:v>
                </c:pt>
              </c:strCache>
            </c:strRef>
          </c:tx>
          <c:spPr>
            <a:noFill/>
            <a:ln>
              <a:noFill/>
            </a:ln>
            <a:effectLst/>
          </c:spPr>
          <c:invertIfNegative val="0"/>
          <c:cat>
            <c:numRef>
              <c:f>Hoja1!$A$2:$A$7</c:f>
              <c:numCache>
                <c:formatCode>General</c:formatCode>
                <c:ptCount val="6"/>
                <c:pt idx="0">
                  <c:v>2004</c:v>
                </c:pt>
                <c:pt idx="1">
                  <c:v>2006</c:v>
                </c:pt>
                <c:pt idx="2">
                  <c:v>2012</c:v>
                </c:pt>
                <c:pt idx="3">
                  <c:v>2014</c:v>
                </c:pt>
                <c:pt idx="4">
                  <c:v>2018</c:v>
                </c:pt>
                <c:pt idx="5">
                  <c:v>2022</c:v>
                </c:pt>
              </c:numCache>
            </c:numRef>
          </c:cat>
          <c:val>
            <c:numRef>
              <c:f>Hoja1!$C$2:$C$7</c:f>
              <c:numCache>
                <c:formatCode>General</c:formatCode>
                <c:ptCount val="6"/>
                <c:pt idx="4">
                  <c:v>3.6</c:v>
                </c:pt>
              </c:numCache>
            </c:numRef>
          </c:val>
          <c:extLst>
            <c:ext xmlns:c16="http://schemas.microsoft.com/office/drawing/2014/chart" uri="{C3380CC4-5D6E-409C-BE32-E72D297353CC}">
              <c16:uniqueId val="{00000007-5370-4F25-8932-3AF00310E373}"/>
            </c:ext>
          </c:extLst>
        </c:ser>
        <c:dLbls>
          <c:showLegendKey val="0"/>
          <c:showVal val="0"/>
          <c:showCatName val="0"/>
          <c:showSerName val="0"/>
          <c:showPercent val="0"/>
          <c:showBubbleSize val="0"/>
        </c:dLbls>
        <c:gapWidth val="70"/>
        <c:overlap val="100"/>
        <c:axId val="1817607056"/>
        <c:axId val="1817618480"/>
      </c:barChart>
      <c:catAx>
        <c:axId val="1817607056"/>
        <c:scaling>
          <c:orientation val="minMax"/>
        </c:scaling>
        <c:delete val="0"/>
        <c:axPos val="b"/>
        <c:numFmt formatCode="General" sourceLinked="1"/>
        <c:majorTickMark val="out"/>
        <c:minorTickMark val="none"/>
        <c:tickLblPos val="nextTo"/>
        <c:spPr>
          <a:noFill/>
          <a:ln w="12700" cap="flat" cmpd="sng" algn="ctr">
            <a:solidFill>
              <a:schemeClr val="tx1">
                <a:lumMod val="50000"/>
                <a:lumOff val="50000"/>
              </a:schemeClr>
            </a:solidFill>
            <a:round/>
          </a:ln>
          <a:effectLst/>
        </c:spPr>
        <c:txPr>
          <a:bodyPr rot="-60000000" spcFirstLastPara="1" vertOverflow="ellipsis" vert="horz" wrap="square" anchor="ctr" anchorCtr="1"/>
          <a:lstStyle/>
          <a:p>
            <a:pPr>
              <a:defRPr sz="1400" b="1" i="0" u="none" strike="noStrike" kern="1200" baseline="0">
                <a:solidFill>
                  <a:schemeClr val="tx1">
                    <a:lumMod val="75000"/>
                    <a:lumOff val="25000"/>
                  </a:schemeClr>
                </a:solidFill>
                <a:latin typeface="+mj-lt"/>
                <a:ea typeface="+mn-ea"/>
                <a:cs typeface="Calibri Light" panose="020F0302020204030204" pitchFamily="34" charset="0"/>
              </a:defRPr>
            </a:pPr>
            <a:endParaRPr lang="es-EC"/>
          </a:p>
        </c:txPr>
        <c:crossAx val="1817618480"/>
        <c:crosses val="autoZero"/>
        <c:auto val="1"/>
        <c:lblAlgn val="ctr"/>
        <c:lblOffset val="100"/>
        <c:noMultiLvlLbl val="0"/>
      </c:catAx>
      <c:valAx>
        <c:axId val="1817618480"/>
        <c:scaling>
          <c:orientation val="minMax"/>
          <c:max val="0.35000000000000003"/>
          <c:min val="0"/>
        </c:scaling>
        <c:delete val="1"/>
        <c:axPos val="l"/>
        <c:numFmt formatCode="#,##0" sourceLinked="0"/>
        <c:majorTickMark val="out"/>
        <c:minorTickMark val="in"/>
        <c:tickLblPos val="nextTo"/>
        <c:crossAx val="1817607056"/>
        <c:crosses val="autoZero"/>
        <c:crossBetween val="between"/>
        <c:majorUnit val="5"/>
        <c:min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j-lt"/>
          <a:cs typeface="Calibri Light" panose="020F0302020204030204" pitchFamily="34" charset="0"/>
        </a:defRPr>
      </a:pPr>
      <a:endParaRPr lang="es-EC"/>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871170285029524E-2"/>
          <c:y val="0.11103981838406442"/>
          <c:w val="0.92323752728358133"/>
          <c:h val="0.80333995726495722"/>
        </c:manualLayout>
      </c:layout>
      <c:barChart>
        <c:barDir val="col"/>
        <c:grouping val="stacked"/>
        <c:varyColors val="0"/>
        <c:ser>
          <c:idx val="1"/>
          <c:order val="0"/>
          <c:tx>
            <c:strRef>
              <c:f>Hoja1!$B$1</c:f>
              <c:strCache>
                <c:ptCount val="1"/>
                <c:pt idx="0">
                  <c:v>DCI 2 años</c:v>
                </c:pt>
              </c:strCache>
            </c:strRef>
          </c:tx>
          <c:spPr>
            <a:solidFill>
              <a:srgbClr val="DF8589"/>
            </a:solidFill>
            <a:ln w="25400">
              <a:noFill/>
            </a:ln>
            <a:effectLst/>
          </c:spPr>
          <c:invertIfNegative val="0"/>
          <c:dLbls>
            <c:dLbl>
              <c:idx val="0"/>
              <c:layout>
                <c:manualLayout>
                  <c:x val="0"/>
                  <c:y val="-0.3970754944944052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7D4-4B29-BFF5-00789AFFE5A1}"/>
                </c:ext>
              </c:extLst>
            </c:dLbl>
            <c:dLbl>
              <c:idx val="1"/>
              <c:layout>
                <c:manualLayout>
                  <c:x val="0"/>
                  <c:y val="-0.3383399515918054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7D4-4B29-BFF5-00789AFFE5A1}"/>
                </c:ext>
              </c:extLst>
            </c:dLbl>
            <c:dLbl>
              <c:idx val="2"/>
              <c:layout>
                <c:manualLayout>
                  <c:x val="0"/>
                  <c:y val="-0.3287354186061651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7D4-4B29-BFF5-00789AFFE5A1}"/>
                </c:ext>
              </c:extLst>
            </c:dLbl>
            <c:dLbl>
              <c:idx val="3"/>
              <c:layout>
                <c:manualLayout>
                  <c:x val="0"/>
                  <c:y val="-0.30855957917861965"/>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7D4-4B29-BFF5-00789AFFE5A1}"/>
                </c:ext>
              </c:extLst>
            </c:dLbl>
            <c:dLbl>
              <c:idx val="4"/>
              <c:layout>
                <c:manualLayout>
                  <c:x val="-4.6455704120328322E-3"/>
                  <c:y val="-0.2485268075215512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7D4-4B29-BFF5-00789AFFE5A1}"/>
                </c:ext>
              </c:extLst>
            </c:dLbl>
            <c:dLbl>
              <c:idx val="5"/>
              <c:layout>
                <c:manualLayout>
                  <c:x val="0"/>
                  <c:y val="-0.1932299734742981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7D4-4B29-BFF5-00789AFFE5A1}"/>
                </c:ext>
              </c:extLst>
            </c:dLbl>
            <c:numFmt formatCode="0.0%" sourceLinked="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j-lt"/>
                    <a:ea typeface="+mn-ea"/>
                    <a:cs typeface="Calibri Light" panose="020F0302020204030204" pitchFamily="34" charset="0"/>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Hoja1!$A$2:$A$7</c:f>
              <c:numCache>
                <c:formatCode>General</c:formatCode>
                <c:ptCount val="6"/>
                <c:pt idx="0">
                  <c:v>2004</c:v>
                </c:pt>
                <c:pt idx="1">
                  <c:v>2006</c:v>
                </c:pt>
                <c:pt idx="2">
                  <c:v>2012</c:v>
                </c:pt>
                <c:pt idx="3">
                  <c:v>2014</c:v>
                </c:pt>
                <c:pt idx="4">
                  <c:v>2018</c:v>
                </c:pt>
                <c:pt idx="5">
                  <c:v>2022</c:v>
                </c:pt>
              </c:numCache>
            </c:numRef>
          </c:cat>
          <c:val>
            <c:numRef>
              <c:f>Hoja1!$B$2:$B$7</c:f>
              <c:numCache>
                <c:formatCode>0.0%</c:formatCode>
                <c:ptCount val="6"/>
                <c:pt idx="0">
                  <c:v>0.28899999999999998</c:v>
                </c:pt>
                <c:pt idx="1">
                  <c:v>0.25900000000000001</c:v>
                </c:pt>
                <c:pt idx="2">
                  <c:v>0.253</c:v>
                </c:pt>
                <c:pt idx="3">
                  <c:v>0.23899999999999999</c:v>
                </c:pt>
                <c:pt idx="4">
                  <c:v>0.217</c:v>
                </c:pt>
                <c:pt idx="5">
                  <c:v>0.17499999999999999</c:v>
                </c:pt>
              </c:numCache>
            </c:numRef>
          </c:val>
          <c:extLst>
            <c:ext xmlns:c16="http://schemas.microsoft.com/office/drawing/2014/chart" uri="{C3380CC4-5D6E-409C-BE32-E72D297353CC}">
              <c16:uniqueId val="{00000001-6453-4967-B83E-A19A036F4FA1}"/>
            </c:ext>
          </c:extLst>
        </c:ser>
        <c:ser>
          <c:idx val="0"/>
          <c:order val="1"/>
          <c:tx>
            <c:strRef>
              <c:f>Hoja1!$C$1</c:f>
              <c:strCache>
                <c:ptCount val="1"/>
                <c:pt idx="0">
                  <c:v>Columna1</c:v>
                </c:pt>
              </c:strCache>
            </c:strRef>
          </c:tx>
          <c:spPr>
            <a:noFill/>
            <a:ln>
              <a:noFill/>
            </a:ln>
            <a:effectLst/>
          </c:spPr>
          <c:invertIfNegative val="0"/>
          <c:dLbls>
            <c:dLbl>
              <c:idx val="4"/>
              <c:delete val="1"/>
              <c:extLst>
                <c:ext xmlns:c15="http://schemas.microsoft.com/office/drawing/2012/chart" uri="{CE6537A1-D6FC-4f65-9D91-7224C49458BB}">
                  <c15:layout>
                    <c:manualLayout>
                      <c:w val="5.4010277777777775E-2"/>
                      <c:h val="5.3612152965642736E-2"/>
                    </c:manualLayout>
                  </c15:layout>
                </c:ext>
                <c:ext xmlns:c16="http://schemas.microsoft.com/office/drawing/2014/chart" uri="{C3380CC4-5D6E-409C-BE32-E72D297353CC}">
                  <c16:uniqueId val="{00000006-F7D4-4B29-BFF5-00789AFFE5A1}"/>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j-lt"/>
                    <a:ea typeface="+mn-ea"/>
                    <a:cs typeface="Calibri Light" panose="020F0302020204030204" pitchFamily="34" charset="0"/>
                  </a:defRPr>
                </a:pPr>
                <a:endParaRPr lang="es-EC"/>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Hoja1!$A$2:$A$7</c:f>
              <c:numCache>
                <c:formatCode>General</c:formatCode>
                <c:ptCount val="6"/>
                <c:pt idx="0">
                  <c:v>2004</c:v>
                </c:pt>
                <c:pt idx="1">
                  <c:v>2006</c:v>
                </c:pt>
                <c:pt idx="2">
                  <c:v>2012</c:v>
                </c:pt>
                <c:pt idx="3">
                  <c:v>2014</c:v>
                </c:pt>
                <c:pt idx="4">
                  <c:v>2018</c:v>
                </c:pt>
                <c:pt idx="5">
                  <c:v>2022</c:v>
                </c:pt>
              </c:numCache>
            </c:numRef>
          </c:cat>
          <c:val>
            <c:numRef>
              <c:f>Hoja1!$C$2:$C$7</c:f>
              <c:numCache>
                <c:formatCode>General</c:formatCode>
                <c:ptCount val="6"/>
                <c:pt idx="4">
                  <c:v>1.3</c:v>
                </c:pt>
              </c:numCache>
            </c:numRef>
          </c:val>
          <c:extLst>
            <c:ext xmlns:c16="http://schemas.microsoft.com/office/drawing/2014/chart" uri="{C3380CC4-5D6E-409C-BE32-E72D297353CC}">
              <c16:uniqueId val="{00000007-F7D4-4B29-BFF5-00789AFFE5A1}"/>
            </c:ext>
          </c:extLst>
        </c:ser>
        <c:dLbls>
          <c:showLegendKey val="0"/>
          <c:showVal val="0"/>
          <c:showCatName val="0"/>
          <c:showSerName val="0"/>
          <c:showPercent val="0"/>
          <c:showBubbleSize val="0"/>
        </c:dLbls>
        <c:gapWidth val="70"/>
        <c:overlap val="100"/>
        <c:axId val="277815184"/>
        <c:axId val="277813008"/>
      </c:barChart>
      <c:catAx>
        <c:axId val="277815184"/>
        <c:scaling>
          <c:orientation val="minMax"/>
        </c:scaling>
        <c:delete val="0"/>
        <c:axPos val="b"/>
        <c:numFmt formatCode="General" sourceLinked="1"/>
        <c:majorTickMark val="out"/>
        <c:minorTickMark val="none"/>
        <c:tickLblPos val="nextTo"/>
        <c:spPr>
          <a:noFill/>
          <a:ln w="12700" cap="flat" cmpd="sng" algn="ctr">
            <a:solidFill>
              <a:schemeClr val="tx1">
                <a:lumMod val="50000"/>
                <a:lumOff val="50000"/>
              </a:schemeClr>
            </a:solidFill>
            <a:round/>
          </a:ln>
          <a:effectLst/>
        </c:spPr>
        <c:txPr>
          <a:bodyPr rot="-60000000" spcFirstLastPara="1" vertOverflow="ellipsis" vert="horz" wrap="square" anchor="ctr" anchorCtr="1"/>
          <a:lstStyle/>
          <a:p>
            <a:pPr>
              <a:defRPr sz="1400" b="1" i="0" u="none" strike="noStrike" kern="1200" baseline="0">
                <a:solidFill>
                  <a:schemeClr val="tx1">
                    <a:lumMod val="75000"/>
                    <a:lumOff val="25000"/>
                  </a:schemeClr>
                </a:solidFill>
                <a:latin typeface="+mj-lt"/>
                <a:ea typeface="+mn-ea"/>
                <a:cs typeface="Calibri Light" panose="020F0302020204030204" pitchFamily="34" charset="0"/>
              </a:defRPr>
            </a:pPr>
            <a:endParaRPr lang="es-EC"/>
          </a:p>
        </c:txPr>
        <c:crossAx val="277813008"/>
        <c:crosses val="autoZero"/>
        <c:auto val="1"/>
        <c:lblAlgn val="ctr"/>
        <c:lblOffset val="100"/>
        <c:noMultiLvlLbl val="0"/>
      </c:catAx>
      <c:valAx>
        <c:axId val="277813008"/>
        <c:scaling>
          <c:orientation val="minMax"/>
          <c:max val="0.4"/>
          <c:min val="0"/>
        </c:scaling>
        <c:delete val="1"/>
        <c:axPos val="l"/>
        <c:numFmt formatCode="0%" sourceLinked="0"/>
        <c:majorTickMark val="out"/>
        <c:minorTickMark val="in"/>
        <c:tickLblPos val="nextTo"/>
        <c:crossAx val="277815184"/>
        <c:crosses val="autoZero"/>
        <c:crossBetween val="between"/>
        <c:majorUnit val="5"/>
        <c:min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j-lt"/>
          <a:cs typeface="Calibri Light" panose="020F0302020204030204" pitchFamily="34" charset="0"/>
        </a:defRPr>
      </a:pPr>
      <a:endParaRPr lang="es-EC"/>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915426714183518E-2"/>
          <c:y val="0.14177441488369524"/>
          <c:w val="0.97306620094522789"/>
          <c:h val="0.65471445090271829"/>
        </c:manualLayout>
      </c:layout>
      <c:barChart>
        <c:barDir val="col"/>
        <c:grouping val="clustered"/>
        <c:varyColors val="0"/>
        <c:ser>
          <c:idx val="0"/>
          <c:order val="0"/>
          <c:tx>
            <c:strRef>
              <c:f>Hoja1!$B$1</c:f>
              <c:strCache>
                <c:ptCount val="1"/>
                <c:pt idx="0">
                  <c:v>DCI&lt;5(%)</c:v>
                </c:pt>
              </c:strCache>
            </c:strRef>
          </c:tx>
          <c:spPr>
            <a:solidFill>
              <a:srgbClr val="F5A42B"/>
            </a:solidFill>
            <a:ln>
              <a:noFill/>
            </a:ln>
            <a:effectLst/>
          </c:spPr>
          <c:invertIfNegative val="0"/>
          <c:dLbls>
            <c:dLbl>
              <c:idx val="0"/>
              <c:layout>
                <c:manualLayout>
                  <c:x val="3.6727907801961963E-3"/>
                  <c:y val="-9.79532321014622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526-43F9-94BD-141AB9ED1522}"/>
                </c:ext>
              </c:extLst>
            </c:dLbl>
            <c:dLbl>
              <c:idx val="1"/>
              <c:layout>
                <c:manualLayout>
                  <c:x val="1.2242635933987097E-3"/>
                  <c:y val="-0.110841815272707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526-43F9-94BD-141AB9ED1522}"/>
                </c:ext>
              </c:extLst>
            </c:dLbl>
            <c:dLbl>
              <c:idx val="2"/>
              <c:layout>
                <c:manualLayout>
                  <c:x val="0"/>
                  <c:y val="-9.537551546721316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526-43F9-94BD-141AB9ED1522}"/>
                </c:ext>
              </c:extLst>
            </c:dLbl>
            <c:dLbl>
              <c:idx val="3"/>
              <c:layout>
                <c:manualLayout>
                  <c:x val="0"/>
                  <c:y val="-9.279779883296425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526-43F9-94BD-141AB9ED1522}"/>
                </c:ext>
              </c:extLst>
            </c:dLbl>
            <c:dLbl>
              <c:idx val="4"/>
              <c:layout>
                <c:manualLayout>
                  <c:x val="-1.2242635933987322E-3"/>
                  <c:y val="-9.279779883296425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526-43F9-94BD-141AB9ED1522}"/>
                </c:ext>
              </c:extLst>
            </c:dLbl>
            <c:dLbl>
              <c:idx val="5"/>
              <c:layout>
                <c:manualLayout>
                  <c:x val="-8.9778293056071221E-17"/>
                  <c:y val="-9.537551546721316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526-43F9-94BD-141AB9ED1522}"/>
                </c:ext>
              </c:extLst>
            </c:dLbl>
            <c:dLbl>
              <c:idx val="6"/>
              <c:layout>
                <c:manualLayout>
                  <c:x val="-8.9778293056071221E-17"/>
                  <c:y val="-0.10053094873571118"/>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526-43F9-94BD-141AB9ED1522}"/>
                </c:ext>
              </c:extLst>
            </c:dLbl>
            <c:dLbl>
              <c:idx val="7"/>
              <c:layout>
                <c:manualLayout>
                  <c:x val="0"/>
                  <c:y val="-0.11341953190695629"/>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526-43F9-94BD-141AB9ED1522}"/>
                </c:ext>
              </c:extLst>
            </c:dLbl>
            <c:dLbl>
              <c:idx val="8"/>
              <c:layout>
                <c:manualLayout>
                  <c:x val="-8.9778293056071221E-17"/>
                  <c:y val="-9.795323210146217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526-43F9-94BD-141AB9ED1522}"/>
                </c:ext>
              </c:extLst>
            </c:dLbl>
            <c:dLbl>
              <c:idx val="9"/>
              <c:layout>
                <c:manualLayout>
                  <c:x val="0"/>
                  <c:y val="-0.10053094873571118"/>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526-43F9-94BD-141AB9ED1522}"/>
                </c:ext>
              </c:extLst>
            </c:dLbl>
            <c:dLbl>
              <c:idx val="10"/>
              <c:layout>
                <c:manualLayout>
                  <c:x val="-1.7955658611214244E-16"/>
                  <c:y val="-0.11857496517545421"/>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526-43F9-94BD-141AB9ED1522}"/>
                </c:ext>
              </c:extLst>
            </c:dLbl>
            <c:dLbl>
              <c:idx val="11"/>
              <c:layout>
                <c:manualLayout>
                  <c:x val="-1.2242635933987322E-3"/>
                  <c:y val="-0.1211526818097032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526-43F9-94BD-141AB9ED1522}"/>
                </c:ext>
              </c:extLst>
            </c:dLbl>
            <c:dLbl>
              <c:idx val="12"/>
              <c:layout>
                <c:manualLayout>
                  <c:x val="-1.7955658611214244E-16"/>
                  <c:y val="-0.1127552117066493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526-43F9-94BD-141AB9ED152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Hoja1!$A$2:$A$14</c:f>
              <c:strCache>
                <c:ptCount val="13"/>
                <c:pt idx="0">
                  <c:v>Chile</c:v>
                </c:pt>
                <c:pt idx="1">
                  <c:v>Paraguay</c:v>
                </c:pt>
                <c:pt idx="2">
                  <c:v>Brasil</c:v>
                </c:pt>
                <c:pt idx="3">
                  <c:v>Uruguay </c:v>
                </c:pt>
                <c:pt idx="4">
                  <c:v>Argentina  </c:v>
                </c:pt>
                <c:pt idx="5">
                  <c:v>Perú</c:v>
                </c:pt>
                <c:pt idx="6">
                  <c:v>Colombia</c:v>
                </c:pt>
                <c:pt idx="7">
                  <c:v>México</c:v>
                </c:pt>
                <c:pt idx="8">
                  <c:v>Bolivia</c:v>
                </c:pt>
                <c:pt idx="9">
                  <c:v>Ecuador</c:v>
                </c:pt>
                <c:pt idx="10">
                  <c:v>Honduras</c:v>
                </c:pt>
                <c:pt idx="11">
                  <c:v>Haití</c:v>
                </c:pt>
                <c:pt idx="12">
                  <c:v>Guatemala</c:v>
                </c:pt>
              </c:strCache>
            </c:strRef>
          </c:cat>
          <c:val>
            <c:numRef>
              <c:f>Hoja1!$B$2:$B$14</c:f>
              <c:numCache>
                <c:formatCode>0.0%</c:formatCode>
                <c:ptCount val="13"/>
                <c:pt idx="0">
                  <c:v>1.6E-2</c:v>
                </c:pt>
                <c:pt idx="1">
                  <c:v>4.5999999999999999E-2</c:v>
                </c:pt>
                <c:pt idx="2">
                  <c:v>6.0999999999999999E-2</c:v>
                </c:pt>
                <c:pt idx="3">
                  <c:v>6.5000000000000002E-2</c:v>
                </c:pt>
                <c:pt idx="4">
                  <c:v>7.8E-2</c:v>
                </c:pt>
                <c:pt idx="5">
                  <c:v>0.108</c:v>
                </c:pt>
                <c:pt idx="6">
                  <c:v>0.115</c:v>
                </c:pt>
                <c:pt idx="7">
                  <c:v>0.121</c:v>
                </c:pt>
                <c:pt idx="8">
                  <c:v>0.127</c:v>
                </c:pt>
                <c:pt idx="9">
                  <c:v>0.17499999999999999</c:v>
                </c:pt>
                <c:pt idx="10">
                  <c:v>0.19900000000000001</c:v>
                </c:pt>
                <c:pt idx="11">
                  <c:v>0.20399999999999999</c:v>
                </c:pt>
                <c:pt idx="12">
                  <c:v>0.42799999999999999</c:v>
                </c:pt>
              </c:numCache>
            </c:numRef>
          </c:val>
          <c:extLst>
            <c:ext xmlns:c16="http://schemas.microsoft.com/office/drawing/2014/chart" uri="{C3380CC4-5D6E-409C-BE32-E72D297353CC}">
              <c16:uniqueId val="{0000000B-4526-43F9-94BD-141AB9ED1522}"/>
            </c:ext>
          </c:extLst>
        </c:ser>
        <c:dLbls>
          <c:showLegendKey val="0"/>
          <c:showVal val="0"/>
          <c:showCatName val="0"/>
          <c:showSerName val="0"/>
          <c:showPercent val="0"/>
          <c:showBubbleSize val="0"/>
        </c:dLbls>
        <c:gapWidth val="50"/>
        <c:overlap val="-20"/>
        <c:axId val="1817608688"/>
        <c:axId val="1817611952"/>
      </c:barChart>
      <c:catAx>
        <c:axId val="181760868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100" b="1" i="0" u="none" strike="noStrike" kern="1200" baseline="0">
                <a:solidFill>
                  <a:schemeClr val="tx1">
                    <a:lumMod val="75000"/>
                    <a:lumOff val="25000"/>
                  </a:schemeClr>
                </a:solidFill>
                <a:latin typeface="+mn-lt"/>
                <a:ea typeface="+mn-ea"/>
                <a:cs typeface="+mn-cs"/>
              </a:defRPr>
            </a:pPr>
            <a:endParaRPr lang="es-EC"/>
          </a:p>
        </c:txPr>
        <c:crossAx val="1817611952"/>
        <c:crosses val="autoZero"/>
        <c:auto val="1"/>
        <c:lblAlgn val="ctr"/>
        <c:lblOffset val="100"/>
        <c:noMultiLvlLbl val="0"/>
      </c:catAx>
      <c:valAx>
        <c:axId val="1817611952"/>
        <c:scaling>
          <c:orientation val="minMax"/>
        </c:scaling>
        <c:delete val="1"/>
        <c:axPos val="l"/>
        <c:numFmt formatCode="0.0%" sourceLinked="1"/>
        <c:majorTickMark val="out"/>
        <c:minorTickMark val="none"/>
        <c:tickLblPos val="nextTo"/>
        <c:crossAx val="18176086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2" dt="2023-07-19T15:15:08.141" idx="19">
    <p:pos x="5042" y="825"/>
    <p:text>le aumenté un poco el tamaño de letra</p:text>
    <p:extLst>
      <p:ext uri="{C676402C-5697-4E1C-873F-D02D1690AC5C}">
        <p15:threadingInfo xmlns:p15="http://schemas.microsoft.com/office/powerpoint/2012/main" timeZoneBias="300"/>
      </p:ext>
    </p:extLst>
  </p:cm>
</p: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0A7144-3EE6-4D61-BD12-BD48A6196380}" type="doc">
      <dgm:prSet loTypeId="urn:microsoft.com/office/officeart/2005/8/layout/chevron1" loCatId="process" qsTypeId="urn:microsoft.com/office/officeart/2005/8/quickstyle/simple2" qsCatId="simple" csTypeId="urn:microsoft.com/office/officeart/2005/8/colors/colorful5" csCatId="colorful" phldr="1"/>
      <dgm:spPr/>
      <dgm:t>
        <a:bodyPr/>
        <a:lstStyle/>
        <a:p>
          <a:endParaRPr lang="es-EC"/>
        </a:p>
      </dgm:t>
    </dgm:pt>
    <dgm:pt modelId="{EC52AB90-D567-4F0F-A28C-07B357AB3B07}">
      <dgm:prSet phldrT="[Texto]" custT="1"/>
      <dgm:spPr>
        <a:solidFill>
          <a:srgbClr val="7030A0"/>
        </a:solidFill>
      </dgm:spPr>
      <dgm:t>
        <a:bodyPr/>
        <a:lstStyle/>
        <a:p>
          <a:pPr algn="ctr"/>
          <a:r>
            <a:rPr lang="es-EC" sz="1400" b="1" dirty="0">
              <a:latin typeface="Century Gothic" panose="020B0502020202020204" pitchFamily="34" charset="0"/>
            </a:rPr>
            <a:t>DANS </a:t>
          </a:r>
        </a:p>
        <a:p>
          <a:pPr algn="ctr"/>
          <a:r>
            <a:rPr lang="es-EC" sz="1400" b="1" dirty="0">
              <a:latin typeface="Century Gothic" panose="020B0502020202020204" pitchFamily="34" charset="0"/>
            </a:rPr>
            <a:t>1986</a:t>
          </a:r>
        </a:p>
      </dgm:t>
    </dgm:pt>
    <dgm:pt modelId="{BA958F67-89BF-483A-AC9B-787911C311D9}" type="parTrans" cxnId="{D4465A6C-ABA7-4B2C-95CD-3E0334FBC087}">
      <dgm:prSet/>
      <dgm:spPr/>
      <dgm:t>
        <a:bodyPr/>
        <a:lstStyle/>
        <a:p>
          <a:endParaRPr lang="es-EC" sz="1400">
            <a:solidFill>
              <a:schemeClr val="tx1">
                <a:lumMod val="65000"/>
                <a:lumOff val="35000"/>
              </a:schemeClr>
            </a:solidFill>
            <a:latin typeface="Century Gothic" panose="020B0502020202020204" pitchFamily="34" charset="0"/>
          </a:endParaRPr>
        </a:p>
      </dgm:t>
    </dgm:pt>
    <dgm:pt modelId="{43C3A94C-0021-4428-A73E-36455883A0BB}" type="sibTrans" cxnId="{D4465A6C-ABA7-4B2C-95CD-3E0334FBC087}">
      <dgm:prSet/>
      <dgm:spPr/>
      <dgm:t>
        <a:bodyPr/>
        <a:lstStyle/>
        <a:p>
          <a:endParaRPr lang="es-EC" sz="1400">
            <a:solidFill>
              <a:schemeClr val="tx1">
                <a:lumMod val="65000"/>
                <a:lumOff val="35000"/>
              </a:schemeClr>
            </a:solidFill>
            <a:latin typeface="Century Gothic" panose="020B0502020202020204" pitchFamily="34" charset="0"/>
          </a:endParaRPr>
        </a:p>
      </dgm:t>
    </dgm:pt>
    <dgm:pt modelId="{137384F1-94CC-474D-A4A8-CB81D551B3D4}">
      <dgm:prSet phldrT="[Texto]" custT="1"/>
      <dgm:spPr>
        <a:solidFill>
          <a:srgbClr val="7030A0"/>
        </a:solidFill>
      </dgm:spPr>
      <dgm:t>
        <a:bodyPr/>
        <a:lstStyle/>
        <a:p>
          <a:pPr algn="ctr"/>
          <a:r>
            <a:rPr lang="es-EC" sz="1400" b="1" dirty="0">
              <a:latin typeface="Century Gothic" panose="020B0502020202020204" pitchFamily="34" charset="0"/>
            </a:rPr>
            <a:t>ENDEMAIN 2004 </a:t>
          </a:r>
        </a:p>
      </dgm:t>
    </dgm:pt>
    <dgm:pt modelId="{835CCB87-DC6B-4FE7-A32B-32BF1F71D253}" type="parTrans" cxnId="{AAD5AD7E-EDF8-4F12-8225-87E93EAE0F84}">
      <dgm:prSet/>
      <dgm:spPr/>
      <dgm:t>
        <a:bodyPr/>
        <a:lstStyle/>
        <a:p>
          <a:endParaRPr lang="es-EC" sz="1400">
            <a:solidFill>
              <a:schemeClr val="tx1">
                <a:lumMod val="65000"/>
                <a:lumOff val="35000"/>
              </a:schemeClr>
            </a:solidFill>
            <a:latin typeface="Century Gothic" panose="020B0502020202020204" pitchFamily="34" charset="0"/>
          </a:endParaRPr>
        </a:p>
      </dgm:t>
    </dgm:pt>
    <dgm:pt modelId="{AE385E43-F248-47E1-BB0E-53B46DB07EA9}" type="sibTrans" cxnId="{AAD5AD7E-EDF8-4F12-8225-87E93EAE0F84}">
      <dgm:prSet/>
      <dgm:spPr/>
      <dgm:t>
        <a:bodyPr/>
        <a:lstStyle/>
        <a:p>
          <a:endParaRPr lang="es-EC" sz="1400">
            <a:solidFill>
              <a:schemeClr val="tx1">
                <a:lumMod val="65000"/>
                <a:lumOff val="35000"/>
              </a:schemeClr>
            </a:solidFill>
            <a:latin typeface="Century Gothic" panose="020B0502020202020204" pitchFamily="34" charset="0"/>
          </a:endParaRPr>
        </a:p>
      </dgm:t>
    </dgm:pt>
    <dgm:pt modelId="{2D27F467-27BA-4AAE-8396-C80F43465BB5}">
      <dgm:prSet custT="1"/>
      <dgm:spPr>
        <a:solidFill>
          <a:srgbClr val="7030A0"/>
        </a:solidFill>
      </dgm:spPr>
      <dgm:t>
        <a:bodyPr/>
        <a:lstStyle/>
        <a:p>
          <a:pPr algn="ctr"/>
          <a:r>
            <a:rPr lang="es-EC" sz="1400" b="1" dirty="0">
              <a:latin typeface="Century Gothic" panose="020B0502020202020204" pitchFamily="34" charset="0"/>
            </a:rPr>
            <a:t>ENSANUT 2012 </a:t>
          </a:r>
        </a:p>
      </dgm:t>
    </dgm:pt>
    <dgm:pt modelId="{2259BB56-EFB6-434B-8AC8-65409D6C985F}" type="parTrans" cxnId="{3CC0FE5D-C731-47ED-8050-8254E8C2F79F}">
      <dgm:prSet/>
      <dgm:spPr/>
      <dgm:t>
        <a:bodyPr/>
        <a:lstStyle/>
        <a:p>
          <a:endParaRPr lang="es-EC" sz="1400">
            <a:solidFill>
              <a:schemeClr val="tx1">
                <a:lumMod val="65000"/>
                <a:lumOff val="35000"/>
              </a:schemeClr>
            </a:solidFill>
            <a:latin typeface="Century Gothic" panose="020B0502020202020204" pitchFamily="34" charset="0"/>
          </a:endParaRPr>
        </a:p>
      </dgm:t>
    </dgm:pt>
    <dgm:pt modelId="{5820EC26-4989-4A6F-8AD9-02633F3A8184}" type="sibTrans" cxnId="{3CC0FE5D-C731-47ED-8050-8254E8C2F79F}">
      <dgm:prSet/>
      <dgm:spPr/>
      <dgm:t>
        <a:bodyPr/>
        <a:lstStyle/>
        <a:p>
          <a:endParaRPr lang="es-EC" sz="1400">
            <a:solidFill>
              <a:schemeClr val="tx1">
                <a:lumMod val="65000"/>
                <a:lumOff val="35000"/>
              </a:schemeClr>
            </a:solidFill>
            <a:latin typeface="Century Gothic" panose="020B0502020202020204" pitchFamily="34" charset="0"/>
          </a:endParaRPr>
        </a:p>
      </dgm:t>
    </dgm:pt>
    <dgm:pt modelId="{FCC2C264-2F83-4028-9AD0-604859FB6C79}">
      <dgm:prSet custT="1"/>
      <dgm:spPr>
        <a:solidFill>
          <a:srgbClr val="7030A0"/>
        </a:solidFill>
      </dgm:spPr>
      <dgm:t>
        <a:bodyPr/>
        <a:lstStyle/>
        <a:p>
          <a:pPr algn="ctr"/>
          <a:r>
            <a:rPr lang="es-EC" sz="1400" b="1" dirty="0">
              <a:latin typeface="Century Gothic" panose="020B0502020202020204" pitchFamily="34" charset="0"/>
            </a:rPr>
            <a:t>ENSANUT 2018</a:t>
          </a:r>
        </a:p>
      </dgm:t>
    </dgm:pt>
    <dgm:pt modelId="{DCA7DD0B-93C4-4F8B-AB06-C2AF42743A49}" type="parTrans" cxnId="{E2B9325E-4B30-4504-AAAE-B9AD751E57C1}">
      <dgm:prSet/>
      <dgm:spPr/>
      <dgm:t>
        <a:bodyPr/>
        <a:lstStyle/>
        <a:p>
          <a:endParaRPr lang="es-EC" sz="1400">
            <a:solidFill>
              <a:schemeClr val="tx1">
                <a:lumMod val="65000"/>
                <a:lumOff val="35000"/>
              </a:schemeClr>
            </a:solidFill>
            <a:latin typeface="Century Gothic" panose="020B0502020202020204" pitchFamily="34" charset="0"/>
          </a:endParaRPr>
        </a:p>
      </dgm:t>
    </dgm:pt>
    <dgm:pt modelId="{46DC1A2D-F907-4591-B3A4-B3BCE34AED18}" type="sibTrans" cxnId="{E2B9325E-4B30-4504-AAAE-B9AD751E57C1}">
      <dgm:prSet/>
      <dgm:spPr/>
      <dgm:t>
        <a:bodyPr/>
        <a:lstStyle/>
        <a:p>
          <a:endParaRPr lang="es-EC" sz="1400">
            <a:solidFill>
              <a:schemeClr val="tx1">
                <a:lumMod val="65000"/>
                <a:lumOff val="35000"/>
              </a:schemeClr>
            </a:solidFill>
            <a:latin typeface="Century Gothic" panose="020B0502020202020204" pitchFamily="34" charset="0"/>
          </a:endParaRPr>
        </a:p>
      </dgm:t>
    </dgm:pt>
    <dgm:pt modelId="{0ECD6EFB-D44A-4A4E-BF11-C69AA1E0E4A5}">
      <dgm:prSet custT="1"/>
      <dgm:spPr>
        <a:solidFill>
          <a:srgbClr val="7030A0"/>
        </a:solidFill>
      </dgm:spPr>
      <dgm:t>
        <a:bodyPr/>
        <a:lstStyle/>
        <a:p>
          <a:pPr algn="ctr"/>
          <a:r>
            <a:rPr lang="es-EC" sz="1400" b="1" dirty="0">
              <a:latin typeface="Century Gothic" panose="020B0502020202020204" pitchFamily="34" charset="0"/>
            </a:rPr>
            <a:t>ECV </a:t>
          </a:r>
        </a:p>
        <a:p>
          <a:pPr algn="ctr"/>
          <a:r>
            <a:rPr lang="es-EC" sz="1400" b="1" dirty="0">
              <a:latin typeface="Century Gothic" panose="020B0502020202020204" pitchFamily="34" charset="0"/>
            </a:rPr>
            <a:t>2014</a:t>
          </a:r>
          <a:endParaRPr lang="es-EC" sz="1400" dirty="0">
            <a:latin typeface="Century Gothic" panose="020B0502020202020204" pitchFamily="34" charset="0"/>
          </a:endParaRPr>
        </a:p>
      </dgm:t>
    </dgm:pt>
    <dgm:pt modelId="{9A594A3E-9E0A-42C3-9243-A1AEAE368ADD}" type="parTrans" cxnId="{EEB788C3-342B-4C56-9745-62DEAA58E2F1}">
      <dgm:prSet/>
      <dgm:spPr/>
      <dgm:t>
        <a:bodyPr/>
        <a:lstStyle/>
        <a:p>
          <a:endParaRPr lang="es-EC" sz="1400">
            <a:solidFill>
              <a:schemeClr val="tx1">
                <a:lumMod val="65000"/>
                <a:lumOff val="35000"/>
              </a:schemeClr>
            </a:solidFill>
            <a:latin typeface="Century Gothic" panose="020B0502020202020204" pitchFamily="34" charset="0"/>
          </a:endParaRPr>
        </a:p>
      </dgm:t>
    </dgm:pt>
    <dgm:pt modelId="{A5836782-ED48-4498-83A7-90A5CABEB81D}" type="sibTrans" cxnId="{EEB788C3-342B-4C56-9745-62DEAA58E2F1}">
      <dgm:prSet/>
      <dgm:spPr/>
      <dgm:t>
        <a:bodyPr/>
        <a:lstStyle/>
        <a:p>
          <a:endParaRPr lang="es-EC" sz="1400">
            <a:solidFill>
              <a:schemeClr val="tx1">
                <a:lumMod val="65000"/>
                <a:lumOff val="35000"/>
              </a:schemeClr>
            </a:solidFill>
            <a:latin typeface="Century Gothic" panose="020B0502020202020204" pitchFamily="34" charset="0"/>
          </a:endParaRPr>
        </a:p>
      </dgm:t>
    </dgm:pt>
    <dgm:pt modelId="{C299DDBA-46F7-435F-91A1-8898C92D4734}">
      <dgm:prSet custT="1"/>
      <dgm:spPr>
        <a:solidFill>
          <a:srgbClr val="7030A0"/>
        </a:solidFill>
      </dgm:spPr>
      <dgm:t>
        <a:bodyPr/>
        <a:lstStyle/>
        <a:p>
          <a:pPr algn="ctr"/>
          <a:r>
            <a:rPr lang="es-EC" sz="1400" b="1" dirty="0">
              <a:latin typeface="Century Gothic" panose="020B0502020202020204" pitchFamily="34" charset="0"/>
            </a:rPr>
            <a:t>ECV </a:t>
          </a:r>
        </a:p>
        <a:p>
          <a:pPr algn="ctr"/>
          <a:r>
            <a:rPr lang="es-EC" sz="1400" b="1" dirty="0">
              <a:latin typeface="Century Gothic" panose="020B0502020202020204" pitchFamily="34" charset="0"/>
            </a:rPr>
            <a:t>2006</a:t>
          </a:r>
        </a:p>
      </dgm:t>
    </dgm:pt>
    <dgm:pt modelId="{077F48A6-0647-44C1-A484-192F07847075}" type="parTrans" cxnId="{D4C587C9-F4D9-48AA-B184-B52649FF9B79}">
      <dgm:prSet/>
      <dgm:spPr/>
      <dgm:t>
        <a:bodyPr/>
        <a:lstStyle/>
        <a:p>
          <a:endParaRPr lang="es-EC" sz="1400">
            <a:solidFill>
              <a:schemeClr val="tx1">
                <a:lumMod val="65000"/>
                <a:lumOff val="35000"/>
              </a:schemeClr>
            </a:solidFill>
            <a:latin typeface="Century Gothic" panose="020B0502020202020204" pitchFamily="34" charset="0"/>
          </a:endParaRPr>
        </a:p>
      </dgm:t>
    </dgm:pt>
    <dgm:pt modelId="{8809AB94-6684-4EA6-877E-9E1BD071B6C0}" type="sibTrans" cxnId="{D4C587C9-F4D9-48AA-B184-B52649FF9B79}">
      <dgm:prSet/>
      <dgm:spPr/>
      <dgm:t>
        <a:bodyPr/>
        <a:lstStyle/>
        <a:p>
          <a:endParaRPr lang="es-EC" sz="1400">
            <a:solidFill>
              <a:schemeClr val="tx1">
                <a:lumMod val="65000"/>
                <a:lumOff val="35000"/>
              </a:schemeClr>
            </a:solidFill>
            <a:latin typeface="Century Gothic" panose="020B0502020202020204" pitchFamily="34" charset="0"/>
          </a:endParaRPr>
        </a:p>
      </dgm:t>
    </dgm:pt>
    <dgm:pt modelId="{9EE3D995-4AB1-48F7-AD37-AEB28189BE98}">
      <dgm:prSet custT="1"/>
      <dgm:spPr>
        <a:solidFill>
          <a:srgbClr val="FAB514"/>
        </a:solidFill>
      </dgm:spPr>
      <dgm:t>
        <a:bodyPr/>
        <a:lstStyle/>
        <a:p>
          <a:pPr algn="ctr"/>
          <a:r>
            <a:rPr lang="es-ES" sz="1400" b="1" dirty="0">
              <a:latin typeface="Century Gothic" panose="020B0502020202020204" pitchFamily="34" charset="0"/>
            </a:rPr>
            <a:t>ENDI </a:t>
          </a:r>
        </a:p>
        <a:p>
          <a:pPr algn="ctr"/>
          <a:r>
            <a:rPr lang="es-ES" sz="1400" b="1" dirty="0">
              <a:latin typeface="Century Gothic" panose="020B0502020202020204" pitchFamily="34" charset="0"/>
            </a:rPr>
            <a:t>2022-2023</a:t>
          </a:r>
          <a:endParaRPr lang="es-EC" sz="1400" b="1" dirty="0">
            <a:latin typeface="Century Gothic" panose="020B0502020202020204" pitchFamily="34" charset="0"/>
          </a:endParaRPr>
        </a:p>
      </dgm:t>
    </dgm:pt>
    <dgm:pt modelId="{96684ECF-3600-4EC0-A571-7948545E9F29}" type="parTrans" cxnId="{8675EC9D-3A14-4E89-84D3-213875256A7D}">
      <dgm:prSet/>
      <dgm:spPr/>
      <dgm:t>
        <a:bodyPr/>
        <a:lstStyle/>
        <a:p>
          <a:endParaRPr lang="es-EC" sz="1400"/>
        </a:p>
      </dgm:t>
    </dgm:pt>
    <dgm:pt modelId="{8C724117-13D6-4C79-9E5D-156FD2AC525F}" type="sibTrans" cxnId="{8675EC9D-3A14-4E89-84D3-213875256A7D}">
      <dgm:prSet/>
      <dgm:spPr/>
      <dgm:t>
        <a:bodyPr/>
        <a:lstStyle/>
        <a:p>
          <a:endParaRPr lang="es-EC" sz="1400"/>
        </a:p>
      </dgm:t>
    </dgm:pt>
    <dgm:pt modelId="{CB534E44-C33F-4EF4-A913-1174D5F3CA71}" type="pres">
      <dgm:prSet presAssocID="{5A0A7144-3EE6-4D61-BD12-BD48A6196380}" presName="Name0" presStyleCnt="0">
        <dgm:presLayoutVars>
          <dgm:dir/>
          <dgm:animLvl val="lvl"/>
          <dgm:resizeHandles val="exact"/>
        </dgm:presLayoutVars>
      </dgm:prSet>
      <dgm:spPr/>
    </dgm:pt>
    <dgm:pt modelId="{16B8B21B-178F-4CED-A16B-74B8CFE19925}" type="pres">
      <dgm:prSet presAssocID="{EC52AB90-D567-4F0F-A28C-07B357AB3B07}" presName="parTxOnly" presStyleLbl="node1" presStyleIdx="0" presStyleCnt="7">
        <dgm:presLayoutVars>
          <dgm:chMax val="0"/>
          <dgm:chPref val="0"/>
          <dgm:bulletEnabled val="1"/>
        </dgm:presLayoutVars>
      </dgm:prSet>
      <dgm:spPr/>
    </dgm:pt>
    <dgm:pt modelId="{64EDC3AF-E91D-4AD2-B3D3-5B0D0ECAA0C8}" type="pres">
      <dgm:prSet presAssocID="{43C3A94C-0021-4428-A73E-36455883A0BB}" presName="parTxOnlySpace" presStyleCnt="0"/>
      <dgm:spPr/>
    </dgm:pt>
    <dgm:pt modelId="{09EC0AE4-E378-4C1A-A260-2C9165C3D637}" type="pres">
      <dgm:prSet presAssocID="{137384F1-94CC-474D-A4A8-CB81D551B3D4}" presName="parTxOnly" presStyleLbl="node1" presStyleIdx="1" presStyleCnt="7">
        <dgm:presLayoutVars>
          <dgm:chMax val="0"/>
          <dgm:chPref val="0"/>
          <dgm:bulletEnabled val="1"/>
        </dgm:presLayoutVars>
      </dgm:prSet>
      <dgm:spPr/>
    </dgm:pt>
    <dgm:pt modelId="{749A4C29-510D-4A3C-96AB-7CC2BB78815B}" type="pres">
      <dgm:prSet presAssocID="{AE385E43-F248-47E1-BB0E-53B46DB07EA9}" presName="parTxOnlySpace" presStyleCnt="0"/>
      <dgm:spPr/>
    </dgm:pt>
    <dgm:pt modelId="{7C8E5BED-490B-42AF-AB93-D31405DE6F63}" type="pres">
      <dgm:prSet presAssocID="{C299DDBA-46F7-435F-91A1-8898C92D4734}" presName="parTxOnly" presStyleLbl="node1" presStyleIdx="2" presStyleCnt="7">
        <dgm:presLayoutVars>
          <dgm:chMax val="0"/>
          <dgm:chPref val="0"/>
          <dgm:bulletEnabled val="1"/>
        </dgm:presLayoutVars>
      </dgm:prSet>
      <dgm:spPr/>
    </dgm:pt>
    <dgm:pt modelId="{357B3C51-176F-4702-8274-032CE1693BBB}" type="pres">
      <dgm:prSet presAssocID="{8809AB94-6684-4EA6-877E-9E1BD071B6C0}" presName="parTxOnlySpace" presStyleCnt="0"/>
      <dgm:spPr/>
    </dgm:pt>
    <dgm:pt modelId="{1BEE5D0A-946C-471C-97D0-469E95A1B915}" type="pres">
      <dgm:prSet presAssocID="{2D27F467-27BA-4AAE-8396-C80F43465BB5}" presName="parTxOnly" presStyleLbl="node1" presStyleIdx="3" presStyleCnt="7">
        <dgm:presLayoutVars>
          <dgm:chMax val="0"/>
          <dgm:chPref val="0"/>
          <dgm:bulletEnabled val="1"/>
        </dgm:presLayoutVars>
      </dgm:prSet>
      <dgm:spPr/>
    </dgm:pt>
    <dgm:pt modelId="{7E987D10-6BC7-47B5-9902-782C41A67EA6}" type="pres">
      <dgm:prSet presAssocID="{5820EC26-4989-4A6F-8AD9-02633F3A8184}" presName="parTxOnlySpace" presStyleCnt="0"/>
      <dgm:spPr/>
    </dgm:pt>
    <dgm:pt modelId="{052D492B-ABDD-480E-85C5-F86AAB9BB1FD}" type="pres">
      <dgm:prSet presAssocID="{0ECD6EFB-D44A-4A4E-BF11-C69AA1E0E4A5}" presName="parTxOnly" presStyleLbl="node1" presStyleIdx="4" presStyleCnt="7">
        <dgm:presLayoutVars>
          <dgm:chMax val="0"/>
          <dgm:chPref val="0"/>
          <dgm:bulletEnabled val="1"/>
        </dgm:presLayoutVars>
      </dgm:prSet>
      <dgm:spPr/>
    </dgm:pt>
    <dgm:pt modelId="{52DEEE30-844E-425A-929F-B91553AB5E24}" type="pres">
      <dgm:prSet presAssocID="{A5836782-ED48-4498-83A7-90A5CABEB81D}" presName="parTxOnlySpace" presStyleCnt="0"/>
      <dgm:spPr/>
    </dgm:pt>
    <dgm:pt modelId="{F312A596-43F7-4648-9258-14671ADF1E8D}" type="pres">
      <dgm:prSet presAssocID="{FCC2C264-2F83-4028-9AD0-604859FB6C79}" presName="parTxOnly" presStyleLbl="node1" presStyleIdx="5" presStyleCnt="7">
        <dgm:presLayoutVars>
          <dgm:chMax val="0"/>
          <dgm:chPref val="0"/>
          <dgm:bulletEnabled val="1"/>
        </dgm:presLayoutVars>
      </dgm:prSet>
      <dgm:spPr/>
    </dgm:pt>
    <dgm:pt modelId="{489DE762-B627-4B63-88D9-C7E09A44AF08}" type="pres">
      <dgm:prSet presAssocID="{46DC1A2D-F907-4591-B3A4-B3BCE34AED18}" presName="parTxOnlySpace" presStyleCnt="0"/>
      <dgm:spPr/>
    </dgm:pt>
    <dgm:pt modelId="{2BEBE189-D1BF-4559-BE18-DBD55415FDA5}" type="pres">
      <dgm:prSet presAssocID="{9EE3D995-4AB1-48F7-AD37-AEB28189BE98}" presName="parTxOnly" presStyleLbl="node1" presStyleIdx="6" presStyleCnt="7">
        <dgm:presLayoutVars>
          <dgm:chMax val="0"/>
          <dgm:chPref val="0"/>
          <dgm:bulletEnabled val="1"/>
        </dgm:presLayoutVars>
      </dgm:prSet>
      <dgm:spPr/>
    </dgm:pt>
  </dgm:ptLst>
  <dgm:cxnLst>
    <dgm:cxn modelId="{3285F413-DFC1-41BD-96E6-7513ABA7B72D}" type="presOf" srcId="{EC52AB90-D567-4F0F-A28C-07B357AB3B07}" destId="{16B8B21B-178F-4CED-A16B-74B8CFE19925}" srcOrd="0" destOrd="0" presId="urn:microsoft.com/office/officeart/2005/8/layout/chevron1"/>
    <dgm:cxn modelId="{3CC0FE5D-C731-47ED-8050-8254E8C2F79F}" srcId="{5A0A7144-3EE6-4D61-BD12-BD48A6196380}" destId="{2D27F467-27BA-4AAE-8396-C80F43465BB5}" srcOrd="3" destOrd="0" parTransId="{2259BB56-EFB6-434B-8AC8-65409D6C985F}" sibTransId="{5820EC26-4989-4A6F-8AD9-02633F3A8184}"/>
    <dgm:cxn modelId="{E2B9325E-4B30-4504-AAAE-B9AD751E57C1}" srcId="{5A0A7144-3EE6-4D61-BD12-BD48A6196380}" destId="{FCC2C264-2F83-4028-9AD0-604859FB6C79}" srcOrd="5" destOrd="0" parTransId="{DCA7DD0B-93C4-4F8B-AB06-C2AF42743A49}" sibTransId="{46DC1A2D-F907-4591-B3A4-B3BCE34AED18}"/>
    <dgm:cxn modelId="{93F54760-30B5-4746-8A23-0A1E38524CFC}" type="presOf" srcId="{FCC2C264-2F83-4028-9AD0-604859FB6C79}" destId="{F312A596-43F7-4648-9258-14671ADF1E8D}" srcOrd="0" destOrd="0" presId="urn:microsoft.com/office/officeart/2005/8/layout/chevron1"/>
    <dgm:cxn modelId="{AEC64864-3710-40CF-AEF1-5F928B268A81}" type="presOf" srcId="{0ECD6EFB-D44A-4A4E-BF11-C69AA1E0E4A5}" destId="{052D492B-ABDD-480E-85C5-F86AAB9BB1FD}" srcOrd="0" destOrd="0" presId="urn:microsoft.com/office/officeart/2005/8/layout/chevron1"/>
    <dgm:cxn modelId="{BDF8DC68-FB6E-4593-A8DB-8CEF4FD351A1}" type="presOf" srcId="{5A0A7144-3EE6-4D61-BD12-BD48A6196380}" destId="{CB534E44-C33F-4EF4-A913-1174D5F3CA71}" srcOrd="0" destOrd="0" presId="urn:microsoft.com/office/officeart/2005/8/layout/chevron1"/>
    <dgm:cxn modelId="{F83AC369-5157-43AE-8063-D641C70C0A69}" type="presOf" srcId="{2D27F467-27BA-4AAE-8396-C80F43465BB5}" destId="{1BEE5D0A-946C-471C-97D0-469E95A1B915}" srcOrd="0" destOrd="0" presId="urn:microsoft.com/office/officeart/2005/8/layout/chevron1"/>
    <dgm:cxn modelId="{D4465A6C-ABA7-4B2C-95CD-3E0334FBC087}" srcId="{5A0A7144-3EE6-4D61-BD12-BD48A6196380}" destId="{EC52AB90-D567-4F0F-A28C-07B357AB3B07}" srcOrd="0" destOrd="0" parTransId="{BA958F67-89BF-483A-AC9B-787911C311D9}" sibTransId="{43C3A94C-0021-4428-A73E-36455883A0BB}"/>
    <dgm:cxn modelId="{D7957270-2378-4321-8CC5-228C55D9C3F8}" type="presOf" srcId="{C299DDBA-46F7-435F-91A1-8898C92D4734}" destId="{7C8E5BED-490B-42AF-AB93-D31405DE6F63}" srcOrd="0" destOrd="0" presId="urn:microsoft.com/office/officeart/2005/8/layout/chevron1"/>
    <dgm:cxn modelId="{AAD5AD7E-EDF8-4F12-8225-87E93EAE0F84}" srcId="{5A0A7144-3EE6-4D61-BD12-BD48A6196380}" destId="{137384F1-94CC-474D-A4A8-CB81D551B3D4}" srcOrd="1" destOrd="0" parTransId="{835CCB87-DC6B-4FE7-A32B-32BF1F71D253}" sibTransId="{AE385E43-F248-47E1-BB0E-53B46DB07EA9}"/>
    <dgm:cxn modelId="{8675EC9D-3A14-4E89-84D3-213875256A7D}" srcId="{5A0A7144-3EE6-4D61-BD12-BD48A6196380}" destId="{9EE3D995-4AB1-48F7-AD37-AEB28189BE98}" srcOrd="6" destOrd="0" parTransId="{96684ECF-3600-4EC0-A571-7948545E9F29}" sibTransId="{8C724117-13D6-4C79-9E5D-156FD2AC525F}"/>
    <dgm:cxn modelId="{049D7EC2-FE81-4825-94A6-28BE53229507}" type="presOf" srcId="{9EE3D995-4AB1-48F7-AD37-AEB28189BE98}" destId="{2BEBE189-D1BF-4559-BE18-DBD55415FDA5}" srcOrd="0" destOrd="0" presId="urn:microsoft.com/office/officeart/2005/8/layout/chevron1"/>
    <dgm:cxn modelId="{EEB788C3-342B-4C56-9745-62DEAA58E2F1}" srcId="{5A0A7144-3EE6-4D61-BD12-BD48A6196380}" destId="{0ECD6EFB-D44A-4A4E-BF11-C69AA1E0E4A5}" srcOrd="4" destOrd="0" parTransId="{9A594A3E-9E0A-42C3-9243-A1AEAE368ADD}" sibTransId="{A5836782-ED48-4498-83A7-90A5CABEB81D}"/>
    <dgm:cxn modelId="{D4C587C9-F4D9-48AA-B184-B52649FF9B79}" srcId="{5A0A7144-3EE6-4D61-BD12-BD48A6196380}" destId="{C299DDBA-46F7-435F-91A1-8898C92D4734}" srcOrd="2" destOrd="0" parTransId="{077F48A6-0647-44C1-A484-192F07847075}" sibTransId="{8809AB94-6684-4EA6-877E-9E1BD071B6C0}"/>
    <dgm:cxn modelId="{38A1B2CF-5C25-4B4C-AF15-058C748B875E}" type="presOf" srcId="{137384F1-94CC-474D-A4A8-CB81D551B3D4}" destId="{09EC0AE4-E378-4C1A-A260-2C9165C3D637}" srcOrd="0" destOrd="0" presId="urn:microsoft.com/office/officeart/2005/8/layout/chevron1"/>
    <dgm:cxn modelId="{B4DD993E-D63D-4EBB-A708-1158FD86CD0F}" type="presParOf" srcId="{CB534E44-C33F-4EF4-A913-1174D5F3CA71}" destId="{16B8B21B-178F-4CED-A16B-74B8CFE19925}" srcOrd="0" destOrd="0" presId="urn:microsoft.com/office/officeart/2005/8/layout/chevron1"/>
    <dgm:cxn modelId="{28CDF8EE-21FA-4CCE-A109-A99CB537BE12}" type="presParOf" srcId="{CB534E44-C33F-4EF4-A913-1174D5F3CA71}" destId="{64EDC3AF-E91D-4AD2-B3D3-5B0D0ECAA0C8}" srcOrd="1" destOrd="0" presId="urn:microsoft.com/office/officeart/2005/8/layout/chevron1"/>
    <dgm:cxn modelId="{0F8D11E7-7D85-469A-988B-495C902FD38B}" type="presParOf" srcId="{CB534E44-C33F-4EF4-A913-1174D5F3CA71}" destId="{09EC0AE4-E378-4C1A-A260-2C9165C3D637}" srcOrd="2" destOrd="0" presId="urn:microsoft.com/office/officeart/2005/8/layout/chevron1"/>
    <dgm:cxn modelId="{9CADADB3-6838-4168-8007-BB4F63A70E93}" type="presParOf" srcId="{CB534E44-C33F-4EF4-A913-1174D5F3CA71}" destId="{749A4C29-510D-4A3C-96AB-7CC2BB78815B}" srcOrd="3" destOrd="0" presId="urn:microsoft.com/office/officeart/2005/8/layout/chevron1"/>
    <dgm:cxn modelId="{E106C197-95F2-44C5-8118-8228C44EE929}" type="presParOf" srcId="{CB534E44-C33F-4EF4-A913-1174D5F3CA71}" destId="{7C8E5BED-490B-42AF-AB93-D31405DE6F63}" srcOrd="4" destOrd="0" presId="urn:microsoft.com/office/officeart/2005/8/layout/chevron1"/>
    <dgm:cxn modelId="{88AB7E01-B3CF-4616-B488-EAD08326DFF4}" type="presParOf" srcId="{CB534E44-C33F-4EF4-A913-1174D5F3CA71}" destId="{357B3C51-176F-4702-8274-032CE1693BBB}" srcOrd="5" destOrd="0" presId="urn:microsoft.com/office/officeart/2005/8/layout/chevron1"/>
    <dgm:cxn modelId="{5BC37841-29D5-4E93-A578-BEB4F68AD916}" type="presParOf" srcId="{CB534E44-C33F-4EF4-A913-1174D5F3CA71}" destId="{1BEE5D0A-946C-471C-97D0-469E95A1B915}" srcOrd="6" destOrd="0" presId="urn:microsoft.com/office/officeart/2005/8/layout/chevron1"/>
    <dgm:cxn modelId="{8173BFD0-B62A-4AA6-9286-EC4341981EC7}" type="presParOf" srcId="{CB534E44-C33F-4EF4-A913-1174D5F3CA71}" destId="{7E987D10-6BC7-47B5-9902-782C41A67EA6}" srcOrd="7" destOrd="0" presId="urn:microsoft.com/office/officeart/2005/8/layout/chevron1"/>
    <dgm:cxn modelId="{E6D53C0E-4B87-479D-A754-8FEC2E5EEC64}" type="presParOf" srcId="{CB534E44-C33F-4EF4-A913-1174D5F3CA71}" destId="{052D492B-ABDD-480E-85C5-F86AAB9BB1FD}" srcOrd="8" destOrd="0" presId="urn:microsoft.com/office/officeart/2005/8/layout/chevron1"/>
    <dgm:cxn modelId="{C8CE4584-AE6C-4E79-B359-FC5520C3724A}" type="presParOf" srcId="{CB534E44-C33F-4EF4-A913-1174D5F3CA71}" destId="{52DEEE30-844E-425A-929F-B91553AB5E24}" srcOrd="9" destOrd="0" presId="urn:microsoft.com/office/officeart/2005/8/layout/chevron1"/>
    <dgm:cxn modelId="{8E221995-472A-44E1-A2CC-429E087DAB0C}" type="presParOf" srcId="{CB534E44-C33F-4EF4-A913-1174D5F3CA71}" destId="{F312A596-43F7-4648-9258-14671ADF1E8D}" srcOrd="10" destOrd="0" presId="urn:microsoft.com/office/officeart/2005/8/layout/chevron1"/>
    <dgm:cxn modelId="{8BFB5131-9890-44E0-AD82-D76CD6AB819A}" type="presParOf" srcId="{CB534E44-C33F-4EF4-A913-1174D5F3CA71}" destId="{489DE762-B627-4B63-88D9-C7E09A44AF08}" srcOrd="11" destOrd="0" presId="urn:microsoft.com/office/officeart/2005/8/layout/chevron1"/>
    <dgm:cxn modelId="{712EBBEC-40EB-47F2-B206-6720E0EB1BFC}" type="presParOf" srcId="{CB534E44-C33F-4EF4-A913-1174D5F3CA71}" destId="{2BEBE189-D1BF-4559-BE18-DBD55415FDA5}" srcOrd="1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07D231-D9B6-47E5-8F19-017915B8C9EB}" type="doc">
      <dgm:prSet loTypeId="urn:microsoft.com/office/officeart/2005/8/layout/bList2" loCatId="picture" qsTypeId="urn:microsoft.com/office/officeart/2005/8/quickstyle/simple1" qsCatId="simple" csTypeId="urn:microsoft.com/office/officeart/2005/8/colors/accent4_2" csCatId="accent4" phldr="1"/>
      <dgm:spPr/>
      <dgm:t>
        <a:bodyPr/>
        <a:lstStyle/>
        <a:p>
          <a:endParaRPr lang="es-EC"/>
        </a:p>
      </dgm:t>
    </dgm:pt>
    <dgm:pt modelId="{11DA8608-CEE1-403C-A6D2-1BDBA87A3BB9}">
      <dgm:prSet custT="1"/>
      <dgm:spPr>
        <a:ln>
          <a:solidFill>
            <a:srgbClr val="CBA9E5"/>
          </a:solidFill>
        </a:ln>
      </dgm:spPr>
      <dgm:t>
        <a:bodyPr/>
        <a:lstStyle/>
        <a:p>
          <a:pPr algn="l" rtl="0">
            <a:lnSpc>
              <a:spcPct val="100000"/>
            </a:lnSpc>
          </a:pPr>
          <a:r>
            <a:rPr lang="es-EC" sz="1200" dirty="0">
              <a:solidFill>
                <a:schemeClr val="tx1">
                  <a:lumMod val="75000"/>
                  <a:lumOff val="25000"/>
                </a:schemeClr>
              </a:solidFill>
              <a:latin typeface="+mj-lt"/>
            </a:rPr>
            <a:t>Por primera vez </a:t>
          </a:r>
          <a:r>
            <a:rPr lang="es-EC" sz="1200" b="1" dirty="0">
              <a:solidFill>
                <a:schemeClr val="tx1">
                  <a:lumMod val="75000"/>
                  <a:lumOff val="25000"/>
                </a:schemeClr>
              </a:solidFill>
              <a:latin typeface="+mj-lt"/>
            </a:rPr>
            <a:t>personal especializado </a:t>
          </a:r>
          <a:r>
            <a:rPr lang="es-EC" sz="1200" dirty="0">
              <a:solidFill>
                <a:schemeClr val="tx1">
                  <a:lumMod val="75000"/>
                  <a:lumOff val="25000"/>
                </a:schemeClr>
              </a:solidFill>
              <a:latin typeface="+mj-lt"/>
            </a:rPr>
            <a:t>(auxiliares de enfermería, médicos, nutricionistas) realizan las </a:t>
          </a:r>
          <a:r>
            <a:rPr lang="es-EC" sz="1200" b="1" dirty="0">
              <a:solidFill>
                <a:schemeClr val="tx1">
                  <a:lumMod val="75000"/>
                  <a:lumOff val="25000"/>
                </a:schemeClr>
              </a:solidFill>
              <a:latin typeface="+mj-lt"/>
            </a:rPr>
            <a:t>mediciones de peso y talla</a:t>
          </a:r>
          <a:r>
            <a:rPr lang="es-EC" sz="1200" dirty="0">
              <a:solidFill>
                <a:schemeClr val="tx1">
                  <a:lumMod val="75000"/>
                  <a:lumOff val="25000"/>
                </a:schemeClr>
              </a:solidFill>
              <a:latin typeface="+mj-lt"/>
            </a:rPr>
            <a:t>.</a:t>
          </a:r>
        </a:p>
      </dgm:t>
    </dgm:pt>
    <dgm:pt modelId="{6F798BBA-BD8A-40C7-A561-21E376591AC2}" type="parTrans" cxnId="{2D9F00B0-1F15-4B88-BE5E-A7762B3E7949}">
      <dgm:prSet/>
      <dgm:spPr/>
      <dgm:t>
        <a:bodyPr/>
        <a:lstStyle/>
        <a:p>
          <a:endParaRPr lang="es-EC" sz="1800"/>
        </a:p>
      </dgm:t>
    </dgm:pt>
    <dgm:pt modelId="{20EF4531-937E-4F03-A147-9C933DC2F424}" type="sibTrans" cxnId="{2D9F00B0-1F15-4B88-BE5E-A7762B3E7949}">
      <dgm:prSet/>
      <dgm:spPr/>
      <dgm:t>
        <a:bodyPr/>
        <a:lstStyle/>
        <a:p>
          <a:endParaRPr lang="es-EC" sz="1800"/>
        </a:p>
      </dgm:t>
    </dgm:pt>
    <dgm:pt modelId="{4AE19EE5-449B-4FAF-96D2-B38649E2D445}">
      <dgm:prSet custT="1"/>
      <dgm:spPr>
        <a:solidFill>
          <a:srgbClr val="CBA9E5"/>
        </a:solidFill>
        <a:ln>
          <a:solidFill>
            <a:srgbClr val="CBA9E5"/>
          </a:solidFill>
        </a:ln>
      </dgm:spPr>
      <dgm:t>
        <a:bodyPr/>
        <a:lstStyle/>
        <a:p>
          <a:pPr algn="l" rtl="0">
            <a:lnSpc>
              <a:spcPct val="100000"/>
            </a:lnSpc>
          </a:pPr>
          <a:r>
            <a:rPr lang="es-MX" sz="1800" b="1" dirty="0">
              <a:solidFill>
                <a:schemeClr val="tx1">
                  <a:lumMod val="75000"/>
                  <a:lumOff val="25000"/>
                </a:schemeClr>
              </a:solidFill>
              <a:latin typeface="+mj-lt"/>
            </a:rPr>
            <a:t>Medidas antropométricas</a:t>
          </a:r>
          <a:endParaRPr lang="es-EC" sz="1800" b="1" dirty="0">
            <a:solidFill>
              <a:schemeClr val="tx1">
                <a:lumMod val="75000"/>
                <a:lumOff val="25000"/>
              </a:schemeClr>
            </a:solidFill>
            <a:latin typeface="+mj-lt"/>
          </a:endParaRPr>
        </a:p>
      </dgm:t>
    </dgm:pt>
    <dgm:pt modelId="{4FFDC0D8-2719-4EDC-82BE-2B7303AA2113}" type="parTrans" cxnId="{BB91422D-9C0F-45FE-B34A-84FADF76545E}">
      <dgm:prSet/>
      <dgm:spPr/>
      <dgm:t>
        <a:bodyPr/>
        <a:lstStyle/>
        <a:p>
          <a:endParaRPr lang="es-EC"/>
        </a:p>
      </dgm:t>
    </dgm:pt>
    <dgm:pt modelId="{B90A2F10-834D-4F01-A01E-0663112BF11F}" type="sibTrans" cxnId="{BB91422D-9C0F-45FE-B34A-84FADF76545E}">
      <dgm:prSet/>
      <dgm:spPr/>
      <dgm:t>
        <a:bodyPr/>
        <a:lstStyle/>
        <a:p>
          <a:endParaRPr lang="es-EC"/>
        </a:p>
      </dgm:t>
    </dgm:pt>
    <dgm:pt modelId="{C5149922-C712-42D5-BF1D-089DCD87CDB3}">
      <dgm:prSet custT="1"/>
      <dgm:spPr>
        <a:ln>
          <a:solidFill>
            <a:srgbClr val="CBA9E5"/>
          </a:solidFill>
        </a:ln>
      </dgm:spPr>
      <dgm:t>
        <a:bodyPr/>
        <a:lstStyle/>
        <a:p>
          <a:pPr algn="l" rtl="0">
            <a:lnSpc>
              <a:spcPct val="100000"/>
            </a:lnSpc>
          </a:pPr>
          <a:r>
            <a:rPr lang="es-EC" sz="1200" dirty="0">
              <a:solidFill>
                <a:schemeClr val="tx1">
                  <a:lumMod val="75000"/>
                  <a:lumOff val="25000"/>
                </a:schemeClr>
              </a:solidFill>
              <a:latin typeface="+mj-lt"/>
            </a:rPr>
            <a:t>Personal técnico con </a:t>
          </a:r>
          <a:r>
            <a:rPr lang="es-EC" sz="1200" b="1" dirty="0">
              <a:solidFill>
                <a:schemeClr val="tx1">
                  <a:lumMod val="75000"/>
                  <a:lumOff val="25000"/>
                </a:schemeClr>
              </a:solidFill>
              <a:latin typeface="+mj-lt"/>
            </a:rPr>
            <a:t>certificaciones internacionales.</a:t>
          </a:r>
          <a:endParaRPr lang="es-EC" sz="1200" dirty="0">
            <a:solidFill>
              <a:schemeClr val="tx1">
                <a:lumMod val="75000"/>
                <a:lumOff val="25000"/>
              </a:schemeClr>
            </a:solidFill>
            <a:latin typeface="+mj-lt"/>
          </a:endParaRPr>
        </a:p>
      </dgm:t>
    </dgm:pt>
    <dgm:pt modelId="{5E263181-BDF5-42B0-8782-D80EF3D7947B}" type="parTrans" cxnId="{812C1684-2BEE-48D0-9AC1-9C5FE9E89C8E}">
      <dgm:prSet/>
      <dgm:spPr/>
      <dgm:t>
        <a:bodyPr/>
        <a:lstStyle/>
        <a:p>
          <a:endParaRPr lang="es-EC"/>
        </a:p>
      </dgm:t>
    </dgm:pt>
    <dgm:pt modelId="{A3FCD282-867E-438B-84BE-66BFCB10ED92}" type="sibTrans" cxnId="{812C1684-2BEE-48D0-9AC1-9C5FE9E89C8E}">
      <dgm:prSet/>
      <dgm:spPr/>
      <dgm:t>
        <a:bodyPr/>
        <a:lstStyle/>
        <a:p>
          <a:endParaRPr lang="es-EC"/>
        </a:p>
      </dgm:t>
    </dgm:pt>
    <dgm:pt modelId="{525AA892-7474-45B0-8A7B-F2475E24AEF3}">
      <dgm:prSet custT="1"/>
      <dgm:spPr>
        <a:ln>
          <a:solidFill>
            <a:srgbClr val="CBA9E5"/>
          </a:solidFill>
        </a:ln>
      </dgm:spPr>
      <dgm:t>
        <a:bodyPr/>
        <a:lstStyle/>
        <a:p>
          <a:pPr algn="l" rtl="0">
            <a:lnSpc>
              <a:spcPct val="100000"/>
            </a:lnSpc>
          </a:pPr>
          <a:r>
            <a:rPr lang="es-EC" sz="1200" dirty="0">
              <a:solidFill>
                <a:schemeClr val="tx1">
                  <a:lumMod val="75000"/>
                  <a:lumOff val="25000"/>
                </a:schemeClr>
              </a:solidFill>
              <a:latin typeface="+mj-lt"/>
            </a:rPr>
            <a:t>Se realiza </a:t>
          </a:r>
          <a:r>
            <a:rPr lang="es-EC" sz="1200" b="1" dirty="0">
              <a:solidFill>
                <a:schemeClr val="tx1">
                  <a:lumMod val="75000"/>
                  <a:lumOff val="25000"/>
                </a:schemeClr>
              </a:solidFill>
              <a:latin typeface="+mj-lt"/>
            </a:rPr>
            <a:t>calibración de todos los equipos.</a:t>
          </a:r>
          <a:r>
            <a:rPr lang="es-EC" sz="1200" dirty="0">
              <a:solidFill>
                <a:schemeClr val="tx1">
                  <a:lumMod val="75000"/>
                  <a:lumOff val="25000"/>
                </a:schemeClr>
              </a:solidFill>
              <a:latin typeface="+mj-lt"/>
            </a:rPr>
            <a:t> </a:t>
          </a:r>
        </a:p>
      </dgm:t>
    </dgm:pt>
    <dgm:pt modelId="{2C026925-3AA9-4313-BC58-AB22BC329933}" type="parTrans" cxnId="{F91A7696-E498-4DA2-9225-24F7944E7154}">
      <dgm:prSet/>
      <dgm:spPr/>
      <dgm:t>
        <a:bodyPr/>
        <a:lstStyle/>
        <a:p>
          <a:endParaRPr lang="es-EC"/>
        </a:p>
      </dgm:t>
    </dgm:pt>
    <dgm:pt modelId="{532FDD41-954B-4245-AC35-AB9B60E7F26A}" type="sibTrans" cxnId="{F91A7696-E498-4DA2-9225-24F7944E7154}">
      <dgm:prSet/>
      <dgm:spPr/>
      <dgm:t>
        <a:bodyPr/>
        <a:lstStyle/>
        <a:p>
          <a:endParaRPr lang="es-EC"/>
        </a:p>
      </dgm:t>
    </dgm:pt>
    <dgm:pt modelId="{2593D294-E652-4140-8792-B5870C9446F4}">
      <dgm:prSet custT="1"/>
      <dgm:spPr>
        <a:ln>
          <a:solidFill>
            <a:srgbClr val="CBA9E5"/>
          </a:solidFill>
        </a:ln>
      </dgm:spPr>
      <dgm:t>
        <a:bodyPr/>
        <a:lstStyle/>
        <a:p>
          <a:pPr algn="l" rtl="0">
            <a:lnSpc>
              <a:spcPct val="100000"/>
            </a:lnSpc>
          </a:pPr>
          <a:r>
            <a:rPr lang="es-EC" sz="1200" dirty="0">
              <a:solidFill>
                <a:schemeClr val="tx1">
                  <a:lumMod val="75000"/>
                  <a:lumOff val="25000"/>
                </a:schemeClr>
              </a:solidFill>
              <a:latin typeface="+mj-lt"/>
            </a:rPr>
            <a:t>Uso de equipos marca </a:t>
          </a:r>
          <a:r>
            <a:rPr lang="es-EC" sz="1200" b="1" dirty="0">
              <a:solidFill>
                <a:schemeClr val="tx1">
                  <a:lumMod val="75000"/>
                  <a:lumOff val="25000"/>
                </a:schemeClr>
              </a:solidFill>
              <a:latin typeface="+mj-lt"/>
            </a:rPr>
            <a:t>SECA.</a:t>
          </a:r>
          <a:r>
            <a:rPr lang="es-EC" sz="1200" dirty="0">
              <a:solidFill>
                <a:schemeClr val="tx1">
                  <a:lumMod val="75000"/>
                  <a:lumOff val="25000"/>
                </a:schemeClr>
              </a:solidFill>
              <a:latin typeface="+mj-lt"/>
            </a:rPr>
            <a:t> </a:t>
          </a:r>
        </a:p>
      </dgm:t>
    </dgm:pt>
    <dgm:pt modelId="{F5B6CF76-FBD1-4016-B01D-088969C003D1}" type="parTrans" cxnId="{875DBAB3-3BDD-4436-B116-94330D981BC4}">
      <dgm:prSet/>
      <dgm:spPr/>
      <dgm:t>
        <a:bodyPr/>
        <a:lstStyle/>
        <a:p>
          <a:endParaRPr lang="es-EC"/>
        </a:p>
      </dgm:t>
    </dgm:pt>
    <dgm:pt modelId="{0F1AABCB-619E-4C14-841D-5C0C37E559AF}" type="sibTrans" cxnId="{875DBAB3-3BDD-4436-B116-94330D981BC4}">
      <dgm:prSet/>
      <dgm:spPr/>
      <dgm:t>
        <a:bodyPr/>
        <a:lstStyle/>
        <a:p>
          <a:endParaRPr lang="es-EC"/>
        </a:p>
      </dgm:t>
    </dgm:pt>
    <dgm:pt modelId="{7CC3FEE9-BDA7-4737-A245-C06907DC65B1}">
      <dgm:prSet custT="1"/>
      <dgm:spPr>
        <a:ln>
          <a:solidFill>
            <a:srgbClr val="CBA9E5"/>
          </a:solidFill>
        </a:ln>
      </dgm:spPr>
      <dgm:t>
        <a:bodyPr/>
        <a:lstStyle/>
        <a:p>
          <a:pPr algn="l" rtl="0">
            <a:lnSpc>
              <a:spcPct val="100000"/>
            </a:lnSpc>
          </a:pPr>
          <a:r>
            <a:rPr lang="es-EC" sz="1200" dirty="0">
              <a:solidFill>
                <a:schemeClr val="tx1">
                  <a:lumMod val="75000"/>
                  <a:lumOff val="25000"/>
                </a:schemeClr>
              </a:solidFill>
              <a:latin typeface="+mj-lt"/>
            </a:rPr>
            <a:t>Se </a:t>
          </a:r>
          <a:r>
            <a:rPr lang="es-EC" sz="1200" b="1" dirty="0">
              <a:solidFill>
                <a:schemeClr val="tx1">
                  <a:lumMod val="75000"/>
                  <a:lumOff val="25000"/>
                </a:schemeClr>
              </a:solidFill>
              <a:latin typeface="+mj-lt"/>
            </a:rPr>
            <a:t>toma 2 mediciones</a:t>
          </a:r>
          <a:r>
            <a:rPr lang="es-EC" sz="1200" dirty="0">
              <a:solidFill>
                <a:schemeClr val="tx1">
                  <a:lumMod val="75000"/>
                  <a:lumOff val="25000"/>
                </a:schemeClr>
              </a:solidFill>
              <a:latin typeface="+mj-lt"/>
            </a:rPr>
            <a:t>, si existe una diferencia de +-0,5 se realiza una tercera.</a:t>
          </a:r>
        </a:p>
      </dgm:t>
    </dgm:pt>
    <dgm:pt modelId="{5A288A3F-01B6-4052-8E3B-51588F57AB4E}" type="parTrans" cxnId="{3DEBEA46-633F-4686-B3F8-BF43F90FBA58}">
      <dgm:prSet/>
      <dgm:spPr/>
      <dgm:t>
        <a:bodyPr/>
        <a:lstStyle/>
        <a:p>
          <a:endParaRPr lang="es-EC"/>
        </a:p>
      </dgm:t>
    </dgm:pt>
    <dgm:pt modelId="{9BDC3617-7556-4022-BB9D-E27DD0CE830C}" type="sibTrans" cxnId="{3DEBEA46-633F-4686-B3F8-BF43F90FBA58}">
      <dgm:prSet/>
      <dgm:spPr/>
      <dgm:t>
        <a:bodyPr/>
        <a:lstStyle/>
        <a:p>
          <a:endParaRPr lang="es-EC"/>
        </a:p>
      </dgm:t>
    </dgm:pt>
    <dgm:pt modelId="{136F7406-B0B5-4DC8-90BD-A635DE9A3C7B}">
      <dgm:prSet custT="1"/>
      <dgm:spPr>
        <a:ln>
          <a:solidFill>
            <a:srgbClr val="00EAEA"/>
          </a:solidFill>
        </a:ln>
      </dgm:spPr>
      <dgm:t>
        <a:bodyPr/>
        <a:lstStyle/>
        <a:p>
          <a:r>
            <a:rPr lang="es-MX" sz="1200" dirty="0">
              <a:solidFill>
                <a:schemeClr val="tx1">
                  <a:lumMod val="75000"/>
                  <a:lumOff val="25000"/>
                </a:schemeClr>
              </a:solidFill>
              <a:latin typeface="+mj-lt"/>
            </a:rPr>
            <a:t>Se realizan dos tomas  (fuente principal y punto de consumo) y se hacen dos pruebas:</a:t>
          </a:r>
        </a:p>
      </dgm:t>
    </dgm:pt>
    <dgm:pt modelId="{05AA6319-632A-42A0-BE05-34EDE5D5EF60}" type="parTrans" cxnId="{3EAFF85D-FA75-4939-8980-DE4F773DBACF}">
      <dgm:prSet/>
      <dgm:spPr/>
      <dgm:t>
        <a:bodyPr/>
        <a:lstStyle/>
        <a:p>
          <a:endParaRPr lang="es-EC"/>
        </a:p>
      </dgm:t>
    </dgm:pt>
    <dgm:pt modelId="{3074ACC0-4938-4EED-A227-0992BDD6457D}" type="sibTrans" cxnId="{3EAFF85D-FA75-4939-8980-DE4F773DBACF}">
      <dgm:prSet/>
      <dgm:spPr/>
      <dgm:t>
        <a:bodyPr/>
        <a:lstStyle/>
        <a:p>
          <a:endParaRPr lang="es-EC"/>
        </a:p>
      </dgm:t>
    </dgm:pt>
    <dgm:pt modelId="{FE32143C-CDD2-4605-BC1E-85C5E53F03F1}">
      <dgm:prSet custT="1"/>
      <dgm:spPr/>
      <dgm:t>
        <a:bodyPr/>
        <a:lstStyle/>
        <a:p>
          <a:r>
            <a:rPr lang="es-MX" sz="1200" b="1" dirty="0">
              <a:solidFill>
                <a:schemeClr val="tx1">
                  <a:lumMod val="75000"/>
                  <a:lumOff val="25000"/>
                </a:schemeClr>
              </a:solidFill>
              <a:latin typeface="+mj-lt"/>
            </a:rPr>
            <a:t>Estandarización</a:t>
          </a:r>
          <a:r>
            <a:rPr lang="es-MX" sz="1200" dirty="0">
              <a:solidFill>
                <a:schemeClr val="tx1">
                  <a:lumMod val="75000"/>
                  <a:lumOff val="25000"/>
                </a:schemeClr>
              </a:solidFill>
              <a:latin typeface="+mj-lt"/>
            </a:rPr>
            <a:t> en toma de hemoglobina en sangre.</a:t>
          </a:r>
        </a:p>
      </dgm:t>
    </dgm:pt>
    <dgm:pt modelId="{DB2F40F4-2336-4531-9FFC-6A30208536C8}" type="parTrans" cxnId="{B3EB51BA-C662-4B50-BD49-FCEE36ED36A6}">
      <dgm:prSet/>
      <dgm:spPr/>
      <dgm:t>
        <a:bodyPr/>
        <a:lstStyle/>
        <a:p>
          <a:endParaRPr lang="es-EC"/>
        </a:p>
      </dgm:t>
    </dgm:pt>
    <dgm:pt modelId="{B7A7BD0A-F91B-4277-8EA5-E90FBB775AE9}" type="sibTrans" cxnId="{B3EB51BA-C662-4B50-BD49-FCEE36ED36A6}">
      <dgm:prSet/>
      <dgm:spPr/>
      <dgm:t>
        <a:bodyPr/>
        <a:lstStyle/>
        <a:p>
          <a:endParaRPr lang="es-EC"/>
        </a:p>
      </dgm:t>
    </dgm:pt>
    <dgm:pt modelId="{C52C6FF7-869A-4ACE-8010-CCED6D25A5C8}">
      <dgm:prSet custT="1"/>
      <dgm:spPr/>
      <dgm:t>
        <a:bodyPr/>
        <a:lstStyle/>
        <a:p>
          <a:pPr algn="l" rtl="0">
            <a:lnSpc>
              <a:spcPct val="100000"/>
            </a:lnSpc>
          </a:pPr>
          <a:r>
            <a:rPr lang="es-MX" sz="1800" b="1" dirty="0">
              <a:solidFill>
                <a:schemeClr val="tx1">
                  <a:lumMod val="75000"/>
                  <a:lumOff val="25000"/>
                </a:schemeClr>
              </a:solidFill>
              <a:latin typeface="+mj-lt"/>
            </a:rPr>
            <a:t>Prueba de hemoglobina</a:t>
          </a:r>
          <a:endParaRPr lang="es-EC" sz="1800" b="1" dirty="0">
            <a:solidFill>
              <a:schemeClr val="tx1">
                <a:lumMod val="75000"/>
                <a:lumOff val="25000"/>
              </a:schemeClr>
            </a:solidFill>
            <a:latin typeface="+mj-lt"/>
          </a:endParaRPr>
        </a:p>
      </dgm:t>
    </dgm:pt>
    <dgm:pt modelId="{130E844C-1283-452A-B634-15EE3FF76F6C}" type="parTrans" cxnId="{F8C367FA-5A59-4890-A38C-0C8AA431AF25}">
      <dgm:prSet/>
      <dgm:spPr/>
      <dgm:t>
        <a:bodyPr/>
        <a:lstStyle/>
        <a:p>
          <a:endParaRPr lang="es-EC"/>
        </a:p>
      </dgm:t>
    </dgm:pt>
    <dgm:pt modelId="{812697CF-0F99-423E-B317-81180799F151}" type="sibTrans" cxnId="{F8C367FA-5A59-4890-A38C-0C8AA431AF25}">
      <dgm:prSet/>
      <dgm:spPr/>
      <dgm:t>
        <a:bodyPr/>
        <a:lstStyle/>
        <a:p>
          <a:endParaRPr lang="es-EC"/>
        </a:p>
      </dgm:t>
    </dgm:pt>
    <dgm:pt modelId="{29B30D73-738C-4A3D-8290-EF15B4B7BF8A}">
      <dgm:prSet custT="1"/>
      <dgm:spPr>
        <a:solidFill>
          <a:srgbClr val="00EAEA"/>
        </a:solidFill>
        <a:ln>
          <a:solidFill>
            <a:srgbClr val="00EAEA"/>
          </a:solidFill>
        </a:ln>
      </dgm:spPr>
      <dgm:t>
        <a:bodyPr/>
        <a:lstStyle/>
        <a:p>
          <a:r>
            <a:rPr lang="es-MX" sz="1800" b="1" dirty="0">
              <a:solidFill>
                <a:schemeClr val="tx1">
                  <a:lumMod val="75000"/>
                  <a:lumOff val="25000"/>
                </a:schemeClr>
              </a:solidFill>
              <a:latin typeface="+mj-lt"/>
            </a:rPr>
            <a:t>Pruebas de calidad de agua</a:t>
          </a:r>
        </a:p>
      </dgm:t>
    </dgm:pt>
    <dgm:pt modelId="{94C6B087-004D-441A-8B9E-AF1EB8BD9CB6}" type="parTrans" cxnId="{4AC75066-4748-4015-B4BC-3DD4F727F6F8}">
      <dgm:prSet/>
      <dgm:spPr/>
      <dgm:t>
        <a:bodyPr/>
        <a:lstStyle/>
        <a:p>
          <a:endParaRPr lang="es-EC"/>
        </a:p>
      </dgm:t>
    </dgm:pt>
    <dgm:pt modelId="{D575410C-3CD7-4B6F-BC93-F043B97D200B}" type="sibTrans" cxnId="{4AC75066-4748-4015-B4BC-3DD4F727F6F8}">
      <dgm:prSet/>
      <dgm:spPr/>
      <dgm:t>
        <a:bodyPr/>
        <a:lstStyle/>
        <a:p>
          <a:endParaRPr lang="es-EC"/>
        </a:p>
      </dgm:t>
    </dgm:pt>
    <dgm:pt modelId="{D86A022A-4842-419F-A6A1-5201CC006A04}">
      <dgm:prSet custT="1"/>
      <dgm:spPr/>
      <dgm:t>
        <a:bodyPr/>
        <a:lstStyle/>
        <a:p>
          <a:r>
            <a:rPr lang="es-MX" sz="1200" dirty="0">
              <a:solidFill>
                <a:schemeClr val="tx1">
                  <a:lumMod val="75000"/>
                  <a:lumOff val="25000"/>
                </a:schemeClr>
              </a:solidFill>
              <a:latin typeface="+mj-lt"/>
            </a:rPr>
            <a:t>Muestra de </a:t>
          </a:r>
          <a:r>
            <a:rPr lang="es-MX" sz="1200" b="1" dirty="0">
              <a:solidFill>
                <a:schemeClr val="tx1">
                  <a:lumMod val="75000"/>
                  <a:lumOff val="25000"/>
                </a:schemeClr>
              </a:solidFill>
              <a:latin typeface="+mj-lt"/>
            </a:rPr>
            <a:t>sangre capilar.</a:t>
          </a:r>
          <a:endParaRPr lang="es-MX" sz="1200" dirty="0">
            <a:solidFill>
              <a:schemeClr val="tx1">
                <a:lumMod val="75000"/>
                <a:lumOff val="25000"/>
              </a:schemeClr>
            </a:solidFill>
            <a:latin typeface="+mj-lt"/>
          </a:endParaRPr>
        </a:p>
      </dgm:t>
    </dgm:pt>
    <dgm:pt modelId="{9D006A38-F2A9-4ECC-AD0A-7550FF812E49}" type="parTrans" cxnId="{E546ED37-70C9-48B4-8AE5-0E17075DF569}">
      <dgm:prSet/>
      <dgm:spPr/>
      <dgm:t>
        <a:bodyPr/>
        <a:lstStyle/>
        <a:p>
          <a:endParaRPr lang="es-EC"/>
        </a:p>
      </dgm:t>
    </dgm:pt>
    <dgm:pt modelId="{6F16D653-2DF8-4EBC-A89A-3EC777239663}" type="sibTrans" cxnId="{E546ED37-70C9-48B4-8AE5-0E17075DF569}">
      <dgm:prSet/>
      <dgm:spPr/>
      <dgm:t>
        <a:bodyPr/>
        <a:lstStyle/>
        <a:p>
          <a:endParaRPr lang="es-EC"/>
        </a:p>
      </dgm:t>
    </dgm:pt>
    <dgm:pt modelId="{F8DB1922-BAD2-4A20-B54D-54E137447D0C}">
      <dgm:prSet custT="1"/>
      <dgm:spPr/>
      <dgm:t>
        <a:bodyPr/>
        <a:lstStyle/>
        <a:p>
          <a:r>
            <a:rPr lang="es-MX" sz="1200" dirty="0">
              <a:solidFill>
                <a:schemeClr val="tx1">
                  <a:lumMod val="75000"/>
                  <a:lumOff val="25000"/>
                </a:schemeClr>
              </a:solidFill>
              <a:latin typeface="+mj-lt"/>
            </a:rPr>
            <a:t>Uso de </a:t>
          </a:r>
          <a:r>
            <a:rPr lang="es-MX" sz="1200" b="1" dirty="0" err="1">
              <a:solidFill>
                <a:schemeClr val="tx1">
                  <a:lumMod val="75000"/>
                  <a:lumOff val="25000"/>
                </a:schemeClr>
              </a:solidFill>
              <a:latin typeface="+mj-lt"/>
            </a:rPr>
            <a:t>HemoCue</a:t>
          </a:r>
          <a:r>
            <a:rPr lang="es-MX" sz="1200" dirty="0">
              <a:solidFill>
                <a:schemeClr val="tx1">
                  <a:lumMod val="75000"/>
                  <a:lumOff val="25000"/>
                </a:schemeClr>
              </a:solidFill>
              <a:latin typeface="+mj-lt"/>
            </a:rPr>
            <a:t> (Lancetas, Microcubetas e insumos descartables)</a:t>
          </a:r>
        </a:p>
      </dgm:t>
    </dgm:pt>
    <dgm:pt modelId="{9C1DE06F-497A-4C83-BDF3-DF2D7FFAECC2}" type="parTrans" cxnId="{E9DB12B7-CD16-41A0-BAFE-D0D71C20369E}">
      <dgm:prSet/>
      <dgm:spPr/>
      <dgm:t>
        <a:bodyPr/>
        <a:lstStyle/>
        <a:p>
          <a:endParaRPr lang="es-EC"/>
        </a:p>
      </dgm:t>
    </dgm:pt>
    <dgm:pt modelId="{E2A70F20-BD63-46CD-9F63-1D6C568334C3}" type="sibTrans" cxnId="{E9DB12B7-CD16-41A0-BAFE-D0D71C20369E}">
      <dgm:prSet/>
      <dgm:spPr/>
      <dgm:t>
        <a:bodyPr/>
        <a:lstStyle/>
        <a:p>
          <a:endParaRPr lang="es-EC"/>
        </a:p>
      </dgm:t>
    </dgm:pt>
    <dgm:pt modelId="{0569008F-7D74-4FF0-BC6A-A8BDB5889EC8}">
      <dgm:prSet custT="1"/>
      <dgm:spPr/>
      <dgm:t>
        <a:bodyPr/>
        <a:lstStyle/>
        <a:p>
          <a:r>
            <a:rPr lang="es-MX" sz="1200" dirty="0">
              <a:solidFill>
                <a:schemeClr val="tx1">
                  <a:lumMod val="75000"/>
                  <a:lumOff val="25000"/>
                </a:schemeClr>
              </a:solidFill>
              <a:latin typeface="+mj-lt"/>
            </a:rPr>
            <a:t>Se realiza a </a:t>
          </a:r>
          <a:r>
            <a:rPr lang="es-MX" sz="1200" b="1" dirty="0">
              <a:solidFill>
                <a:schemeClr val="tx1">
                  <a:lumMod val="75000"/>
                  <a:lumOff val="25000"/>
                </a:schemeClr>
              </a:solidFill>
              <a:latin typeface="+mj-lt"/>
            </a:rPr>
            <a:t>madres y niños menores de 5 años</a:t>
          </a:r>
          <a:r>
            <a:rPr lang="es-MX" sz="1200" dirty="0">
              <a:solidFill>
                <a:schemeClr val="tx1">
                  <a:lumMod val="75000"/>
                  <a:lumOff val="25000"/>
                </a:schemeClr>
              </a:solidFill>
              <a:latin typeface="+mj-lt"/>
            </a:rPr>
            <a:t>.</a:t>
          </a:r>
        </a:p>
      </dgm:t>
    </dgm:pt>
    <dgm:pt modelId="{697788F3-E3A3-4F02-945E-96BB3A826260}" type="parTrans" cxnId="{7C19B62E-F122-4351-894E-1ADCF485201C}">
      <dgm:prSet/>
      <dgm:spPr/>
      <dgm:t>
        <a:bodyPr/>
        <a:lstStyle/>
        <a:p>
          <a:endParaRPr lang="es-EC"/>
        </a:p>
      </dgm:t>
    </dgm:pt>
    <dgm:pt modelId="{E5FFB731-3ED9-4640-9B13-E10923DE6F30}" type="sibTrans" cxnId="{7C19B62E-F122-4351-894E-1ADCF485201C}">
      <dgm:prSet/>
      <dgm:spPr/>
      <dgm:t>
        <a:bodyPr/>
        <a:lstStyle/>
        <a:p>
          <a:endParaRPr lang="es-EC"/>
        </a:p>
      </dgm:t>
    </dgm:pt>
    <dgm:pt modelId="{73F183FC-926F-4C94-BCD8-D14F33A507C8}">
      <dgm:prSet custT="1"/>
      <dgm:spPr>
        <a:ln>
          <a:solidFill>
            <a:srgbClr val="00EAEA"/>
          </a:solidFill>
        </a:ln>
      </dgm:spPr>
      <dgm:t>
        <a:bodyPr/>
        <a:lstStyle/>
        <a:p>
          <a:r>
            <a:rPr lang="es-MX" sz="1200" b="1" dirty="0">
              <a:solidFill>
                <a:schemeClr val="tx1">
                  <a:lumMod val="75000"/>
                  <a:lumOff val="25000"/>
                </a:schemeClr>
              </a:solidFill>
              <a:latin typeface="+mj-lt"/>
            </a:rPr>
            <a:t>E.Coli</a:t>
          </a:r>
          <a:endParaRPr lang="es-EC" sz="1200" b="1" dirty="0">
            <a:solidFill>
              <a:schemeClr val="tx1">
                <a:lumMod val="75000"/>
                <a:lumOff val="25000"/>
              </a:schemeClr>
            </a:solidFill>
            <a:latin typeface="+mj-lt"/>
          </a:endParaRPr>
        </a:p>
      </dgm:t>
    </dgm:pt>
    <dgm:pt modelId="{E4BEAFB2-1643-4241-ADE2-17E38A30CC81}" type="parTrans" cxnId="{4A8E391B-CF53-4D2B-ACD4-4A0B94D10661}">
      <dgm:prSet/>
      <dgm:spPr/>
      <dgm:t>
        <a:bodyPr/>
        <a:lstStyle/>
        <a:p>
          <a:endParaRPr lang="es-EC"/>
        </a:p>
      </dgm:t>
    </dgm:pt>
    <dgm:pt modelId="{F5C762C9-892D-416F-BCB8-4965FC9980AE}" type="sibTrans" cxnId="{4A8E391B-CF53-4D2B-ACD4-4A0B94D10661}">
      <dgm:prSet/>
      <dgm:spPr/>
      <dgm:t>
        <a:bodyPr/>
        <a:lstStyle/>
        <a:p>
          <a:endParaRPr lang="es-EC"/>
        </a:p>
      </dgm:t>
    </dgm:pt>
    <dgm:pt modelId="{3D73E3E5-0705-4010-B5A0-A00061D62A44}">
      <dgm:prSet custT="1"/>
      <dgm:spPr>
        <a:ln>
          <a:solidFill>
            <a:srgbClr val="00EAEA"/>
          </a:solidFill>
        </a:ln>
      </dgm:spPr>
      <dgm:t>
        <a:bodyPr/>
        <a:lstStyle/>
        <a:p>
          <a:r>
            <a:rPr lang="es-MX" sz="1200" b="1" dirty="0">
              <a:solidFill>
                <a:schemeClr val="tx1">
                  <a:lumMod val="75000"/>
                  <a:lumOff val="25000"/>
                </a:schemeClr>
              </a:solidFill>
              <a:latin typeface="+mj-lt"/>
            </a:rPr>
            <a:t>Cloro*</a:t>
          </a:r>
        </a:p>
      </dgm:t>
    </dgm:pt>
    <dgm:pt modelId="{EF243D8C-DBBD-468D-A83D-4CCA9420E6E8}" type="parTrans" cxnId="{7288971D-3FD8-42DE-BD0E-EE1EFD63BE79}">
      <dgm:prSet/>
      <dgm:spPr/>
      <dgm:t>
        <a:bodyPr/>
        <a:lstStyle/>
        <a:p>
          <a:endParaRPr lang="es-EC"/>
        </a:p>
      </dgm:t>
    </dgm:pt>
    <dgm:pt modelId="{0863EA78-C322-4C30-9DB4-D55E878D8D17}" type="sibTrans" cxnId="{7288971D-3FD8-42DE-BD0E-EE1EFD63BE79}">
      <dgm:prSet/>
      <dgm:spPr/>
      <dgm:t>
        <a:bodyPr/>
        <a:lstStyle/>
        <a:p>
          <a:endParaRPr lang="es-EC"/>
        </a:p>
      </dgm:t>
    </dgm:pt>
    <dgm:pt modelId="{4B03BCFE-C560-4170-9F69-77EC24BDD4BF}">
      <dgm:prSet custT="1"/>
      <dgm:spPr>
        <a:ln>
          <a:solidFill>
            <a:srgbClr val="00EAEA"/>
          </a:solidFill>
        </a:ln>
      </dgm:spPr>
      <dgm:t>
        <a:bodyPr/>
        <a:lstStyle/>
        <a:p>
          <a:r>
            <a:rPr lang="es-MX" sz="1200" dirty="0">
              <a:solidFill>
                <a:schemeClr val="tx1">
                  <a:lumMod val="75000"/>
                  <a:lumOff val="25000"/>
                </a:schemeClr>
              </a:solidFill>
              <a:latin typeface="+mj-lt"/>
            </a:rPr>
            <a:t>Riesgo bajo: &lt; 1 colonia</a:t>
          </a:r>
        </a:p>
        <a:p>
          <a:r>
            <a:rPr lang="es-MX" sz="1200" dirty="0">
              <a:solidFill>
                <a:schemeClr val="tx1">
                  <a:lumMod val="75000"/>
                  <a:lumOff val="25000"/>
                </a:schemeClr>
              </a:solidFill>
              <a:latin typeface="+mj-lt"/>
            </a:rPr>
            <a:t>Riesgo medio: &gt;=1 y &lt;=10 colonias </a:t>
          </a:r>
        </a:p>
        <a:p>
          <a:r>
            <a:rPr lang="es-MX" sz="1200" dirty="0">
              <a:solidFill>
                <a:schemeClr val="tx1">
                  <a:lumMod val="75000"/>
                  <a:lumOff val="25000"/>
                </a:schemeClr>
              </a:solidFill>
              <a:latin typeface="+mj-lt"/>
            </a:rPr>
            <a:t>Riesgo alto: &gt;=11 y &lt;=100 colonias </a:t>
          </a:r>
        </a:p>
        <a:p>
          <a:r>
            <a:rPr lang="es-MX" sz="1200" dirty="0">
              <a:solidFill>
                <a:schemeClr val="tx1">
                  <a:lumMod val="75000"/>
                  <a:lumOff val="25000"/>
                </a:schemeClr>
              </a:solidFill>
              <a:latin typeface="+mj-lt"/>
            </a:rPr>
            <a:t>Riesgo muy alto: &gt;100 colonias </a:t>
          </a:r>
          <a:endParaRPr lang="es-EC" sz="1200" dirty="0">
            <a:solidFill>
              <a:schemeClr val="tx1">
                <a:lumMod val="75000"/>
                <a:lumOff val="25000"/>
              </a:schemeClr>
            </a:solidFill>
            <a:latin typeface="+mj-lt"/>
          </a:endParaRPr>
        </a:p>
      </dgm:t>
    </dgm:pt>
    <dgm:pt modelId="{FB47A409-9476-4F5F-9F01-CA8D14D9F500}" type="parTrans" cxnId="{2CDCB665-38E5-4FAC-B661-3689D90421B8}">
      <dgm:prSet/>
      <dgm:spPr/>
      <dgm:t>
        <a:bodyPr/>
        <a:lstStyle/>
        <a:p>
          <a:endParaRPr lang="es-EC"/>
        </a:p>
      </dgm:t>
    </dgm:pt>
    <dgm:pt modelId="{64CCEA5F-CF92-43B0-AC15-1B6BF9E4BC76}" type="sibTrans" cxnId="{2CDCB665-38E5-4FAC-B661-3689D90421B8}">
      <dgm:prSet/>
      <dgm:spPr/>
      <dgm:t>
        <a:bodyPr/>
        <a:lstStyle/>
        <a:p>
          <a:endParaRPr lang="es-EC"/>
        </a:p>
      </dgm:t>
    </dgm:pt>
    <dgm:pt modelId="{27B143E2-3EB7-45CF-8D18-3981A1B9BD61}">
      <dgm:prSet custT="1"/>
      <dgm:spPr>
        <a:ln>
          <a:solidFill>
            <a:srgbClr val="00EAEA"/>
          </a:solidFill>
        </a:ln>
      </dgm:spPr>
      <dgm:t>
        <a:bodyPr/>
        <a:lstStyle/>
        <a:p>
          <a:r>
            <a:rPr lang="es-MX" sz="1200" dirty="0">
              <a:solidFill>
                <a:schemeClr val="tx1">
                  <a:lumMod val="75000"/>
                  <a:lumOff val="25000"/>
                </a:schemeClr>
              </a:solidFill>
              <a:latin typeface="+mj-lt"/>
            </a:rPr>
            <a:t>Sin Presencia: 0 mg/l</a:t>
          </a:r>
        </a:p>
        <a:p>
          <a:r>
            <a:rPr lang="es-MX" sz="1200" dirty="0">
              <a:solidFill>
                <a:schemeClr val="tx1">
                  <a:lumMod val="75000"/>
                  <a:lumOff val="25000"/>
                </a:schemeClr>
              </a:solidFill>
              <a:latin typeface="+mj-lt"/>
            </a:rPr>
            <a:t>Baja presencia: &gt;0 y &lt;0,3 mg/l</a:t>
          </a:r>
        </a:p>
        <a:p>
          <a:r>
            <a:rPr lang="es-MX" sz="1200" dirty="0">
              <a:solidFill>
                <a:schemeClr val="tx1">
                  <a:lumMod val="75000"/>
                  <a:lumOff val="25000"/>
                </a:schemeClr>
              </a:solidFill>
              <a:latin typeface="+mj-lt"/>
            </a:rPr>
            <a:t>Presencia ideal: &gt;=0,3 y &lt;=1,5 mg/l </a:t>
          </a:r>
        </a:p>
        <a:p>
          <a:r>
            <a:rPr lang="es-MX" sz="1200" dirty="0">
              <a:solidFill>
                <a:schemeClr val="tx1">
                  <a:lumMod val="75000"/>
                  <a:lumOff val="25000"/>
                </a:schemeClr>
              </a:solidFill>
              <a:latin typeface="+mj-lt"/>
            </a:rPr>
            <a:t>Presencia alta: &gt;1,5 mg/l</a:t>
          </a:r>
        </a:p>
      </dgm:t>
    </dgm:pt>
    <dgm:pt modelId="{C3503701-5106-47F6-BF90-BDC60711B85B}" type="sibTrans" cxnId="{FA8DF384-6304-4030-ADAD-6997AB44C0D9}">
      <dgm:prSet/>
      <dgm:spPr/>
      <dgm:t>
        <a:bodyPr/>
        <a:lstStyle/>
        <a:p>
          <a:endParaRPr lang="es-EC"/>
        </a:p>
      </dgm:t>
    </dgm:pt>
    <dgm:pt modelId="{0BA5846C-44F7-4C0F-A0DA-E63363C13157}" type="parTrans" cxnId="{FA8DF384-6304-4030-ADAD-6997AB44C0D9}">
      <dgm:prSet/>
      <dgm:spPr/>
      <dgm:t>
        <a:bodyPr/>
        <a:lstStyle/>
        <a:p>
          <a:endParaRPr lang="es-EC"/>
        </a:p>
      </dgm:t>
    </dgm:pt>
    <dgm:pt modelId="{14AEB263-0976-4319-9620-01AF67A504A7}">
      <dgm:prSet custT="1"/>
      <dgm:spPr/>
      <dgm:t>
        <a:bodyPr/>
        <a:lstStyle/>
        <a:p>
          <a:r>
            <a:rPr lang="es-MX" sz="1200" b="1" dirty="0">
              <a:latin typeface="+mj-lt"/>
            </a:rPr>
            <a:t>Anemia moderada: </a:t>
          </a:r>
          <a:r>
            <a:rPr lang="es-EC" sz="1200" dirty="0">
              <a:latin typeface="+mj-lt"/>
            </a:rPr>
            <a:t>7 a 9,9 gramos /decilitro</a:t>
          </a:r>
        </a:p>
      </dgm:t>
    </dgm:pt>
    <dgm:pt modelId="{DDBE6BE9-811F-4B23-A14C-93FC0F582BA0}" type="parTrans" cxnId="{23305C18-3FEF-4F3E-965E-3ACEC7C2BFFB}">
      <dgm:prSet/>
      <dgm:spPr/>
      <dgm:t>
        <a:bodyPr/>
        <a:lstStyle/>
        <a:p>
          <a:endParaRPr lang="es-EC"/>
        </a:p>
      </dgm:t>
    </dgm:pt>
    <dgm:pt modelId="{9B82D624-74B4-4105-8B79-BB103097374A}" type="sibTrans" cxnId="{23305C18-3FEF-4F3E-965E-3ACEC7C2BFFB}">
      <dgm:prSet/>
      <dgm:spPr/>
      <dgm:t>
        <a:bodyPr/>
        <a:lstStyle/>
        <a:p>
          <a:endParaRPr lang="es-EC"/>
        </a:p>
      </dgm:t>
    </dgm:pt>
    <dgm:pt modelId="{428EDB2A-3B11-4A1C-9BB2-D5C939A1E629}">
      <dgm:prSet custT="1"/>
      <dgm:spPr/>
      <dgm:t>
        <a:bodyPr/>
        <a:lstStyle/>
        <a:p>
          <a:r>
            <a:rPr lang="es-MX" sz="1200" b="1" dirty="0">
              <a:latin typeface="+mj-lt"/>
            </a:rPr>
            <a:t>Anemia leve:</a:t>
          </a:r>
          <a:r>
            <a:rPr lang="es-MX" sz="1200" dirty="0">
              <a:latin typeface="+mj-lt"/>
            </a:rPr>
            <a:t> </a:t>
          </a:r>
          <a:r>
            <a:rPr lang="es-EC" sz="1200" dirty="0">
              <a:latin typeface="+mj-lt"/>
            </a:rPr>
            <a:t>10 a 10,9 gramos /decilitro</a:t>
          </a:r>
          <a:endParaRPr lang="es-MX" sz="1200" dirty="0">
            <a:solidFill>
              <a:schemeClr val="tx1">
                <a:lumMod val="75000"/>
                <a:lumOff val="25000"/>
              </a:schemeClr>
            </a:solidFill>
            <a:latin typeface="+mj-lt"/>
          </a:endParaRPr>
        </a:p>
      </dgm:t>
    </dgm:pt>
    <dgm:pt modelId="{1DCCAF6B-8B38-4799-904E-674942741170}" type="parTrans" cxnId="{1233C4B5-3C41-4BCD-97A7-64EE222A7C69}">
      <dgm:prSet/>
      <dgm:spPr/>
      <dgm:t>
        <a:bodyPr/>
        <a:lstStyle/>
        <a:p>
          <a:endParaRPr lang="es-EC"/>
        </a:p>
      </dgm:t>
    </dgm:pt>
    <dgm:pt modelId="{840BBE75-33BD-432A-B5FD-3EBFE7271620}" type="sibTrans" cxnId="{1233C4B5-3C41-4BCD-97A7-64EE222A7C69}">
      <dgm:prSet/>
      <dgm:spPr/>
      <dgm:t>
        <a:bodyPr/>
        <a:lstStyle/>
        <a:p>
          <a:endParaRPr lang="es-EC"/>
        </a:p>
      </dgm:t>
    </dgm:pt>
    <dgm:pt modelId="{82AB5554-066C-493C-AAC8-0A4ECEA02BD4}">
      <dgm:prSet custT="1"/>
      <dgm:spPr/>
      <dgm:t>
        <a:bodyPr/>
        <a:lstStyle/>
        <a:p>
          <a:endParaRPr lang="es-MX" sz="1200" dirty="0">
            <a:solidFill>
              <a:schemeClr val="tx1">
                <a:lumMod val="75000"/>
                <a:lumOff val="25000"/>
              </a:schemeClr>
            </a:solidFill>
            <a:latin typeface="+mj-lt"/>
          </a:endParaRPr>
        </a:p>
      </dgm:t>
    </dgm:pt>
    <dgm:pt modelId="{B0D88CD9-9115-4BC3-A7F6-32C4201291C2}" type="parTrans" cxnId="{A273CCC0-C8EF-4AE9-8841-1C65B7E643CE}">
      <dgm:prSet/>
      <dgm:spPr/>
      <dgm:t>
        <a:bodyPr/>
        <a:lstStyle/>
        <a:p>
          <a:endParaRPr lang="es-EC"/>
        </a:p>
      </dgm:t>
    </dgm:pt>
    <dgm:pt modelId="{A456535E-0A3F-490B-84D5-5A6D43BCBBC6}" type="sibTrans" cxnId="{A273CCC0-C8EF-4AE9-8841-1C65B7E643CE}">
      <dgm:prSet/>
      <dgm:spPr/>
      <dgm:t>
        <a:bodyPr/>
        <a:lstStyle/>
        <a:p>
          <a:endParaRPr lang="es-EC"/>
        </a:p>
      </dgm:t>
    </dgm:pt>
    <dgm:pt modelId="{50D97D89-0B5F-494C-A794-D306EA7542BE}" type="pres">
      <dgm:prSet presAssocID="{3007D231-D9B6-47E5-8F19-017915B8C9EB}" presName="diagram" presStyleCnt="0">
        <dgm:presLayoutVars>
          <dgm:dir/>
          <dgm:animLvl val="lvl"/>
          <dgm:resizeHandles val="exact"/>
        </dgm:presLayoutVars>
      </dgm:prSet>
      <dgm:spPr/>
    </dgm:pt>
    <dgm:pt modelId="{00986BF0-7E1D-4131-A23B-4F2DCDBC3C2E}" type="pres">
      <dgm:prSet presAssocID="{4AE19EE5-449B-4FAF-96D2-B38649E2D445}" presName="compNode" presStyleCnt="0"/>
      <dgm:spPr/>
    </dgm:pt>
    <dgm:pt modelId="{6D812B40-2B1D-442D-B909-78F0BF8CA949}" type="pres">
      <dgm:prSet presAssocID="{4AE19EE5-449B-4FAF-96D2-B38649E2D445}" presName="childRect" presStyleLbl="bgAcc1" presStyleIdx="0" presStyleCnt="3" custScaleY="141928" custLinFactNeighborX="-84" custLinFactNeighborY="-13369">
        <dgm:presLayoutVars>
          <dgm:bulletEnabled val="1"/>
        </dgm:presLayoutVars>
      </dgm:prSet>
      <dgm:spPr/>
    </dgm:pt>
    <dgm:pt modelId="{18B1E2F6-EEB8-425C-9734-420ED30F3D4D}" type="pres">
      <dgm:prSet presAssocID="{4AE19EE5-449B-4FAF-96D2-B38649E2D445}" presName="parentText" presStyleLbl="node1" presStyleIdx="0" presStyleCnt="0">
        <dgm:presLayoutVars>
          <dgm:chMax val="0"/>
          <dgm:bulletEnabled val="1"/>
        </dgm:presLayoutVars>
      </dgm:prSet>
      <dgm:spPr/>
    </dgm:pt>
    <dgm:pt modelId="{26B43467-CBF5-4228-BDA6-B8BA63AA1833}" type="pres">
      <dgm:prSet presAssocID="{4AE19EE5-449B-4FAF-96D2-B38649E2D445}" presName="parentRect" presStyleLbl="alignNode1" presStyleIdx="0" presStyleCnt="3" custLinFactNeighborY="15041"/>
      <dgm:spPr/>
    </dgm:pt>
    <dgm:pt modelId="{282E8F26-4C9D-42C0-8BD8-89E85876B58B}" type="pres">
      <dgm:prSet presAssocID="{4AE19EE5-449B-4FAF-96D2-B38649E2D445}" presName="adorn" presStyleLbl="fgAccFollowNode1" presStyleIdx="0" presStyleCnt="3" custLinFactNeighborX="-1344" custLinFactNeighborY="386"/>
      <dgm:spPr>
        <a:solidFill>
          <a:srgbClr val="CBA9E5">
            <a:alpha val="90000"/>
          </a:srgbClr>
        </a:solidFill>
      </dgm:spPr>
    </dgm:pt>
    <dgm:pt modelId="{1BDC1DA0-6445-4AEE-BED6-4E8706D24A60}" type="pres">
      <dgm:prSet presAssocID="{B90A2F10-834D-4F01-A01E-0663112BF11F}" presName="sibTrans" presStyleLbl="sibTrans2D1" presStyleIdx="0" presStyleCnt="0"/>
      <dgm:spPr/>
    </dgm:pt>
    <dgm:pt modelId="{C2A694B7-A362-468C-9855-76BD06B509CE}" type="pres">
      <dgm:prSet presAssocID="{C52C6FF7-869A-4ACE-8010-CCED6D25A5C8}" presName="compNode" presStyleCnt="0"/>
      <dgm:spPr/>
    </dgm:pt>
    <dgm:pt modelId="{36094B95-FAE8-45A0-ADE3-77369E03A8B8}" type="pres">
      <dgm:prSet presAssocID="{C52C6FF7-869A-4ACE-8010-CCED6D25A5C8}" presName="childRect" presStyleLbl="bgAcc1" presStyleIdx="1" presStyleCnt="3" custScaleY="160839" custLinFactNeighborX="-190" custLinFactNeighborY="-6543">
        <dgm:presLayoutVars>
          <dgm:bulletEnabled val="1"/>
        </dgm:presLayoutVars>
      </dgm:prSet>
      <dgm:spPr/>
    </dgm:pt>
    <dgm:pt modelId="{48BBEBC8-42F2-4452-9297-B256A14F107D}" type="pres">
      <dgm:prSet presAssocID="{C52C6FF7-869A-4ACE-8010-CCED6D25A5C8}" presName="parentText" presStyleLbl="node1" presStyleIdx="0" presStyleCnt="0">
        <dgm:presLayoutVars>
          <dgm:chMax val="0"/>
          <dgm:bulletEnabled val="1"/>
        </dgm:presLayoutVars>
      </dgm:prSet>
      <dgm:spPr/>
    </dgm:pt>
    <dgm:pt modelId="{4E348504-4312-4B7F-B848-5180AECAB7AD}" type="pres">
      <dgm:prSet presAssocID="{C52C6FF7-869A-4ACE-8010-CCED6D25A5C8}" presName="parentRect" presStyleLbl="alignNode1" presStyleIdx="1" presStyleCnt="3"/>
      <dgm:spPr/>
    </dgm:pt>
    <dgm:pt modelId="{46CC6A8B-C8FA-43A7-A956-8ED0388B6485}" type="pres">
      <dgm:prSet presAssocID="{C52C6FF7-869A-4ACE-8010-CCED6D25A5C8}" presName="adorn" presStyleLbl="fgAccFollowNode1" presStyleIdx="1" presStyleCnt="3" custLinFactNeighborX="-3910" custLinFactNeighborY="-12473"/>
      <dgm:spPr/>
    </dgm:pt>
    <dgm:pt modelId="{C961A396-E0E0-4ABC-862C-5219C50960C0}" type="pres">
      <dgm:prSet presAssocID="{812697CF-0F99-423E-B317-81180799F151}" presName="sibTrans" presStyleLbl="sibTrans2D1" presStyleIdx="0" presStyleCnt="0"/>
      <dgm:spPr/>
    </dgm:pt>
    <dgm:pt modelId="{14774F6D-9758-4EC6-AC11-BE5826E16DB3}" type="pres">
      <dgm:prSet presAssocID="{29B30D73-738C-4A3D-8290-EF15B4B7BF8A}" presName="compNode" presStyleCnt="0"/>
      <dgm:spPr/>
    </dgm:pt>
    <dgm:pt modelId="{3D5F3C79-9428-41E3-9F0C-1C417E454993}" type="pres">
      <dgm:prSet presAssocID="{29B30D73-738C-4A3D-8290-EF15B4B7BF8A}" presName="childRect" presStyleLbl="bgAcc1" presStyleIdx="2" presStyleCnt="3" custScaleY="149166" custLinFactNeighborX="698" custLinFactNeighborY="-8159">
        <dgm:presLayoutVars>
          <dgm:bulletEnabled val="1"/>
        </dgm:presLayoutVars>
      </dgm:prSet>
      <dgm:spPr/>
    </dgm:pt>
    <dgm:pt modelId="{1C523B73-FBC8-4D4A-8135-49A8AB94719B}" type="pres">
      <dgm:prSet presAssocID="{29B30D73-738C-4A3D-8290-EF15B4B7BF8A}" presName="parentText" presStyleLbl="node1" presStyleIdx="0" presStyleCnt="0">
        <dgm:presLayoutVars>
          <dgm:chMax val="0"/>
          <dgm:bulletEnabled val="1"/>
        </dgm:presLayoutVars>
      </dgm:prSet>
      <dgm:spPr/>
    </dgm:pt>
    <dgm:pt modelId="{AB824BF2-A50F-4C0D-BE7F-961782173E20}" type="pres">
      <dgm:prSet presAssocID="{29B30D73-738C-4A3D-8290-EF15B4B7BF8A}" presName="parentRect" presStyleLbl="alignNode1" presStyleIdx="2" presStyleCnt="3"/>
      <dgm:spPr/>
    </dgm:pt>
    <dgm:pt modelId="{E78B3DC0-47F8-4C8C-874B-DBA6664035F2}" type="pres">
      <dgm:prSet presAssocID="{29B30D73-738C-4A3D-8290-EF15B4B7BF8A}" presName="adorn" presStyleLbl="fgAccFollowNode1" presStyleIdx="2" presStyleCnt="3" custLinFactNeighborX="-4418" custLinFactNeighborY="-13848"/>
      <dgm:spPr>
        <a:solidFill>
          <a:srgbClr val="00EAEA">
            <a:alpha val="90000"/>
          </a:srgbClr>
        </a:solidFill>
      </dgm:spPr>
    </dgm:pt>
  </dgm:ptLst>
  <dgm:cxnLst>
    <dgm:cxn modelId="{9C407D0E-53D8-45B0-8D77-7A593754B0AC}" type="presOf" srcId="{11DA8608-CEE1-403C-A6D2-1BDBA87A3BB9}" destId="{6D812B40-2B1D-442D-B909-78F0BF8CA949}" srcOrd="0" destOrd="0" presId="urn:microsoft.com/office/officeart/2005/8/layout/bList2"/>
    <dgm:cxn modelId="{1FB20715-0610-4471-94DE-8DF03D3909F5}" type="presOf" srcId="{D86A022A-4842-419F-A6A1-5201CC006A04}" destId="{36094B95-FAE8-45A0-ADE3-77369E03A8B8}" srcOrd="0" destOrd="2" presId="urn:microsoft.com/office/officeart/2005/8/layout/bList2"/>
    <dgm:cxn modelId="{23305C18-3FEF-4F3E-965E-3ACEC7C2BFFB}" srcId="{C52C6FF7-869A-4ACE-8010-CCED6D25A5C8}" destId="{14AEB263-0976-4319-9620-01AF67A504A7}" srcOrd="6" destOrd="0" parTransId="{DDBE6BE9-811F-4B23-A14C-93FC0F582BA0}" sibTransId="{9B82D624-74B4-4105-8B79-BB103097374A}"/>
    <dgm:cxn modelId="{4A8E391B-CF53-4D2B-ACD4-4A0B94D10661}" srcId="{29B30D73-738C-4A3D-8290-EF15B4B7BF8A}" destId="{73F183FC-926F-4C94-BCD8-D14F33A507C8}" srcOrd="3" destOrd="0" parTransId="{E4BEAFB2-1643-4241-ADE2-17E38A30CC81}" sibTransId="{F5C762C9-892D-416F-BCB8-4965FC9980AE}"/>
    <dgm:cxn modelId="{7288971D-3FD8-42DE-BD0E-EE1EFD63BE79}" srcId="{29B30D73-738C-4A3D-8290-EF15B4B7BF8A}" destId="{3D73E3E5-0705-4010-B5A0-A00061D62A44}" srcOrd="1" destOrd="0" parTransId="{EF243D8C-DBBD-468D-A83D-4CCA9420E6E8}" sibTransId="{0863EA78-C322-4C30-9DB4-D55E878D8D17}"/>
    <dgm:cxn modelId="{A20EC71E-BEC9-4B3A-BC0F-15440C119DCB}" type="presOf" srcId="{C5149922-C712-42D5-BF1D-089DCD87CDB3}" destId="{6D812B40-2B1D-442D-B909-78F0BF8CA949}" srcOrd="0" destOrd="1" presId="urn:microsoft.com/office/officeart/2005/8/layout/bList2"/>
    <dgm:cxn modelId="{ADB4B223-B3B7-42F1-BFCE-EF06FC793274}" type="presOf" srcId="{29B30D73-738C-4A3D-8290-EF15B4B7BF8A}" destId="{AB824BF2-A50F-4C0D-BE7F-961782173E20}" srcOrd="1" destOrd="0" presId="urn:microsoft.com/office/officeart/2005/8/layout/bList2"/>
    <dgm:cxn modelId="{BB91422D-9C0F-45FE-B34A-84FADF76545E}" srcId="{3007D231-D9B6-47E5-8F19-017915B8C9EB}" destId="{4AE19EE5-449B-4FAF-96D2-B38649E2D445}" srcOrd="0" destOrd="0" parTransId="{4FFDC0D8-2719-4EDC-82BE-2B7303AA2113}" sibTransId="{B90A2F10-834D-4F01-A01E-0663112BF11F}"/>
    <dgm:cxn modelId="{7C19B62E-F122-4351-894E-1ADCF485201C}" srcId="{C52C6FF7-869A-4ACE-8010-CCED6D25A5C8}" destId="{0569008F-7D74-4FF0-BC6A-A8BDB5889EC8}" srcOrd="4" destOrd="0" parTransId="{697788F3-E3A3-4F02-945E-96BB3A826260}" sibTransId="{E5FFB731-3ED9-4640-9B13-E10923DE6F30}"/>
    <dgm:cxn modelId="{E546ED37-70C9-48B4-8AE5-0E17075DF569}" srcId="{C52C6FF7-869A-4ACE-8010-CCED6D25A5C8}" destId="{D86A022A-4842-419F-A6A1-5201CC006A04}" srcOrd="2" destOrd="0" parTransId="{9D006A38-F2A9-4ECC-AD0A-7550FF812E49}" sibTransId="{6F16D653-2DF8-4EBC-A89A-3EC777239663}"/>
    <dgm:cxn modelId="{4080B33C-1D97-4637-81C5-96387414FE03}" type="presOf" srcId="{73F183FC-926F-4C94-BCD8-D14F33A507C8}" destId="{3D5F3C79-9428-41E3-9F0C-1C417E454993}" srcOrd="0" destOrd="3" presId="urn:microsoft.com/office/officeart/2005/8/layout/bList2"/>
    <dgm:cxn modelId="{3EAFF85D-FA75-4939-8980-DE4F773DBACF}" srcId="{29B30D73-738C-4A3D-8290-EF15B4B7BF8A}" destId="{136F7406-B0B5-4DC8-90BD-A635DE9A3C7B}" srcOrd="0" destOrd="0" parTransId="{05AA6319-632A-42A0-BE05-34EDE5D5EF60}" sibTransId="{3074ACC0-4938-4EED-A227-0992BDD6457D}"/>
    <dgm:cxn modelId="{F0938465-C714-4CA0-9BBB-C62D4591187F}" type="presOf" srcId="{C52C6FF7-869A-4ACE-8010-CCED6D25A5C8}" destId="{48BBEBC8-42F2-4452-9297-B256A14F107D}" srcOrd="0" destOrd="0" presId="urn:microsoft.com/office/officeart/2005/8/layout/bList2"/>
    <dgm:cxn modelId="{2CDCB665-38E5-4FAC-B661-3689D90421B8}" srcId="{29B30D73-738C-4A3D-8290-EF15B4B7BF8A}" destId="{4B03BCFE-C560-4170-9F69-77EC24BDD4BF}" srcOrd="4" destOrd="0" parTransId="{FB47A409-9476-4F5F-9F01-CA8D14D9F500}" sibTransId="{64CCEA5F-CF92-43B0-AC15-1B6BF9E4BC76}"/>
    <dgm:cxn modelId="{4AC75066-4748-4015-B4BC-3DD4F727F6F8}" srcId="{3007D231-D9B6-47E5-8F19-017915B8C9EB}" destId="{29B30D73-738C-4A3D-8290-EF15B4B7BF8A}" srcOrd="2" destOrd="0" parTransId="{94C6B087-004D-441A-8B9E-AF1EB8BD9CB6}" sibTransId="{D575410C-3CD7-4B6F-BC93-F043B97D200B}"/>
    <dgm:cxn modelId="{3DEBEA46-633F-4686-B3F8-BF43F90FBA58}" srcId="{4AE19EE5-449B-4FAF-96D2-B38649E2D445}" destId="{7CC3FEE9-BDA7-4737-A245-C06907DC65B1}" srcOrd="4" destOrd="0" parTransId="{5A288A3F-01B6-4052-8E3B-51588F57AB4E}" sibTransId="{9BDC3617-7556-4022-BB9D-E27DD0CE830C}"/>
    <dgm:cxn modelId="{94C8D54A-02B1-442D-BFB5-1759F78BC4C7}" type="presOf" srcId="{C52C6FF7-869A-4ACE-8010-CCED6D25A5C8}" destId="{4E348504-4312-4B7F-B848-5180AECAB7AD}" srcOrd="1" destOrd="0" presId="urn:microsoft.com/office/officeart/2005/8/layout/bList2"/>
    <dgm:cxn modelId="{0C5CB06B-2CEF-4EED-9727-821FC7B15AD8}" type="presOf" srcId="{4AE19EE5-449B-4FAF-96D2-B38649E2D445}" destId="{18B1E2F6-EEB8-425C-9734-420ED30F3D4D}" srcOrd="0" destOrd="0" presId="urn:microsoft.com/office/officeart/2005/8/layout/bList2"/>
    <dgm:cxn modelId="{0897E54C-9BC5-4021-9271-0E8AC67069EF}" type="presOf" srcId="{812697CF-0F99-423E-B317-81180799F151}" destId="{C961A396-E0E0-4ABC-862C-5219C50960C0}" srcOrd="0" destOrd="0" presId="urn:microsoft.com/office/officeart/2005/8/layout/bList2"/>
    <dgm:cxn modelId="{AA1E3E78-FBAE-4DC5-AD6A-93D24D1D706B}" type="presOf" srcId="{2593D294-E652-4140-8792-B5870C9446F4}" destId="{6D812B40-2B1D-442D-B909-78F0BF8CA949}" srcOrd="0" destOrd="3" presId="urn:microsoft.com/office/officeart/2005/8/layout/bList2"/>
    <dgm:cxn modelId="{FB965B7E-166B-4C10-AE94-6DC2A968F5E4}" type="presOf" srcId="{3D73E3E5-0705-4010-B5A0-A00061D62A44}" destId="{3D5F3C79-9428-41E3-9F0C-1C417E454993}" srcOrd="0" destOrd="1" presId="urn:microsoft.com/office/officeart/2005/8/layout/bList2"/>
    <dgm:cxn modelId="{812C1684-2BEE-48D0-9AC1-9C5FE9E89C8E}" srcId="{4AE19EE5-449B-4FAF-96D2-B38649E2D445}" destId="{C5149922-C712-42D5-BF1D-089DCD87CDB3}" srcOrd="1" destOrd="0" parTransId="{5E263181-BDF5-42B0-8782-D80EF3D7947B}" sibTransId="{A3FCD282-867E-438B-84BE-66BFCB10ED92}"/>
    <dgm:cxn modelId="{FA8DF384-6304-4030-ADAD-6997AB44C0D9}" srcId="{29B30D73-738C-4A3D-8290-EF15B4B7BF8A}" destId="{27B143E2-3EB7-45CF-8D18-3981A1B9BD61}" srcOrd="2" destOrd="0" parTransId="{0BA5846C-44F7-4C0F-A0DA-E63363C13157}" sibTransId="{C3503701-5106-47F6-BF90-BDC60711B85B}"/>
    <dgm:cxn modelId="{F91A7696-E498-4DA2-9225-24F7944E7154}" srcId="{4AE19EE5-449B-4FAF-96D2-B38649E2D445}" destId="{525AA892-7474-45B0-8A7B-F2475E24AEF3}" srcOrd="2" destOrd="0" parTransId="{2C026925-3AA9-4313-BC58-AB22BC329933}" sibTransId="{532FDD41-954B-4245-AC35-AB9B60E7F26A}"/>
    <dgm:cxn modelId="{7471509A-44C1-4E3E-899D-534933B6A0CB}" type="presOf" srcId="{FE32143C-CDD2-4605-BC1E-85C5E53F03F1}" destId="{36094B95-FAE8-45A0-ADE3-77369E03A8B8}" srcOrd="0" destOrd="1" presId="urn:microsoft.com/office/officeart/2005/8/layout/bList2"/>
    <dgm:cxn modelId="{7A59139C-7AF5-4C28-8E97-31622DE517AF}" type="presOf" srcId="{0569008F-7D74-4FF0-BC6A-A8BDB5889EC8}" destId="{36094B95-FAE8-45A0-ADE3-77369E03A8B8}" srcOrd="0" destOrd="4" presId="urn:microsoft.com/office/officeart/2005/8/layout/bList2"/>
    <dgm:cxn modelId="{B653EDA4-9BCD-4074-B022-64B9221BC2F6}" type="presOf" srcId="{B90A2F10-834D-4F01-A01E-0663112BF11F}" destId="{1BDC1DA0-6445-4AEE-BED6-4E8706D24A60}" srcOrd="0" destOrd="0" presId="urn:microsoft.com/office/officeart/2005/8/layout/bList2"/>
    <dgm:cxn modelId="{2D9F00B0-1F15-4B88-BE5E-A7762B3E7949}" srcId="{4AE19EE5-449B-4FAF-96D2-B38649E2D445}" destId="{11DA8608-CEE1-403C-A6D2-1BDBA87A3BB9}" srcOrd="0" destOrd="0" parTransId="{6F798BBA-BD8A-40C7-A561-21E376591AC2}" sibTransId="{20EF4531-937E-4F03-A147-9C933DC2F424}"/>
    <dgm:cxn modelId="{875DBAB3-3BDD-4436-B116-94330D981BC4}" srcId="{4AE19EE5-449B-4FAF-96D2-B38649E2D445}" destId="{2593D294-E652-4140-8792-B5870C9446F4}" srcOrd="3" destOrd="0" parTransId="{F5B6CF76-FBD1-4016-B01D-088969C003D1}" sibTransId="{0F1AABCB-619E-4C14-841D-5C0C37E559AF}"/>
    <dgm:cxn modelId="{1233C4B5-3C41-4BCD-97A7-64EE222A7C69}" srcId="{C52C6FF7-869A-4ACE-8010-CCED6D25A5C8}" destId="{428EDB2A-3B11-4A1C-9BB2-D5C939A1E629}" srcOrd="5" destOrd="0" parTransId="{1DCCAF6B-8B38-4799-904E-674942741170}" sibTransId="{840BBE75-33BD-432A-B5FD-3EBFE7271620}"/>
    <dgm:cxn modelId="{E6ABCFB5-074A-4857-83CD-DC9385ED7078}" type="presOf" srcId="{136F7406-B0B5-4DC8-90BD-A635DE9A3C7B}" destId="{3D5F3C79-9428-41E3-9F0C-1C417E454993}" srcOrd="0" destOrd="0" presId="urn:microsoft.com/office/officeart/2005/8/layout/bList2"/>
    <dgm:cxn modelId="{E9DB12B7-CD16-41A0-BAFE-D0D71C20369E}" srcId="{C52C6FF7-869A-4ACE-8010-CCED6D25A5C8}" destId="{F8DB1922-BAD2-4A20-B54D-54E137447D0C}" srcOrd="3" destOrd="0" parTransId="{9C1DE06F-497A-4C83-BDF3-DF2D7FFAECC2}" sibTransId="{E2A70F20-BD63-46CD-9F63-1D6C568334C3}"/>
    <dgm:cxn modelId="{E9C38FB8-CC60-4E85-981A-774F4F423AAE}" type="presOf" srcId="{29B30D73-738C-4A3D-8290-EF15B4B7BF8A}" destId="{1C523B73-FBC8-4D4A-8135-49A8AB94719B}" srcOrd="0" destOrd="0" presId="urn:microsoft.com/office/officeart/2005/8/layout/bList2"/>
    <dgm:cxn modelId="{95D163B9-D5F5-4B51-BB8C-ADC45EC421A4}" type="presOf" srcId="{27B143E2-3EB7-45CF-8D18-3981A1B9BD61}" destId="{3D5F3C79-9428-41E3-9F0C-1C417E454993}" srcOrd="0" destOrd="2" presId="urn:microsoft.com/office/officeart/2005/8/layout/bList2"/>
    <dgm:cxn modelId="{B3EB51BA-C662-4B50-BD49-FCEE36ED36A6}" srcId="{C52C6FF7-869A-4ACE-8010-CCED6D25A5C8}" destId="{FE32143C-CDD2-4605-BC1E-85C5E53F03F1}" srcOrd="1" destOrd="0" parTransId="{DB2F40F4-2336-4531-9FFC-6A30208536C8}" sibTransId="{B7A7BD0A-F91B-4277-8EA5-E90FBB775AE9}"/>
    <dgm:cxn modelId="{80A667BC-ED24-4913-A428-916D4336BE09}" type="presOf" srcId="{4AE19EE5-449B-4FAF-96D2-B38649E2D445}" destId="{26B43467-CBF5-4228-BDA6-B8BA63AA1833}" srcOrd="1" destOrd="0" presId="urn:microsoft.com/office/officeart/2005/8/layout/bList2"/>
    <dgm:cxn modelId="{5DF7D1BD-758F-4678-B6FB-DC9EFD8F5CA8}" type="presOf" srcId="{14AEB263-0976-4319-9620-01AF67A504A7}" destId="{36094B95-FAE8-45A0-ADE3-77369E03A8B8}" srcOrd="0" destOrd="6" presId="urn:microsoft.com/office/officeart/2005/8/layout/bList2"/>
    <dgm:cxn modelId="{A273CCC0-C8EF-4AE9-8841-1C65B7E643CE}" srcId="{C52C6FF7-869A-4ACE-8010-CCED6D25A5C8}" destId="{82AB5554-066C-493C-AAC8-0A4ECEA02BD4}" srcOrd="0" destOrd="0" parTransId="{B0D88CD9-9115-4BC3-A7F6-32C4201291C2}" sibTransId="{A456535E-0A3F-490B-84D5-5A6D43BCBBC6}"/>
    <dgm:cxn modelId="{45EECEC4-0379-4471-841A-E72432AAE24F}" type="presOf" srcId="{4B03BCFE-C560-4170-9F69-77EC24BDD4BF}" destId="{3D5F3C79-9428-41E3-9F0C-1C417E454993}" srcOrd="0" destOrd="4" presId="urn:microsoft.com/office/officeart/2005/8/layout/bList2"/>
    <dgm:cxn modelId="{CEA513C7-7CAC-4B58-9F50-06E0575B94C0}" type="presOf" srcId="{525AA892-7474-45B0-8A7B-F2475E24AEF3}" destId="{6D812B40-2B1D-442D-B909-78F0BF8CA949}" srcOrd="0" destOrd="2" presId="urn:microsoft.com/office/officeart/2005/8/layout/bList2"/>
    <dgm:cxn modelId="{1598E8C7-97FC-40E3-8689-8DA0AB92A15D}" type="presOf" srcId="{F8DB1922-BAD2-4A20-B54D-54E137447D0C}" destId="{36094B95-FAE8-45A0-ADE3-77369E03A8B8}" srcOrd="0" destOrd="3" presId="urn:microsoft.com/office/officeart/2005/8/layout/bList2"/>
    <dgm:cxn modelId="{3EB96CD3-3470-4FBE-BD11-622F5193CFD6}" type="presOf" srcId="{7CC3FEE9-BDA7-4737-A245-C06907DC65B1}" destId="{6D812B40-2B1D-442D-B909-78F0BF8CA949}" srcOrd="0" destOrd="4" presId="urn:microsoft.com/office/officeart/2005/8/layout/bList2"/>
    <dgm:cxn modelId="{75590FD6-7C68-469B-8F6B-EF7C9225FC21}" type="presOf" srcId="{82AB5554-066C-493C-AAC8-0A4ECEA02BD4}" destId="{36094B95-FAE8-45A0-ADE3-77369E03A8B8}" srcOrd="0" destOrd="0" presId="urn:microsoft.com/office/officeart/2005/8/layout/bList2"/>
    <dgm:cxn modelId="{05CF84EC-8E62-4F2D-80AD-A5AC4EB2357C}" type="presOf" srcId="{3007D231-D9B6-47E5-8F19-017915B8C9EB}" destId="{50D97D89-0B5F-494C-A794-D306EA7542BE}" srcOrd="0" destOrd="0" presId="urn:microsoft.com/office/officeart/2005/8/layout/bList2"/>
    <dgm:cxn modelId="{A16446F3-2D73-4D17-ADB9-B92B9775DC57}" type="presOf" srcId="{428EDB2A-3B11-4A1C-9BB2-D5C939A1E629}" destId="{36094B95-FAE8-45A0-ADE3-77369E03A8B8}" srcOrd="0" destOrd="5" presId="urn:microsoft.com/office/officeart/2005/8/layout/bList2"/>
    <dgm:cxn modelId="{F8C367FA-5A59-4890-A38C-0C8AA431AF25}" srcId="{3007D231-D9B6-47E5-8F19-017915B8C9EB}" destId="{C52C6FF7-869A-4ACE-8010-CCED6D25A5C8}" srcOrd="1" destOrd="0" parTransId="{130E844C-1283-452A-B634-15EE3FF76F6C}" sibTransId="{812697CF-0F99-423E-B317-81180799F151}"/>
    <dgm:cxn modelId="{9D1512A2-94C6-435A-8475-7D7C6809B949}" type="presParOf" srcId="{50D97D89-0B5F-494C-A794-D306EA7542BE}" destId="{00986BF0-7E1D-4131-A23B-4F2DCDBC3C2E}" srcOrd="0" destOrd="0" presId="urn:microsoft.com/office/officeart/2005/8/layout/bList2"/>
    <dgm:cxn modelId="{6D0025F3-3450-44DF-8EC6-970688BC4675}" type="presParOf" srcId="{00986BF0-7E1D-4131-A23B-4F2DCDBC3C2E}" destId="{6D812B40-2B1D-442D-B909-78F0BF8CA949}" srcOrd="0" destOrd="0" presId="urn:microsoft.com/office/officeart/2005/8/layout/bList2"/>
    <dgm:cxn modelId="{400592C0-AB79-4EFD-9034-CD5CA2D54F14}" type="presParOf" srcId="{00986BF0-7E1D-4131-A23B-4F2DCDBC3C2E}" destId="{18B1E2F6-EEB8-425C-9734-420ED30F3D4D}" srcOrd="1" destOrd="0" presId="urn:microsoft.com/office/officeart/2005/8/layout/bList2"/>
    <dgm:cxn modelId="{05F59D25-BBA8-4A6F-BD47-2E24FF17A234}" type="presParOf" srcId="{00986BF0-7E1D-4131-A23B-4F2DCDBC3C2E}" destId="{26B43467-CBF5-4228-BDA6-B8BA63AA1833}" srcOrd="2" destOrd="0" presId="urn:microsoft.com/office/officeart/2005/8/layout/bList2"/>
    <dgm:cxn modelId="{8AAF0ADA-1A07-4920-BB52-B70EA8744710}" type="presParOf" srcId="{00986BF0-7E1D-4131-A23B-4F2DCDBC3C2E}" destId="{282E8F26-4C9D-42C0-8BD8-89E85876B58B}" srcOrd="3" destOrd="0" presId="urn:microsoft.com/office/officeart/2005/8/layout/bList2"/>
    <dgm:cxn modelId="{9229AB07-D4CC-4D36-97C3-6529D6FC2E42}" type="presParOf" srcId="{50D97D89-0B5F-494C-A794-D306EA7542BE}" destId="{1BDC1DA0-6445-4AEE-BED6-4E8706D24A60}" srcOrd="1" destOrd="0" presId="urn:microsoft.com/office/officeart/2005/8/layout/bList2"/>
    <dgm:cxn modelId="{FC35D03A-091B-49BF-8673-EC53F0A4CE80}" type="presParOf" srcId="{50D97D89-0B5F-494C-A794-D306EA7542BE}" destId="{C2A694B7-A362-468C-9855-76BD06B509CE}" srcOrd="2" destOrd="0" presId="urn:microsoft.com/office/officeart/2005/8/layout/bList2"/>
    <dgm:cxn modelId="{92A5BC6C-F54E-4653-AC51-F17D3E79DB46}" type="presParOf" srcId="{C2A694B7-A362-468C-9855-76BD06B509CE}" destId="{36094B95-FAE8-45A0-ADE3-77369E03A8B8}" srcOrd="0" destOrd="0" presId="urn:microsoft.com/office/officeart/2005/8/layout/bList2"/>
    <dgm:cxn modelId="{34CA8A10-CAF3-40F4-BE17-13AF7C08E7FB}" type="presParOf" srcId="{C2A694B7-A362-468C-9855-76BD06B509CE}" destId="{48BBEBC8-42F2-4452-9297-B256A14F107D}" srcOrd="1" destOrd="0" presId="urn:microsoft.com/office/officeart/2005/8/layout/bList2"/>
    <dgm:cxn modelId="{EC01A96A-70B9-4ED3-91E2-E03419CEAAC9}" type="presParOf" srcId="{C2A694B7-A362-468C-9855-76BD06B509CE}" destId="{4E348504-4312-4B7F-B848-5180AECAB7AD}" srcOrd="2" destOrd="0" presId="urn:microsoft.com/office/officeart/2005/8/layout/bList2"/>
    <dgm:cxn modelId="{09B860BE-8B88-4C28-B693-D383F7648A3B}" type="presParOf" srcId="{C2A694B7-A362-468C-9855-76BD06B509CE}" destId="{46CC6A8B-C8FA-43A7-A956-8ED0388B6485}" srcOrd="3" destOrd="0" presId="urn:microsoft.com/office/officeart/2005/8/layout/bList2"/>
    <dgm:cxn modelId="{44443173-BB67-4C7C-A13A-7A75F3F32B2D}" type="presParOf" srcId="{50D97D89-0B5F-494C-A794-D306EA7542BE}" destId="{C961A396-E0E0-4ABC-862C-5219C50960C0}" srcOrd="3" destOrd="0" presId="urn:microsoft.com/office/officeart/2005/8/layout/bList2"/>
    <dgm:cxn modelId="{47593BBB-EA45-4478-BA58-AB110CAD4B46}" type="presParOf" srcId="{50D97D89-0B5F-494C-A794-D306EA7542BE}" destId="{14774F6D-9758-4EC6-AC11-BE5826E16DB3}" srcOrd="4" destOrd="0" presId="urn:microsoft.com/office/officeart/2005/8/layout/bList2"/>
    <dgm:cxn modelId="{A4E92B73-3DD7-4A52-8332-0F588EF17D68}" type="presParOf" srcId="{14774F6D-9758-4EC6-AC11-BE5826E16DB3}" destId="{3D5F3C79-9428-41E3-9F0C-1C417E454993}" srcOrd="0" destOrd="0" presId="urn:microsoft.com/office/officeart/2005/8/layout/bList2"/>
    <dgm:cxn modelId="{79AF2941-1429-4D61-B9B1-475D8766107D}" type="presParOf" srcId="{14774F6D-9758-4EC6-AC11-BE5826E16DB3}" destId="{1C523B73-FBC8-4D4A-8135-49A8AB94719B}" srcOrd="1" destOrd="0" presId="urn:microsoft.com/office/officeart/2005/8/layout/bList2"/>
    <dgm:cxn modelId="{46AF30C6-3159-462A-A4FF-4420B2319218}" type="presParOf" srcId="{14774F6D-9758-4EC6-AC11-BE5826E16DB3}" destId="{AB824BF2-A50F-4C0D-BE7F-961782173E20}" srcOrd="2" destOrd="0" presId="urn:microsoft.com/office/officeart/2005/8/layout/bList2"/>
    <dgm:cxn modelId="{1C5F8233-24ED-489D-A077-7EBA041D41F5}" type="presParOf" srcId="{14774F6D-9758-4EC6-AC11-BE5826E16DB3}" destId="{E78B3DC0-47F8-4C8C-874B-DBA6664035F2}"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CC6C37-9D2A-4F07-BE49-88D8B78EA2DC}" type="doc">
      <dgm:prSet loTypeId="urn:microsoft.com/office/officeart/2008/layout/PictureStrips" loCatId="list" qsTypeId="urn:microsoft.com/office/officeart/2005/8/quickstyle/simple1" qsCatId="simple" csTypeId="urn:microsoft.com/office/officeart/2005/8/colors/accent4_2" csCatId="accent4" phldr="1"/>
      <dgm:spPr/>
      <dgm:t>
        <a:bodyPr/>
        <a:lstStyle/>
        <a:p>
          <a:endParaRPr lang="es-EC"/>
        </a:p>
      </dgm:t>
    </dgm:pt>
    <dgm:pt modelId="{8654304D-0AE3-4E5F-BC97-5F17E6F70ECA}">
      <dgm:prSet custT="1"/>
      <dgm:spPr/>
      <dgm:t>
        <a:bodyPr/>
        <a:lstStyle/>
        <a:p>
          <a:pPr algn="just" rtl="0"/>
          <a:r>
            <a:rPr lang="es-EC" sz="1600">
              <a:solidFill>
                <a:schemeClr val="tx1">
                  <a:lumMod val="75000"/>
                  <a:lumOff val="25000"/>
                </a:schemeClr>
              </a:solidFill>
              <a:latin typeface="+mj-lt"/>
            </a:rPr>
            <a:t>La desnutrición crónica infantil, mide la proporción de niños y niñas menores de 5 años que presentan un retardo en su talla para su edad, de acuerdo a los parámetros internacionales estipulados por la Organización Mundial de la Salud –OMS. (ODS Territorio Ecuador, 2018, pág. 1).</a:t>
          </a:r>
        </a:p>
        <a:p>
          <a:pPr algn="just" rtl="0"/>
          <a:endParaRPr lang="es-EC" sz="1600">
            <a:solidFill>
              <a:schemeClr val="tx1">
                <a:lumMod val="75000"/>
                <a:lumOff val="25000"/>
              </a:schemeClr>
            </a:solidFill>
            <a:latin typeface="+mj-lt"/>
          </a:endParaRPr>
        </a:p>
        <a:p>
          <a:pPr algn="just" rtl="0"/>
          <a:r>
            <a:rPr lang="es-EC" sz="1600">
              <a:solidFill>
                <a:schemeClr val="tx1">
                  <a:lumMod val="75000"/>
                  <a:lumOff val="25000"/>
                </a:schemeClr>
              </a:solidFill>
              <a:latin typeface="+mj-lt"/>
            </a:rPr>
            <a:t>Un niño o niña con desnutrición crónica puede tener problemas de aprendizaje en la edad escolar, sobrepeso, obesidad y enfermedades no transmisibles, como hipertensión o diabetes en la vida adulta, y dificultades para insertarse en el mercado laboral (UNICEF Ecuador, s.f.). </a:t>
          </a:r>
          <a:endParaRPr lang="es-EC" sz="1600" dirty="0">
            <a:solidFill>
              <a:schemeClr val="tx1">
                <a:lumMod val="75000"/>
                <a:lumOff val="25000"/>
              </a:schemeClr>
            </a:solidFill>
            <a:latin typeface="+mj-lt"/>
          </a:endParaRPr>
        </a:p>
      </dgm:t>
    </dgm:pt>
    <dgm:pt modelId="{68892143-C7BA-469B-ADB0-9483A265E25D}" type="parTrans" cxnId="{7CD38A96-16B0-46C2-A41F-67DC8BF6D8E4}">
      <dgm:prSet/>
      <dgm:spPr/>
      <dgm:t>
        <a:bodyPr/>
        <a:lstStyle/>
        <a:p>
          <a:endParaRPr lang="es-EC" sz="1600">
            <a:solidFill>
              <a:schemeClr val="bg2">
                <a:lumMod val="50000"/>
              </a:schemeClr>
            </a:solidFill>
            <a:latin typeface="+mj-lt"/>
          </a:endParaRPr>
        </a:p>
      </dgm:t>
    </dgm:pt>
    <dgm:pt modelId="{A1A27D2E-3555-4513-8BA4-CCBA26EBB63B}" type="sibTrans" cxnId="{7CD38A96-16B0-46C2-A41F-67DC8BF6D8E4}">
      <dgm:prSet/>
      <dgm:spPr/>
      <dgm:t>
        <a:bodyPr/>
        <a:lstStyle/>
        <a:p>
          <a:endParaRPr lang="es-EC" sz="1600">
            <a:solidFill>
              <a:schemeClr val="bg2">
                <a:lumMod val="50000"/>
              </a:schemeClr>
            </a:solidFill>
            <a:latin typeface="+mj-lt"/>
          </a:endParaRPr>
        </a:p>
      </dgm:t>
    </dgm:pt>
    <dgm:pt modelId="{E5147C42-A680-4E6C-94CE-D3750CB83B37}" type="pres">
      <dgm:prSet presAssocID="{67CC6C37-9D2A-4F07-BE49-88D8B78EA2DC}" presName="Name0" presStyleCnt="0">
        <dgm:presLayoutVars>
          <dgm:dir/>
          <dgm:resizeHandles val="exact"/>
        </dgm:presLayoutVars>
      </dgm:prSet>
      <dgm:spPr/>
    </dgm:pt>
    <dgm:pt modelId="{5640C8FD-065A-4685-8A1A-FBE77D83AE14}" type="pres">
      <dgm:prSet presAssocID="{8654304D-0AE3-4E5F-BC97-5F17E6F70ECA}" presName="composite" presStyleCnt="0"/>
      <dgm:spPr/>
    </dgm:pt>
    <dgm:pt modelId="{C04D5B33-109B-4743-9127-23A275D1A461}" type="pres">
      <dgm:prSet presAssocID="{8654304D-0AE3-4E5F-BC97-5F17E6F70ECA}" presName="rect1" presStyleLbl="trAlignAcc1" presStyleIdx="0" presStyleCnt="1" custScaleY="209519">
        <dgm:presLayoutVars>
          <dgm:bulletEnabled val="1"/>
        </dgm:presLayoutVars>
      </dgm:prSet>
      <dgm:spPr/>
    </dgm:pt>
    <dgm:pt modelId="{B028E7AE-AE2F-43E7-B785-28B8F7AFECCF}" type="pres">
      <dgm:prSet presAssocID="{8654304D-0AE3-4E5F-BC97-5F17E6F70ECA}" presName="rect2" presStyleLbl="fgImgPlace1" presStyleIdx="0" presStyleCnt="1" custLinFactNeighborY="10832"/>
      <dgm:spPr/>
    </dgm:pt>
  </dgm:ptLst>
  <dgm:cxnLst>
    <dgm:cxn modelId="{900B5C42-3F21-4852-926F-690EDD083FC2}" type="presOf" srcId="{67CC6C37-9D2A-4F07-BE49-88D8B78EA2DC}" destId="{E5147C42-A680-4E6C-94CE-D3750CB83B37}" srcOrd="0" destOrd="0" presId="urn:microsoft.com/office/officeart/2008/layout/PictureStrips"/>
    <dgm:cxn modelId="{7CD38A96-16B0-46C2-A41F-67DC8BF6D8E4}" srcId="{67CC6C37-9D2A-4F07-BE49-88D8B78EA2DC}" destId="{8654304D-0AE3-4E5F-BC97-5F17E6F70ECA}" srcOrd="0" destOrd="0" parTransId="{68892143-C7BA-469B-ADB0-9483A265E25D}" sibTransId="{A1A27D2E-3555-4513-8BA4-CCBA26EBB63B}"/>
    <dgm:cxn modelId="{5ABA00BD-6C02-4B7A-96EA-EA2359110F53}" type="presOf" srcId="{8654304D-0AE3-4E5F-BC97-5F17E6F70ECA}" destId="{C04D5B33-109B-4743-9127-23A275D1A461}" srcOrd="0" destOrd="0" presId="urn:microsoft.com/office/officeart/2008/layout/PictureStrips"/>
    <dgm:cxn modelId="{A095812F-5801-4E00-A823-46DE29CB9664}" type="presParOf" srcId="{E5147C42-A680-4E6C-94CE-D3750CB83B37}" destId="{5640C8FD-065A-4685-8A1A-FBE77D83AE14}" srcOrd="0" destOrd="0" presId="urn:microsoft.com/office/officeart/2008/layout/PictureStrips"/>
    <dgm:cxn modelId="{24E78E4B-5859-4C14-BA9C-EE52EDAFF860}" type="presParOf" srcId="{5640C8FD-065A-4685-8A1A-FBE77D83AE14}" destId="{C04D5B33-109B-4743-9127-23A275D1A461}" srcOrd="0" destOrd="0" presId="urn:microsoft.com/office/officeart/2008/layout/PictureStrips"/>
    <dgm:cxn modelId="{0284E299-0803-494C-9434-6B2F9FF55F82}" type="presParOf" srcId="{5640C8FD-065A-4685-8A1A-FBE77D83AE14}" destId="{B028E7AE-AE2F-43E7-B785-28B8F7AFECCF}"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7CC6C37-9D2A-4F07-BE49-88D8B78EA2DC}" type="doc">
      <dgm:prSet loTypeId="urn:microsoft.com/office/officeart/2008/layout/PictureStrips" loCatId="list" qsTypeId="urn:microsoft.com/office/officeart/2005/8/quickstyle/simple1" qsCatId="simple" csTypeId="urn:microsoft.com/office/officeart/2005/8/colors/accent4_2" csCatId="accent4" phldr="1"/>
      <dgm:spPr/>
      <dgm:t>
        <a:bodyPr/>
        <a:lstStyle/>
        <a:p>
          <a:endParaRPr lang="es-EC"/>
        </a:p>
      </dgm:t>
    </dgm:pt>
    <dgm:pt modelId="{8654304D-0AE3-4E5F-BC97-5F17E6F70ECA}">
      <dgm:prSet custT="1"/>
      <dgm:spPr/>
      <dgm:t>
        <a:bodyPr/>
        <a:lstStyle/>
        <a:p>
          <a:pPr algn="just" rtl="0"/>
          <a:r>
            <a:rPr lang="es-MX" sz="1600">
              <a:latin typeface="+mj-lt"/>
            </a:rPr>
            <a:t>La anemia es una afección en la que el número de glóbulos rojos o la concentración de hemoglobina dentro de estos son menor de lo normal. </a:t>
          </a:r>
          <a:endParaRPr lang="es-EC" sz="1600">
            <a:latin typeface="+mj-lt"/>
          </a:endParaRPr>
        </a:p>
        <a:p>
          <a:pPr algn="just"/>
          <a:endParaRPr lang="es-EC" sz="1600">
            <a:latin typeface="+mj-lt"/>
          </a:endParaRPr>
        </a:p>
        <a:p>
          <a:pPr algn="just"/>
          <a:r>
            <a:rPr lang="es-MX" sz="1600">
              <a:latin typeface="+mj-lt"/>
            </a:rPr>
            <a:t>La hemoglobina es necesaria para transportar oxígeno y si una persona tiene muy pocos glóbulos rojos, si estos son anómalos o no hay suficiente hemoglobina, ello disminuirá la capacidad de la sangre para transportar oxígeno a los tejidos del organismo. Esto se manifiesta por síntomas como fatiga, debilidad, mareos y dificultad para respirar, entre otros (Organización Mundial de la Salud, s.f.).</a:t>
          </a:r>
          <a:endParaRPr lang="es-EC" sz="1600" dirty="0">
            <a:latin typeface="+mj-lt"/>
          </a:endParaRPr>
        </a:p>
      </dgm:t>
    </dgm:pt>
    <dgm:pt modelId="{68892143-C7BA-469B-ADB0-9483A265E25D}" type="parTrans" cxnId="{7CD38A96-16B0-46C2-A41F-67DC8BF6D8E4}">
      <dgm:prSet/>
      <dgm:spPr/>
      <dgm:t>
        <a:bodyPr/>
        <a:lstStyle/>
        <a:p>
          <a:endParaRPr lang="es-EC" sz="1600">
            <a:solidFill>
              <a:schemeClr val="bg2">
                <a:lumMod val="50000"/>
              </a:schemeClr>
            </a:solidFill>
            <a:latin typeface="+mj-lt"/>
          </a:endParaRPr>
        </a:p>
      </dgm:t>
    </dgm:pt>
    <dgm:pt modelId="{A1A27D2E-3555-4513-8BA4-CCBA26EBB63B}" type="sibTrans" cxnId="{7CD38A96-16B0-46C2-A41F-67DC8BF6D8E4}">
      <dgm:prSet/>
      <dgm:spPr/>
      <dgm:t>
        <a:bodyPr/>
        <a:lstStyle/>
        <a:p>
          <a:endParaRPr lang="es-EC" sz="1600">
            <a:solidFill>
              <a:schemeClr val="bg2">
                <a:lumMod val="50000"/>
              </a:schemeClr>
            </a:solidFill>
            <a:latin typeface="+mj-lt"/>
          </a:endParaRPr>
        </a:p>
      </dgm:t>
    </dgm:pt>
    <dgm:pt modelId="{E5147C42-A680-4E6C-94CE-D3750CB83B37}" type="pres">
      <dgm:prSet presAssocID="{67CC6C37-9D2A-4F07-BE49-88D8B78EA2DC}" presName="Name0" presStyleCnt="0">
        <dgm:presLayoutVars>
          <dgm:dir/>
          <dgm:resizeHandles val="exact"/>
        </dgm:presLayoutVars>
      </dgm:prSet>
      <dgm:spPr/>
    </dgm:pt>
    <dgm:pt modelId="{5640C8FD-065A-4685-8A1A-FBE77D83AE14}" type="pres">
      <dgm:prSet presAssocID="{8654304D-0AE3-4E5F-BC97-5F17E6F70ECA}" presName="composite" presStyleCnt="0"/>
      <dgm:spPr/>
    </dgm:pt>
    <dgm:pt modelId="{C04D5B33-109B-4743-9127-23A275D1A461}" type="pres">
      <dgm:prSet presAssocID="{8654304D-0AE3-4E5F-BC97-5F17E6F70ECA}" presName="rect1" presStyleLbl="trAlignAcc1" presStyleIdx="0" presStyleCnt="1" custScaleY="209519">
        <dgm:presLayoutVars>
          <dgm:bulletEnabled val="1"/>
        </dgm:presLayoutVars>
      </dgm:prSet>
      <dgm:spPr/>
    </dgm:pt>
    <dgm:pt modelId="{B028E7AE-AE2F-43E7-B785-28B8F7AFECCF}" type="pres">
      <dgm:prSet presAssocID="{8654304D-0AE3-4E5F-BC97-5F17E6F70ECA}" presName="rect2" presStyleLbl="fgImgPlace1" presStyleIdx="0" presStyleCnt="1" custLinFactNeighborY="10832"/>
      <dgm:spPr/>
    </dgm:pt>
  </dgm:ptLst>
  <dgm:cxnLst>
    <dgm:cxn modelId="{28823A13-6030-4FB6-92C7-9801AA6176E4}" type="presOf" srcId="{67CC6C37-9D2A-4F07-BE49-88D8B78EA2DC}" destId="{E5147C42-A680-4E6C-94CE-D3750CB83B37}" srcOrd="0" destOrd="0" presId="urn:microsoft.com/office/officeart/2008/layout/PictureStrips"/>
    <dgm:cxn modelId="{4C51983A-B542-4C08-BD6C-8CAB9E1C5E3E}" type="presOf" srcId="{8654304D-0AE3-4E5F-BC97-5F17E6F70ECA}" destId="{C04D5B33-109B-4743-9127-23A275D1A461}" srcOrd="0" destOrd="0" presId="urn:microsoft.com/office/officeart/2008/layout/PictureStrips"/>
    <dgm:cxn modelId="{7CD38A96-16B0-46C2-A41F-67DC8BF6D8E4}" srcId="{67CC6C37-9D2A-4F07-BE49-88D8B78EA2DC}" destId="{8654304D-0AE3-4E5F-BC97-5F17E6F70ECA}" srcOrd="0" destOrd="0" parTransId="{68892143-C7BA-469B-ADB0-9483A265E25D}" sibTransId="{A1A27D2E-3555-4513-8BA4-CCBA26EBB63B}"/>
    <dgm:cxn modelId="{A4745211-E1F4-4A8E-B1BA-9A11D06B4EC4}" type="presParOf" srcId="{E5147C42-A680-4E6C-94CE-D3750CB83B37}" destId="{5640C8FD-065A-4685-8A1A-FBE77D83AE14}" srcOrd="0" destOrd="0" presId="urn:microsoft.com/office/officeart/2008/layout/PictureStrips"/>
    <dgm:cxn modelId="{28606C32-50EC-4CA0-A059-CDD314DF3B65}" type="presParOf" srcId="{5640C8FD-065A-4685-8A1A-FBE77D83AE14}" destId="{C04D5B33-109B-4743-9127-23A275D1A461}" srcOrd="0" destOrd="0" presId="urn:microsoft.com/office/officeart/2008/layout/PictureStrips"/>
    <dgm:cxn modelId="{9DF47CCC-1423-4A34-9DD8-932344D78CB4}" type="presParOf" srcId="{5640C8FD-065A-4685-8A1A-FBE77D83AE14}" destId="{B028E7AE-AE2F-43E7-B785-28B8F7AFECCF}"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7CC6C37-9D2A-4F07-BE49-88D8B78EA2DC}" type="doc">
      <dgm:prSet loTypeId="urn:microsoft.com/office/officeart/2008/layout/PictureStrips" loCatId="list" qsTypeId="urn:microsoft.com/office/officeart/2005/8/quickstyle/simple1" qsCatId="simple" csTypeId="urn:microsoft.com/office/officeart/2005/8/colors/accent4_2" csCatId="accent4" phldr="1"/>
      <dgm:spPr/>
      <dgm:t>
        <a:bodyPr/>
        <a:lstStyle/>
        <a:p>
          <a:endParaRPr lang="es-EC"/>
        </a:p>
      </dgm:t>
    </dgm:pt>
    <dgm:pt modelId="{8654304D-0AE3-4E5F-BC97-5F17E6F70ECA}">
      <dgm:prSet custT="1"/>
      <dgm:spPr/>
      <dgm:t>
        <a:bodyPr/>
        <a:lstStyle/>
        <a:p>
          <a:pPr rtl="0"/>
          <a:r>
            <a:rPr lang="es-MX" sz="1600" dirty="0">
              <a:latin typeface="+mj-lt"/>
            </a:rPr>
            <a:t>El agua se considera “segura” cuando cumple al menos con tres condiciones: que no tenga residuos de heces fecales, que sea de fácil acceso y que exista suficiente cantidad para el consumo (UNICEF, 2021, </a:t>
          </a:r>
          <a:r>
            <a:rPr lang="es-MX" sz="1600" dirty="0" err="1">
              <a:latin typeface="+mj-lt"/>
            </a:rPr>
            <a:t>pag</a:t>
          </a:r>
          <a:r>
            <a:rPr lang="es-MX" sz="1600" dirty="0">
              <a:latin typeface="+mj-lt"/>
            </a:rPr>
            <a:t>. 3).</a:t>
          </a:r>
          <a:endParaRPr lang="es-EC" sz="1600" dirty="0">
            <a:latin typeface="+mj-lt"/>
          </a:endParaRPr>
        </a:p>
        <a:p>
          <a:endParaRPr lang="es-EC" sz="1600" dirty="0">
            <a:latin typeface="+mj-lt"/>
          </a:endParaRPr>
        </a:p>
        <a:p>
          <a:r>
            <a:rPr lang="es-MX" sz="1600" dirty="0">
              <a:latin typeface="+mj-lt"/>
            </a:rPr>
            <a:t>‘Si un niño consume agua contaminada puede provocarle diarrea o parasitosis. Estas enfermedades le impiden absorber los nutrientes. Si la diarrea se presenta de forma reiterada en los primeros 1.000 días de vida, un niño tiende a desarrollar desnutrición crónica o retraso en talla’ (UNICEF, 2021, </a:t>
          </a:r>
          <a:r>
            <a:rPr lang="es-MX" sz="1600" dirty="0" err="1">
              <a:latin typeface="+mj-lt"/>
            </a:rPr>
            <a:t>pag</a:t>
          </a:r>
          <a:r>
            <a:rPr lang="es-MX" sz="1600" dirty="0">
              <a:latin typeface="+mj-lt"/>
            </a:rPr>
            <a:t>. 2).</a:t>
          </a:r>
          <a:endParaRPr lang="es-EC" sz="1600" dirty="0">
            <a:latin typeface="+mj-lt"/>
          </a:endParaRPr>
        </a:p>
      </dgm:t>
    </dgm:pt>
    <dgm:pt modelId="{68892143-C7BA-469B-ADB0-9483A265E25D}" type="parTrans" cxnId="{7CD38A96-16B0-46C2-A41F-67DC8BF6D8E4}">
      <dgm:prSet/>
      <dgm:spPr/>
      <dgm:t>
        <a:bodyPr/>
        <a:lstStyle/>
        <a:p>
          <a:endParaRPr lang="es-EC" sz="1600">
            <a:solidFill>
              <a:schemeClr val="bg2">
                <a:lumMod val="50000"/>
              </a:schemeClr>
            </a:solidFill>
            <a:latin typeface="+mj-lt"/>
          </a:endParaRPr>
        </a:p>
      </dgm:t>
    </dgm:pt>
    <dgm:pt modelId="{A1A27D2E-3555-4513-8BA4-CCBA26EBB63B}" type="sibTrans" cxnId="{7CD38A96-16B0-46C2-A41F-67DC8BF6D8E4}">
      <dgm:prSet/>
      <dgm:spPr/>
      <dgm:t>
        <a:bodyPr/>
        <a:lstStyle/>
        <a:p>
          <a:endParaRPr lang="es-EC" sz="1600">
            <a:solidFill>
              <a:schemeClr val="bg2">
                <a:lumMod val="50000"/>
              </a:schemeClr>
            </a:solidFill>
            <a:latin typeface="+mj-lt"/>
          </a:endParaRPr>
        </a:p>
      </dgm:t>
    </dgm:pt>
    <dgm:pt modelId="{E5147C42-A680-4E6C-94CE-D3750CB83B37}" type="pres">
      <dgm:prSet presAssocID="{67CC6C37-9D2A-4F07-BE49-88D8B78EA2DC}" presName="Name0" presStyleCnt="0">
        <dgm:presLayoutVars>
          <dgm:dir/>
          <dgm:resizeHandles val="exact"/>
        </dgm:presLayoutVars>
      </dgm:prSet>
      <dgm:spPr/>
    </dgm:pt>
    <dgm:pt modelId="{5640C8FD-065A-4685-8A1A-FBE77D83AE14}" type="pres">
      <dgm:prSet presAssocID="{8654304D-0AE3-4E5F-BC97-5F17E6F70ECA}" presName="composite" presStyleCnt="0"/>
      <dgm:spPr/>
    </dgm:pt>
    <dgm:pt modelId="{C04D5B33-109B-4743-9127-23A275D1A461}" type="pres">
      <dgm:prSet presAssocID="{8654304D-0AE3-4E5F-BC97-5F17E6F70ECA}" presName="rect1" presStyleLbl="trAlignAcc1" presStyleIdx="0" presStyleCnt="1" custScaleY="209519">
        <dgm:presLayoutVars>
          <dgm:bulletEnabled val="1"/>
        </dgm:presLayoutVars>
      </dgm:prSet>
      <dgm:spPr/>
    </dgm:pt>
    <dgm:pt modelId="{B028E7AE-AE2F-43E7-B785-28B8F7AFECCF}" type="pres">
      <dgm:prSet presAssocID="{8654304D-0AE3-4E5F-BC97-5F17E6F70ECA}" presName="rect2" presStyleLbl="fgImgPlace1" presStyleIdx="0" presStyleCnt="1" custLinFactNeighborY="10832"/>
      <dgm:spPr/>
    </dgm:pt>
  </dgm:ptLst>
  <dgm:cxnLst>
    <dgm:cxn modelId="{7A6B200D-DDC8-4944-99A3-AB2F14C6C402}" type="presOf" srcId="{8654304D-0AE3-4E5F-BC97-5F17E6F70ECA}" destId="{C04D5B33-109B-4743-9127-23A275D1A461}" srcOrd="0" destOrd="0" presId="urn:microsoft.com/office/officeart/2008/layout/PictureStrips"/>
    <dgm:cxn modelId="{26F3E28A-6901-4587-A234-C2929F84561C}" type="presOf" srcId="{67CC6C37-9D2A-4F07-BE49-88D8B78EA2DC}" destId="{E5147C42-A680-4E6C-94CE-D3750CB83B37}" srcOrd="0" destOrd="0" presId="urn:microsoft.com/office/officeart/2008/layout/PictureStrips"/>
    <dgm:cxn modelId="{7CD38A96-16B0-46C2-A41F-67DC8BF6D8E4}" srcId="{67CC6C37-9D2A-4F07-BE49-88D8B78EA2DC}" destId="{8654304D-0AE3-4E5F-BC97-5F17E6F70ECA}" srcOrd="0" destOrd="0" parTransId="{68892143-C7BA-469B-ADB0-9483A265E25D}" sibTransId="{A1A27D2E-3555-4513-8BA4-CCBA26EBB63B}"/>
    <dgm:cxn modelId="{BF50FF86-A009-4003-94E7-21628DE69A5D}" type="presParOf" srcId="{E5147C42-A680-4E6C-94CE-D3750CB83B37}" destId="{5640C8FD-065A-4685-8A1A-FBE77D83AE14}" srcOrd="0" destOrd="0" presId="urn:microsoft.com/office/officeart/2008/layout/PictureStrips"/>
    <dgm:cxn modelId="{3BF7709F-BACA-4AA1-975D-AC669E379021}" type="presParOf" srcId="{5640C8FD-065A-4685-8A1A-FBE77D83AE14}" destId="{C04D5B33-109B-4743-9127-23A275D1A461}" srcOrd="0" destOrd="0" presId="urn:microsoft.com/office/officeart/2008/layout/PictureStrips"/>
    <dgm:cxn modelId="{97CAB2CB-256D-4770-A593-C0C0CE3187CF}" type="presParOf" srcId="{5640C8FD-065A-4685-8A1A-FBE77D83AE14}" destId="{B028E7AE-AE2F-43E7-B785-28B8F7AFECCF}"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B8B21B-178F-4CED-A16B-74B8CFE19925}">
      <dsp:nvSpPr>
        <dsp:cNvPr id="0" name=""/>
        <dsp:cNvSpPr/>
      </dsp:nvSpPr>
      <dsp:spPr>
        <a:xfrm>
          <a:off x="0" y="427093"/>
          <a:ext cx="1792806" cy="717122"/>
        </a:xfrm>
        <a:prstGeom prst="chevron">
          <a:avLst/>
        </a:prstGeom>
        <a:solidFill>
          <a:srgbClr val="7030A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s-EC" sz="1400" b="1" kern="1200" dirty="0">
              <a:latin typeface="Century Gothic" panose="020B0502020202020204" pitchFamily="34" charset="0"/>
            </a:rPr>
            <a:t>DANS </a:t>
          </a:r>
        </a:p>
        <a:p>
          <a:pPr marL="0" lvl="0" indent="0" algn="ctr" defTabSz="622300">
            <a:lnSpc>
              <a:spcPct val="90000"/>
            </a:lnSpc>
            <a:spcBef>
              <a:spcPct val="0"/>
            </a:spcBef>
            <a:spcAft>
              <a:spcPct val="35000"/>
            </a:spcAft>
            <a:buNone/>
          </a:pPr>
          <a:r>
            <a:rPr lang="es-EC" sz="1400" b="1" kern="1200" dirty="0">
              <a:latin typeface="Century Gothic" panose="020B0502020202020204" pitchFamily="34" charset="0"/>
            </a:rPr>
            <a:t>1986</a:t>
          </a:r>
        </a:p>
      </dsp:txBody>
      <dsp:txXfrm>
        <a:off x="358561" y="427093"/>
        <a:ext cx="1075684" cy="717122"/>
      </dsp:txXfrm>
    </dsp:sp>
    <dsp:sp modelId="{09EC0AE4-E378-4C1A-A260-2C9165C3D637}">
      <dsp:nvSpPr>
        <dsp:cNvPr id="0" name=""/>
        <dsp:cNvSpPr/>
      </dsp:nvSpPr>
      <dsp:spPr>
        <a:xfrm>
          <a:off x="1613526" y="427093"/>
          <a:ext cx="1792806" cy="717122"/>
        </a:xfrm>
        <a:prstGeom prst="chevron">
          <a:avLst/>
        </a:prstGeom>
        <a:solidFill>
          <a:srgbClr val="7030A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s-EC" sz="1400" b="1" kern="1200" dirty="0">
              <a:latin typeface="Century Gothic" panose="020B0502020202020204" pitchFamily="34" charset="0"/>
            </a:rPr>
            <a:t>ENDEMAIN 2004 </a:t>
          </a:r>
        </a:p>
      </dsp:txBody>
      <dsp:txXfrm>
        <a:off x="1972087" y="427093"/>
        <a:ext cx="1075684" cy="717122"/>
      </dsp:txXfrm>
    </dsp:sp>
    <dsp:sp modelId="{7C8E5BED-490B-42AF-AB93-D31405DE6F63}">
      <dsp:nvSpPr>
        <dsp:cNvPr id="0" name=""/>
        <dsp:cNvSpPr/>
      </dsp:nvSpPr>
      <dsp:spPr>
        <a:xfrm>
          <a:off x="3227052" y="427093"/>
          <a:ext cx="1792806" cy="717122"/>
        </a:xfrm>
        <a:prstGeom prst="chevron">
          <a:avLst/>
        </a:prstGeom>
        <a:solidFill>
          <a:srgbClr val="7030A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s-EC" sz="1400" b="1" kern="1200" dirty="0">
              <a:latin typeface="Century Gothic" panose="020B0502020202020204" pitchFamily="34" charset="0"/>
            </a:rPr>
            <a:t>ECV </a:t>
          </a:r>
        </a:p>
        <a:p>
          <a:pPr marL="0" lvl="0" indent="0" algn="ctr" defTabSz="622300">
            <a:lnSpc>
              <a:spcPct val="90000"/>
            </a:lnSpc>
            <a:spcBef>
              <a:spcPct val="0"/>
            </a:spcBef>
            <a:spcAft>
              <a:spcPct val="35000"/>
            </a:spcAft>
            <a:buNone/>
          </a:pPr>
          <a:r>
            <a:rPr lang="es-EC" sz="1400" b="1" kern="1200" dirty="0">
              <a:latin typeface="Century Gothic" panose="020B0502020202020204" pitchFamily="34" charset="0"/>
            </a:rPr>
            <a:t>2006</a:t>
          </a:r>
        </a:p>
      </dsp:txBody>
      <dsp:txXfrm>
        <a:off x="3585613" y="427093"/>
        <a:ext cx="1075684" cy="717122"/>
      </dsp:txXfrm>
    </dsp:sp>
    <dsp:sp modelId="{1BEE5D0A-946C-471C-97D0-469E95A1B915}">
      <dsp:nvSpPr>
        <dsp:cNvPr id="0" name=""/>
        <dsp:cNvSpPr/>
      </dsp:nvSpPr>
      <dsp:spPr>
        <a:xfrm>
          <a:off x="4840578" y="427093"/>
          <a:ext cx="1792806" cy="717122"/>
        </a:xfrm>
        <a:prstGeom prst="chevron">
          <a:avLst/>
        </a:prstGeom>
        <a:solidFill>
          <a:srgbClr val="7030A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s-EC" sz="1400" b="1" kern="1200" dirty="0">
              <a:latin typeface="Century Gothic" panose="020B0502020202020204" pitchFamily="34" charset="0"/>
            </a:rPr>
            <a:t>ENSANUT 2012 </a:t>
          </a:r>
        </a:p>
      </dsp:txBody>
      <dsp:txXfrm>
        <a:off x="5199139" y="427093"/>
        <a:ext cx="1075684" cy="717122"/>
      </dsp:txXfrm>
    </dsp:sp>
    <dsp:sp modelId="{052D492B-ABDD-480E-85C5-F86AAB9BB1FD}">
      <dsp:nvSpPr>
        <dsp:cNvPr id="0" name=""/>
        <dsp:cNvSpPr/>
      </dsp:nvSpPr>
      <dsp:spPr>
        <a:xfrm>
          <a:off x="6454104" y="427093"/>
          <a:ext cx="1792806" cy="717122"/>
        </a:xfrm>
        <a:prstGeom prst="chevron">
          <a:avLst/>
        </a:prstGeom>
        <a:solidFill>
          <a:srgbClr val="7030A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s-EC" sz="1400" b="1" kern="1200" dirty="0">
              <a:latin typeface="Century Gothic" panose="020B0502020202020204" pitchFamily="34" charset="0"/>
            </a:rPr>
            <a:t>ECV </a:t>
          </a:r>
        </a:p>
        <a:p>
          <a:pPr marL="0" lvl="0" indent="0" algn="ctr" defTabSz="622300">
            <a:lnSpc>
              <a:spcPct val="90000"/>
            </a:lnSpc>
            <a:spcBef>
              <a:spcPct val="0"/>
            </a:spcBef>
            <a:spcAft>
              <a:spcPct val="35000"/>
            </a:spcAft>
            <a:buNone/>
          </a:pPr>
          <a:r>
            <a:rPr lang="es-EC" sz="1400" b="1" kern="1200" dirty="0">
              <a:latin typeface="Century Gothic" panose="020B0502020202020204" pitchFamily="34" charset="0"/>
            </a:rPr>
            <a:t>2014</a:t>
          </a:r>
          <a:endParaRPr lang="es-EC" sz="1400" kern="1200" dirty="0">
            <a:latin typeface="Century Gothic" panose="020B0502020202020204" pitchFamily="34" charset="0"/>
          </a:endParaRPr>
        </a:p>
      </dsp:txBody>
      <dsp:txXfrm>
        <a:off x="6812665" y="427093"/>
        <a:ext cx="1075684" cy="717122"/>
      </dsp:txXfrm>
    </dsp:sp>
    <dsp:sp modelId="{F312A596-43F7-4648-9258-14671ADF1E8D}">
      <dsp:nvSpPr>
        <dsp:cNvPr id="0" name=""/>
        <dsp:cNvSpPr/>
      </dsp:nvSpPr>
      <dsp:spPr>
        <a:xfrm>
          <a:off x="8067630" y="427093"/>
          <a:ext cx="1792806" cy="717122"/>
        </a:xfrm>
        <a:prstGeom prst="chevron">
          <a:avLst/>
        </a:prstGeom>
        <a:solidFill>
          <a:srgbClr val="7030A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s-EC" sz="1400" b="1" kern="1200" dirty="0">
              <a:latin typeface="Century Gothic" panose="020B0502020202020204" pitchFamily="34" charset="0"/>
            </a:rPr>
            <a:t>ENSANUT 2018</a:t>
          </a:r>
        </a:p>
      </dsp:txBody>
      <dsp:txXfrm>
        <a:off x="8426191" y="427093"/>
        <a:ext cx="1075684" cy="717122"/>
      </dsp:txXfrm>
    </dsp:sp>
    <dsp:sp modelId="{2BEBE189-D1BF-4559-BE18-DBD55415FDA5}">
      <dsp:nvSpPr>
        <dsp:cNvPr id="0" name=""/>
        <dsp:cNvSpPr/>
      </dsp:nvSpPr>
      <dsp:spPr>
        <a:xfrm>
          <a:off x="9681156" y="427093"/>
          <a:ext cx="1792806" cy="717122"/>
        </a:xfrm>
        <a:prstGeom prst="chevron">
          <a:avLst/>
        </a:prstGeom>
        <a:solidFill>
          <a:srgbClr val="FAB514"/>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Century Gothic" panose="020B0502020202020204" pitchFamily="34" charset="0"/>
            </a:rPr>
            <a:t>ENDI </a:t>
          </a:r>
        </a:p>
        <a:p>
          <a:pPr marL="0" lvl="0" indent="0" algn="ctr" defTabSz="622300">
            <a:lnSpc>
              <a:spcPct val="90000"/>
            </a:lnSpc>
            <a:spcBef>
              <a:spcPct val="0"/>
            </a:spcBef>
            <a:spcAft>
              <a:spcPct val="35000"/>
            </a:spcAft>
            <a:buNone/>
          </a:pPr>
          <a:r>
            <a:rPr lang="es-ES" sz="1400" b="1" kern="1200" dirty="0">
              <a:latin typeface="Century Gothic" panose="020B0502020202020204" pitchFamily="34" charset="0"/>
            </a:rPr>
            <a:t>2022-2023</a:t>
          </a:r>
          <a:endParaRPr lang="es-EC" sz="1400" b="1" kern="1200" dirty="0">
            <a:latin typeface="Century Gothic" panose="020B0502020202020204" pitchFamily="34" charset="0"/>
          </a:endParaRPr>
        </a:p>
      </dsp:txBody>
      <dsp:txXfrm>
        <a:off x="10039717" y="427093"/>
        <a:ext cx="1075684" cy="7171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812B40-2B1D-442D-B909-78F0BF8CA949}">
      <dsp:nvSpPr>
        <dsp:cNvPr id="0" name=""/>
        <dsp:cNvSpPr/>
      </dsp:nvSpPr>
      <dsp:spPr>
        <a:xfrm>
          <a:off x="4655" y="334042"/>
          <a:ext cx="3155375" cy="3343002"/>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CBA9E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45720" rIns="15240" bIns="15240" numCol="1" spcCol="1270" anchor="t" anchorCtr="0">
          <a:noAutofit/>
        </a:bodyPr>
        <a:lstStyle/>
        <a:p>
          <a:pPr marL="114300" lvl="1" indent="-114300" algn="l" defTabSz="533400" rtl="0">
            <a:lnSpc>
              <a:spcPct val="100000"/>
            </a:lnSpc>
            <a:spcBef>
              <a:spcPct val="0"/>
            </a:spcBef>
            <a:spcAft>
              <a:spcPct val="15000"/>
            </a:spcAft>
            <a:buChar char="•"/>
          </a:pPr>
          <a:r>
            <a:rPr lang="es-EC" sz="1200" kern="1200" dirty="0">
              <a:solidFill>
                <a:schemeClr val="tx1">
                  <a:lumMod val="75000"/>
                  <a:lumOff val="25000"/>
                </a:schemeClr>
              </a:solidFill>
              <a:latin typeface="+mj-lt"/>
            </a:rPr>
            <a:t>Por primera vez </a:t>
          </a:r>
          <a:r>
            <a:rPr lang="es-EC" sz="1200" b="1" kern="1200" dirty="0">
              <a:solidFill>
                <a:schemeClr val="tx1">
                  <a:lumMod val="75000"/>
                  <a:lumOff val="25000"/>
                </a:schemeClr>
              </a:solidFill>
              <a:latin typeface="+mj-lt"/>
            </a:rPr>
            <a:t>personal especializado </a:t>
          </a:r>
          <a:r>
            <a:rPr lang="es-EC" sz="1200" kern="1200" dirty="0">
              <a:solidFill>
                <a:schemeClr val="tx1">
                  <a:lumMod val="75000"/>
                  <a:lumOff val="25000"/>
                </a:schemeClr>
              </a:solidFill>
              <a:latin typeface="+mj-lt"/>
            </a:rPr>
            <a:t>(auxiliares de enfermería, médicos, nutricionistas) realizan las </a:t>
          </a:r>
          <a:r>
            <a:rPr lang="es-EC" sz="1200" b="1" kern="1200" dirty="0">
              <a:solidFill>
                <a:schemeClr val="tx1">
                  <a:lumMod val="75000"/>
                  <a:lumOff val="25000"/>
                </a:schemeClr>
              </a:solidFill>
              <a:latin typeface="+mj-lt"/>
            </a:rPr>
            <a:t>mediciones de peso y talla</a:t>
          </a:r>
          <a:r>
            <a:rPr lang="es-EC" sz="1200" kern="1200" dirty="0">
              <a:solidFill>
                <a:schemeClr val="tx1">
                  <a:lumMod val="75000"/>
                  <a:lumOff val="25000"/>
                </a:schemeClr>
              </a:solidFill>
              <a:latin typeface="+mj-lt"/>
            </a:rPr>
            <a:t>.</a:t>
          </a:r>
        </a:p>
        <a:p>
          <a:pPr marL="114300" lvl="1" indent="-114300" algn="l" defTabSz="533400" rtl="0">
            <a:lnSpc>
              <a:spcPct val="100000"/>
            </a:lnSpc>
            <a:spcBef>
              <a:spcPct val="0"/>
            </a:spcBef>
            <a:spcAft>
              <a:spcPct val="15000"/>
            </a:spcAft>
            <a:buChar char="•"/>
          </a:pPr>
          <a:r>
            <a:rPr lang="es-EC" sz="1200" kern="1200" dirty="0">
              <a:solidFill>
                <a:schemeClr val="tx1">
                  <a:lumMod val="75000"/>
                  <a:lumOff val="25000"/>
                </a:schemeClr>
              </a:solidFill>
              <a:latin typeface="+mj-lt"/>
            </a:rPr>
            <a:t>Personal técnico con </a:t>
          </a:r>
          <a:r>
            <a:rPr lang="es-EC" sz="1200" b="1" kern="1200" dirty="0">
              <a:solidFill>
                <a:schemeClr val="tx1">
                  <a:lumMod val="75000"/>
                  <a:lumOff val="25000"/>
                </a:schemeClr>
              </a:solidFill>
              <a:latin typeface="+mj-lt"/>
            </a:rPr>
            <a:t>certificaciones internacionales.</a:t>
          </a:r>
          <a:endParaRPr lang="es-EC" sz="1200" kern="1200" dirty="0">
            <a:solidFill>
              <a:schemeClr val="tx1">
                <a:lumMod val="75000"/>
                <a:lumOff val="25000"/>
              </a:schemeClr>
            </a:solidFill>
            <a:latin typeface="+mj-lt"/>
          </a:endParaRPr>
        </a:p>
        <a:p>
          <a:pPr marL="114300" lvl="1" indent="-114300" algn="l" defTabSz="533400" rtl="0">
            <a:lnSpc>
              <a:spcPct val="100000"/>
            </a:lnSpc>
            <a:spcBef>
              <a:spcPct val="0"/>
            </a:spcBef>
            <a:spcAft>
              <a:spcPct val="15000"/>
            </a:spcAft>
            <a:buChar char="•"/>
          </a:pPr>
          <a:r>
            <a:rPr lang="es-EC" sz="1200" kern="1200" dirty="0">
              <a:solidFill>
                <a:schemeClr val="tx1">
                  <a:lumMod val="75000"/>
                  <a:lumOff val="25000"/>
                </a:schemeClr>
              </a:solidFill>
              <a:latin typeface="+mj-lt"/>
            </a:rPr>
            <a:t>Se realiza </a:t>
          </a:r>
          <a:r>
            <a:rPr lang="es-EC" sz="1200" b="1" kern="1200" dirty="0">
              <a:solidFill>
                <a:schemeClr val="tx1">
                  <a:lumMod val="75000"/>
                  <a:lumOff val="25000"/>
                </a:schemeClr>
              </a:solidFill>
              <a:latin typeface="+mj-lt"/>
            </a:rPr>
            <a:t>calibración de todos los equipos.</a:t>
          </a:r>
          <a:r>
            <a:rPr lang="es-EC" sz="1200" kern="1200" dirty="0">
              <a:solidFill>
                <a:schemeClr val="tx1">
                  <a:lumMod val="75000"/>
                  <a:lumOff val="25000"/>
                </a:schemeClr>
              </a:solidFill>
              <a:latin typeface="+mj-lt"/>
            </a:rPr>
            <a:t> </a:t>
          </a:r>
        </a:p>
        <a:p>
          <a:pPr marL="114300" lvl="1" indent="-114300" algn="l" defTabSz="533400" rtl="0">
            <a:lnSpc>
              <a:spcPct val="100000"/>
            </a:lnSpc>
            <a:spcBef>
              <a:spcPct val="0"/>
            </a:spcBef>
            <a:spcAft>
              <a:spcPct val="15000"/>
            </a:spcAft>
            <a:buChar char="•"/>
          </a:pPr>
          <a:r>
            <a:rPr lang="es-EC" sz="1200" kern="1200" dirty="0">
              <a:solidFill>
                <a:schemeClr val="tx1">
                  <a:lumMod val="75000"/>
                  <a:lumOff val="25000"/>
                </a:schemeClr>
              </a:solidFill>
              <a:latin typeface="+mj-lt"/>
            </a:rPr>
            <a:t>Uso de equipos marca </a:t>
          </a:r>
          <a:r>
            <a:rPr lang="es-EC" sz="1200" b="1" kern="1200" dirty="0">
              <a:solidFill>
                <a:schemeClr val="tx1">
                  <a:lumMod val="75000"/>
                  <a:lumOff val="25000"/>
                </a:schemeClr>
              </a:solidFill>
              <a:latin typeface="+mj-lt"/>
            </a:rPr>
            <a:t>SECA.</a:t>
          </a:r>
          <a:r>
            <a:rPr lang="es-EC" sz="1200" kern="1200" dirty="0">
              <a:solidFill>
                <a:schemeClr val="tx1">
                  <a:lumMod val="75000"/>
                  <a:lumOff val="25000"/>
                </a:schemeClr>
              </a:solidFill>
              <a:latin typeface="+mj-lt"/>
            </a:rPr>
            <a:t> </a:t>
          </a:r>
        </a:p>
        <a:p>
          <a:pPr marL="114300" lvl="1" indent="-114300" algn="l" defTabSz="533400" rtl="0">
            <a:lnSpc>
              <a:spcPct val="100000"/>
            </a:lnSpc>
            <a:spcBef>
              <a:spcPct val="0"/>
            </a:spcBef>
            <a:spcAft>
              <a:spcPct val="15000"/>
            </a:spcAft>
            <a:buChar char="•"/>
          </a:pPr>
          <a:r>
            <a:rPr lang="es-EC" sz="1200" kern="1200" dirty="0">
              <a:solidFill>
                <a:schemeClr val="tx1">
                  <a:lumMod val="75000"/>
                  <a:lumOff val="25000"/>
                </a:schemeClr>
              </a:solidFill>
              <a:latin typeface="+mj-lt"/>
            </a:rPr>
            <a:t>Se </a:t>
          </a:r>
          <a:r>
            <a:rPr lang="es-EC" sz="1200" b="1" kern="1200" dirty="0">
              <a:solidFill>
                <a:schemeClr val="tx1">
                  <a:lumMod val="75000"/>
                  <a:lumOff val="25000"/>
                </a:schemeClr>
              </a:solidFill>
              <a:latin typeface="+mj-lt"/>
            </a:rPr>
            <a:t>toma 2 mediciones</a:t>
          </a:r>
          <a:r>
            <a:rPr lang="es-EC" sz="1200" kern="1200" dirty="0">
              <a:solidFill>
                <a:schemeClr val="tx1">
                  <a:lumMod val="75000"/>
                  <a:lumOff val="25000"/>
                </a:schemeClr>
              </a:solidFill>
              <a:latin typeface="+mj-lt"/>
            </a:rPr>
            <a:t>, si existe una diferencia de +-0,5 se realiza una tercera.</a:t>
          </a:r>
        </a:p>
      </dsp:txBody>
      <dsp:txXfrm>
        <a:off x="78589" y="407976"/>
        <a:ext cx="3007507" cy="3269068"/>
      </dsp:txXfrm>
    </dsp:sp>
    <dsp:sp modelId="{26B43467-CBF5-4228-BDA6-B8BA63AA1833}">
      <dsp:nvSpPr>
        <dsp:cNvPr id="0" name=""/>
        <dsp:cNvSpPr/>
      </dsp:nvSpPr>
      <dsp:spPr>
        <a:xfrm>
          <a:off x="7305" y="3650490"/>
          <a:ext cx="3155375" cy="1012831"/>
        </a:xfrm>
        <a:prstGeom prst="rect">
          <a:avLst/>
        </a:prstGeom>
        <a:solidFill>
          <a:srgbClr val="CBA9E5"/>
        </a:solidFill>
        <a:ln w="12700" cap="flat" cmpd="sng" algn="ctr">
          <a:solidFill>
            <a:srgbClr val="CBA9E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0" rIns="22860" bIns="0" numCol="1" spcCol="1270" anchor="ctr" anchorCtr="0">
          <a:noAutofit/>
        </a:bodyPr>
        <a:lstStyle/>
        <a:p>
          <a:pPr marL="0" lvl="0" indent="0" algn="l" defTabSz="800100" rtl="0">
            <a:lnSpc>
              <a:spcPct val="100000"/>
            </a:lnSpc>
            <a:spcBef>
              <a:spcPct val="0"/>
            </a:spcBef>
            <a:spcAft>
              <a:spcPct val="35000"/>
            </a:spcAft>
            <a:buNone/>
          </a:pPr>
          <a:r>
            <a:rPr lang="es-MX" sz="1800" b="1" kern="1200" dirty="0">
              <a:solidFill>
                <a:schemeClr val="tx1">
                  <a:lumMod val="75000"/>
                  <a:lumOff val="25000"/>
                </a:schemeClr>
              </a:solidFill>
              <a:latin typeface="+mj-lt"/>
            </a:rPr>
            <a:t>Medidas antropométricas</a:t>
          </a:r>
          <a:endParaRPr lang="es-EC" sz="1800" b="1" kern="1200" dirty="0">
            <a:solidFill>
              <a:schemeClr val="tx1">
                <a:lumMod val="75000"/>
                <a:lumOff val="25000"/>
              </a:schemeClr>
            </a:solidFill>
            <a:latin typeface="+mj-lt"/>
          </a:endParaRPr>
        </a:p>
      </dsp:txBody>
      <dsp:txXfrm>
        <a:off x="7305" y="3650490"/>
        <a:ext cx="2222095" cy="1012831"/>
      </dsp:txXfrm>
    </dsp:sp>
    <dsp:sp modelId="{282E8F26-4C9D-42C0-8BD8-89E85876B58B}">
      <dsp:nvSpPr>
        <dsp:cNvPr id="0" name=""/>
        <dsp:cNvSpPr/>
      </dsp:nvSpPr>
      <dsp:spPr>
        <a:xfrm>
          <a:off x="2303818" y="3663292"/>
          <a:ext cx="1104381" cy="1104381"/>
        </a:xfrm>
        <a:prstGeom prst="ellipse">
          <a:avLst/>
        </a:prstGeom>
        <a:solidFill>
          <a:srgbClr val="CBA9E5">
            <a:alpha val="90000"/>
          </a:srgbClr>
        </a:solidFill>
        <a:ln w="1270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6094B95-FAE8-45A0-ADE3-77369E03A8B8}">
      <dsp:nvSpPr>
        <dsp:cNvPr id="0" name=""/>
        <dsp:cNvSpPr/>
      </dsp:nvSpPr>
      <dsp:spPr>
        <a:xfrm>
          <a:off x="3690651" y="383464"/>
          <a:ext cx="3155375" cy="3788436"/>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45720" rIns="15240" bIns="15240" numCol="1" spcCol="1270" anchor="t" anchorCtr="0">
          <a:noAutofit/>
        </a:bodyPr>
        <a:lstStyle/>
        <a:p>
          <a:pPr marL="114300" lvl="1" indent="-114300" algn="l" defTabSz="533400">
            <a:lnSpc>
              <a:spcPct val="90000"/>
            </a:lnSpc>
            <a:spcBef>
              <a:spcPct val="0"/>
            </a:spcBef>
            <a:spcAft>
              <a:spcPct val="15000"/>
            </a:spcAft>
            <a:buChar char="•"/>
          </a:pPr>
          <a:endParaRPr lang="es-MX" sz="1200" kern="1200" dirty="0">
            <a:solidFill>
              <a:schemeClr val="tx1">
                <a:lumMod val="75000"/>
                <a:lumOff val="25000"/>
              </a:schemeClr>
            </a:solidFill>
            <a:latin typeface="+mj-lt"/>
          </a:endParaRPr>
        </a:p>
        <a:p>
          <a:pPr marL="114300" lvl="1" indent="-114300" algn="l" defTabSz="533400">
            <a:lnSpc>
              <a:spcPct val="90000"/>
            </a:lnSpc>
            <a:spcBef>
              <a:spcPct val="0"/>
            </a:spcBef>
            <a:spcAft>
              <a:spcPct val="15000"/>
            </a:spcAft>
            <a:buChar char="•"/>
          </a:pPr>
          <a:r>
            <a:rPr lang="es-MX" sz="1200" b="1" kern="1200" dirty="0">
              <a:solidFill>
                <a:schemeClr val="tx1">
                  <a:lumMod val="75000"/>
                  <a:lumOff val="25000"/>
                </a:schemeClr>
              </a:solidFill>
              <a:latin typeface="+mj-lt"/>
            </a:rPr>
            <a:t>Estandarización</a:t>
          </a:r>
          <a:r>
            <a:rPr lang="es-MX" sz="1200" kern="1200" dirty="0">
              <a:solidFill>
                <a:schemeClr val="tx1">
                  <a:lumMod val="75000"/>
                  <a:lumOff val="25000"/>
                </a:schemeClr>
              </a:solidFill>
              <a:latin typeface="+mj-lt"/>
            </a:rPr>
            <a:t> en toma de hemoglobina en sangre.</a:t>
          </a:r>
        </a:p>
        <a:p>
          <a:pPr marL="114300" lvl="1" indent="-114300" algn="l" defTabSz="533400">
            <a:lnSpc>
              <a:spcPct val="90000"/>
            </a:lnSpc>
            <a:spcBef>
              <a:spcPct val="0"/>
            </a:spcBef>
            <a:spcAft>
              <a:spcPct val="15000"/>
            </a:spcAft>
            <a:buChar char="•"/>
          </a:pPr>
          <a:r>
            <a:rPr lang="es-MX" sz="1200" kern="1200" dirty="0">
              <a:solidFill>
                <a:schemeClr val="tx1">
                  <a:lumMod val="75000"/>
                  <a:lumOff val="25000"/>
                </a:schemeClr>
              </a:solidFill>
              <a:latin typeface="+mj-lt"/>
            </a:rPr>
            <a:t>Muestra de </a:t>
          </a:r>
          <a:r>
            <a:rPr lang="es-MX" sz="1200" b="1" kern="1200" dirty="0">
              <a:solidFill>
                <a:schemeClr val="tx1">
                  <a:lumMod val="75000"/>
                  <a:lumOff val="25000"/>
                </a:schemeClr>
              </a:solidFill>
              <a:latin typeface="+mj-lt"/>
            </a:rPr>
            <a:t>sangre capilar.</a:t>
          </a:r>
          <a:endParaRPr lang="es-MX" sz="1200" kern="1200" dirty="0">
            <a:solidFill>
              <a:schemeClr val="tx1">
                <a:lumMod val="75000"/>
                <a:lumOff val="25000"/>
              </a:schemeClr>
            </a:solidFill>
            <a:latin typeface="+mj-lt"/>
          </a:endParaRPr>
        </a:p>
        <a:p>
          <a:pPr marL="114300" lvl="1" indent="-114300" algn="l" defTabSz="533400">
            <a:lnSpc>
              <a:spcPct val="90000"/>
            </a:lnSpc>
            <a:spcBef>
              <a:spcPct val="0"/>
            </a:spcBef>
            <a:spcAft>
              <a:spcPct val="15000"/>
            </a:spcAft>
            <a:buChar char="•"/>
          </a:pPr>
          <a:r>
            <a:rPr lang="es-MX" sz="1200" kern="1200" dirty="0">
              <a:solidFill>
                <a:schemeClr val="tx1">
                  <a:lumMod val="75000"/>
                  <a:lumOff val="25000"/>
                </a:schemeClr>
              </a:solidFill>
              <a:latin typeface="+mj-lt"/>
            </a:rPr>
            <a:t>Uso de </a:t>
          </a:r>
          <a:r>
            <a:rPr lang="es-MX" sz="1200" b="1" kern="1200" dirty="0" err="1">
              <a:solidFill>
                <a:schemeClr val="tx1">
                  <a:lumMod val="75000"/>
                  <a:lumOff val="25000"/>
                </a:schemeClr>
              </a:solidFill>
              <a:latin typeface="+mj-lt"/>
            </a:rPr>
            <a:t>HemoCue</a:t>
          </a:r>
          <a:r>
            <a:rPr lang="es-MX" sz="1200" kern="1200" dirty="0">
              <a:solidFill>
                <a:schemeClr val="tx1">
                  <a:lumMod val="75000"/>
                  <a:lumOff val="25000"/>
                </a:schemeClr>
              </a:solidFill>
              <a:latin typeface="+mj-lt"/>
            </a:rPr>
            <a:t> (Lancetas, Microcubetas e insumos descartables)</a:t>
          </a:r>
        </a:p>
        <a:p>
          <a:pPr marL="114300" lvl="1" indent="-114300" algn="l" defTabSz="533400">
            <a:lnSpc>
              <a:spcPct val="90000"/>
            </a:lnSpc>
            <a:spcBef>
              <a:spcPct val="0"/>
            </a:spcBef>
            <a:spcAft>
              <a:spcPct val="15000"/>
            </a:spcAft>
            <a:buChar char="•"/>
          </a:pPr>
          <a:r>
            <a:rPr lang="es-MX" sz="1200" kern="1200" dirty="0">
              <a:solidFill>
                <a:schemeClr val="tx1">
                  <a:lumMod val="75000"/>
                  <a:lumOff val="25000"/>
                </a:schemeClr>
              </a:solidFill>
              <a:latin typeface="+mj-lt"/>
            </a:rPr>
            <a:t>Se realiza a </a:t>
          </a:r>
          <a:r>
            <a:rPr lang="es-MX" sz="1200" b="1" kern="1200" dirty="0">
              <a:solidFill>
                <a:schemeClr val="tx1">
                  <a:lumMod val="75000"/>
                  <a:lumOff val="25000"/>
                </a:schemeClr>
              </a:solidFill>
              <a:latin typeface="+mj-lt"/>
            </a:rPr>
            <a:t>madres y niños menores de 5 años</a:t>
          </a:r>
          <a:r>
            <a:rPr lang="es-MX" sz="1200" kern="1200" dirty="0">
              <a:solidFill>
                <a:schemeClr val="tx1">
                  <a:lumMod val="75000"/>
                  <a:lumOff val="25000"/>
                </a:schemeClr>
              </a:solidFill>
              <a:latin typeface="+mj-lt"/>
            </a:rPr>
            <a:t>.</a:t>
          </a:r>
        </a:p>
        <a:p>
          <a:pPr marL="114300" lvl="1" indent="-114300" algn="l" defTabSz="533400">
            <a:lnSpc>
              <a:spcPct val="90000"/>
            </a:lnSpc>
            <a:spcBef>
              <a:spcPct val="0"/>
            </a:spcBef>
            <a:spcAft>
              <a:spcPct val="15000"/>
            </a:spcAft>
            <a:buChar char="•"/>
          </a:pPr>
          <a:r>
            <a:rPr lang="es-MX" sz="1200" b="1" kern="1200" dirty="0">
              <a:latin typeface="+mj-lt"/>
            </a:rPr>
            <a:t>Anemia leve:</a:t>
          </a:r>
          <a:r>
            <a:rPr lang="es-MX" sz="1200" kern="1200" dirty="0">
              <a:latin typeface="+mj-lt"/>
            </a:rPr>
            <a:t> </a:t>
          </a:r>
          <a:r>
            <a:rPr lang="es-EC" sz="1200" kern="1200" dirty="0">
              <a:latin typeface="+mj-lt"/>
            </a:rPr>
            <a:t>10 a 10,9 gramos /decilitro</a:t>
          </a:r>
          <a:endParaRPr lang="es-MX" sz="1200" kern="1200" dirty="0">
            <a:solidFill>
              <a:schemeClr val="tx1">
                <a:lumMod val="75000"/>
                <a:lumOff val="25000"/>
              </a:schemeClr>
            </a:solidFill>
            <a:latin typeface="+mj-lt"/>
          </a:endParaRPr>
        </a:p>
        <a:p>
          <a:pPr marL="114300" lvl="1" indent="-114300" algn="l" defTabSz="533400">
            <a:lnSpc>
              <a:spcPct val="90000"/>
            </a:lnSpc>
            <a:spcBef>
              <a:spcPct val="0"/>
            </a:spcBef>
            <a:spcAft>
              <a:spcPct val="15000"/>
            </a:spcAft>
            <a:buChar char="•"/>
          </a:pPr>
          <a:r>
            <a:rPr lang="es-MX" sz="1200" b="1" kern="1200" dirty="0">
              <a:latin typeface="+mj-lt"/>
            </a:rPr>
            <a:t>Anemia moderada: </a:t>
          </a:r>
          <a:r>
            <a:rPr lang="es-EC" sz="1200" kern="1200" dirty="0">
              <a:latin typeface="+mj-lt"/>
            </a:rPr>
            <a:t>7 a 9,9 gramos /decilitro</a:t>
          </a:r>
        </a:p>
      </dsp:txBody>
      <dsp:txXfrm>
        <a:off x="3764585" y="457398"/>
        <a:ext cx="3007507" cy="3714502"/>
      </dsp:txXfrm>
    </dsp:sp>
    <dsp:sp modelId="{4E348504-4312-4B7F-B848-5180AECAB7AD}">
      <dsp:nvSpPr>
        <dsp:cNvPr id="0" name=""/>
        <dsp:cNvSpPr/>
      </dsp:nvSpPr>
      <dsp:spPr>
        <a:xfrm>
          <a:off x="3696646" y="3609508"/>
          <a:ext cx="3155375" cy="1012831"/>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0" rIns="22860" bIns="0" numCol="1" spcCol="1270" anchor="ctr" anchorCtr="0">
          <a:noAutofit/>
        </a:bodyPr>
        <a:lstStyle/>
        <a:p>
          <a:pPr marL="0" lvl="0" indent="0" algn="l" defTabSz="800100" rtl="0">
            <a:lnSpc>
              <a:spcPct val="100000"/>
            </a:lnSpc>
            <a:spcBef>
              <a:spcPct val="0"/>
            </a:spcBef>
            <a:spcAft>
              <a:spcPct val="35000"/>
            </a:spcAft>
            <a:buNone/>
          </a:pPr>
          <a:r>
            <a:rPr lang="es-MX" sz="1800" b="1" kern="1200" dirty="0">
              <a:solidFill>
                <a:schemeClr val="tx1">
                  <a:lumMod val="75000"/>
                  <a:lumOff val="25000"/>
                </a:schemeClr>
              </a:solidFill>
              <a:latin typeface="+mj-lt"/>
            </a:rPr>
            <a:t>Prueba de hemoglobina</a:t>
          </a:r>
          <a:endParaRPr lang="es-EC" sz="1800" b="1" kern="1200" dirty="0">
            <a:solidFill>
              <a:schemeClr val="tx1">
                <a:lumMod val="75000"/>
                <a:lumOff val="25000"/>
              </a:schemeClr>
            </a:solidFill>
            <a:latin typeface="+mj-lt"/>
          </a:endParaRPr>
        </a:p>
      </dsp:txBody>
      <dsp:txXfrm>
        <a:off x="3696646" y="3609508"/>
        <a:ext cx="2222095" cy="1012831"/>
      </dsp:txXfrm>
    </dsp:sp>
    <dsp:sp modelId="{46CC6A8B-C8FA-43A7-A956-8ED0388B6485}">
      <dsp:nvSpPr>
        <dsp:cNvPr id="0" name=""/>
        <dsp:cNvSpPr/>
      </dsp:nvSpPr>
      <dsp:spPr>
        <a:xfrm>
          <a:off x="5964821" y="3632638"/>
          <a:ext cx="1104381" cy="1104381"/>
        </a:xfrm>
        <a:prstGeom prst="ellipse">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D5F3C79-9428-41E3-9F0C-1C417E454993}">
      <dsp:nvSpPr>
        <dsp:cNvPr id="0" name=""/>
        <dsp:cNvSpPr/>
      </dsp:nvSpPr>
      <dsp:spPr>
        <a:xfrm>
          <a:off x="7408012" y="414138"/>
          <a:ext cx="3155375" cy="3513487"/>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00EAEA"/>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45720" rIns="15240" bIns="15240" numCol="1" spcCol="1270" anchor="t" anchorCtr="0">
          <a:noAutofit/>
        </a:bodyPr>
        <a:lstStyle/>
        <a:p>
          <a:pPr marL="114300" lvl="1" indent="-114300" algn="l" defTabSz="533400">
            <a:lnSpc>
              <a:spcPct val="90000"/>
            </a:lnSpc>
            <a:spcBef>
              <a:spcPct val="0"/>
            </a:spcBef>
            <a:spcAft>
              <a:spcPct val="15000"/>
            </a:spcAft>
            <a:buChar char="•"/>
          </a:pPr>
          <a:r>
            <a:rPr lang="es-MX" sz="1200" kern="1200" dirty="0">
              <a:solidFill>
                <a:schemeClr val="tx1">
                  <a:lumMod val="75000"/>
                  <a:lumOff val="25000"/>
                </a:schemeClr>
              </a:solidFill>
              <a:latin typeface="+mj-lt"/>
            </a:rPr>
            <a:t>Se realizan dos tomas  (fuente principal y punto de consumo) y se hacen dos pruebas:</a:t>
          </a:r>
        </a:p>
        <a:p>
          <a:pPr marL="114300" lvl="1" indent="-114300" algn="l" defTabSz="533400">
            <a:lnSpc>
              <a:spcPct val="90000"/>
            </a:lnSpc>
            <a:spcBef>
              <a:spcPct val="0"/>
            </a:spcBef>
            <a:spcAft>
              <a:spcPct val="15000"/>
            </a:spcAft>
            <a:buChar char="•"/>
          </a:pPr>
          <a:r>
            <a:rPr lang="es-MX" sz="1200" b="1" kern="1200" dirty="0">
              <a:solidFill>
                <a:schemeClr val="tx1">
                  <a:lumMod val="75000"/>
                  <a:lumOff val="25000"/>
                </a:schemeClr>
              </a:solidFill>
              <a:latin typeface="+mj-lt"/>
            </a:rPr>
            <a:t>Cloro*</a:t>
          </a:r>
        </a:p>
        <a:p>
          <a:pPr marL="114300" lvl="1" indent="-114300" algn="l" defTabSz="533400">
            <a:lnSpc>
              <a:spcPct val="90000"/>
            </a:lnSpc>
            <a:spcBef>
              <a:spcPct val="0"/>
            </a:spcBef>
            <a:spcAft>
              <a:spcPct val="15000"/>
            </a:spcAft>
            <a:buChar char="•"/>
          </a:pPr>
          <a:r>
            <a:rPr lang="es-MX" sz="1200" kern="1200" dirty="0">
              <a:solidFill>
                <a:schemeClr val="tx1">
                  <a:lumMod val="75000"/>
                  <a:lumOff val="25000"/>
                </a:schemeClr>
              </a:solidFill>
              <a:latin typeface="+mj-lt"/>
            </a:rPr>
            <a:t>Sin Presencia: 0 mg/l</a:t>
          </a:r>
        </a:p>
        <a:p>
          <a:pPr marL="114300" lvl="1" indent="-114300" algn="l" defTabSz="533400">
            <a:lnSpc>
              <a:spcPct val="90000"/>
            </a:lnSpc>
            <a:spcBef>
              <a:spcPct val="0"/>
            </a:spcBef>
            <a:spcAft>
              <a:spcPct val="15000"/>
            </a:spcAft>
            <a:buChar char="•"/>
          </a:pPr>
          <a:r>
            <a:rPr lang="es-MX" sz="1200" kern="1200" dirty="0">
              <a:solidFill>
                <a:schemeClr val="tx1">
                  <a:lumMod val="75000"/>
                  <a:lumOff val="25000"/>
                </a:schemeClr>
              </a:solidFill>
              <a:latin typeface="+mj-lt"/>
            </a:rPr>
            <a:t>Baja presencia: &gt;0 y &lt;0,3 mg/l</a:t>
          </a:r>
        </a:p>
        <a:p>
          <a:pPr marL="114300" lvl="1" indent="-114300" algn="l" defTabSz="533400">
            <a:lnSpc>
              <a:spcPct val="90000"/>
            </a:lnSpc>
            <a:spcBef>
              <a:spcPct val="0"/>
            </a:spcBef>
            <a:spcAft>
              <a:spcPct val="15000"/>
            </a:spcAft>
            <a:buChar char="•"/>
          </a:pPr>
          <a:r>
            <a:rPr lang="es-MX" sz="1200" kern="1200" dirty="0">
              <a:solidFill>
                <a:schemeClr val="tx1">
                  <a:lumMod val="75000"/>
                  <a:lumOff val="25000"/>
                </a:schemeClr>
              </a:solidFill>
              <a:latin typeface="+mj-lt"/>
            </a:rPr>
            <a:t>Presencia ideal: &gt;=0,3 y &lt;=1,5 mg/l </a:t>
          </a:r>
        </a:p>
        <a:p>
          <a:pPr marL="114300" lvl="1" indent="-114300" algn="l" defTabSz="533400">
            <a:lnSpc>
              <a:spcPct val="90000"/>
            </a:lnSpc>
            <a:spcBef>
              <a:spcPct val="0"/>
            </a:spcBef>
            <a:spcAft>
              <a:spcPct val="15000"/>
            </a:spcAft>
            <a:buChar char="•"/>
          </a:pPr>
          <a:r>
            <a:rPr lang="es-MX" sz="1200" kern="1200" dirty="0">
              <a:solidFill>
                <a:schemeClr val="tx1">
                  <a:lumMod val="75000"/>
                  <a:lumOff val="25000"/>
                </a:schemeClr>
              </a:solidFill>
              <a:latin typeface="+mj-lt"/>
            </a:rPr>
            <a:t>Presencia alta: &gt;1,5 mg/l</a:t>
          </a:r>
        </a:p>
        <a:p>
          <a:pPr marL="114300" lvl="1" indent="-114300" algn="l" defTabSz="533400">
            <a:lnSpc>
              <a:spcPct val="90000"/>
            </a:lnSpc>
            <a:spcBef>
              <a:spcPct val="0"/>
            </a:spcBef>
            <a:spcAft>
              <a:spcPct val="15000"/>
            </a:spcAft>
            <a:buChar char="•"/>
          </a:pPr>
          <a:r>
            <a:rPr lang="es-MX" sz="1200" b="1" kern="1200" dirty="0">
              <a:solidFill>
                <a:schemeClr val="tx1">
                  <a:lumMod val="75000"/>
                  <a:lumOff val="25000"/>
                </a:schemeClr>
              </a:solidFill>
              <a:latin typeface="+mj-lt"/>
            </a:rPr>
            <a:t>E.Coli</a:t>
          </a:r>
          <a:endParaRPr lang="es-EC" sz="1200" b="1" kern="1200" dirty="0">
            <a:solidFill>
              <a:schemeClr val="tx1">
                <a:lumMod val="75000"/>
                <a:lumOff val="25000"/>
              </a:schemeClr>
            </a:solidFill>
            <a:latin typeface="+mj-lt"/>
          </a:endParaRPr>
        </a:p>
        <a:p>
          <a:pPr marL="114300" lvl="1" indent="-114300" algn="l" defTabSz="533400">
            <a:lnSpc>
              <a:spcPct val="90000"/>
            </a:lnSpc>
            <a:spcBef>
              <a:spcPct val="0"/>
            </a:spcBef>
            <a:spcAft>
              <a:spcPct val="15000"/>
            </a:spcAft>
            <a:buChar char="•"/>
          </a:pPr>
          <a:r>
            <a:rPr lang="es-MX" sz="1200" kern="1200" dirty="0">
              <a:solidFill>
                <a:schemeClr val="tx1">
                  <a:lumMod val="75000"/>
                  <a:lumOff val="25000"/>
                </a:schemeClr>
              </a:solidFill>
              <a:latin typeface="+mj-lt"/>
            </a:rPr>
            <a:t>Riesgo bajo: &lt; 1 colonia</a:t>
          </a:r>
        </a:p>
        <a:p>
          <a:pPr marL="114300" lvl="1" indent="-114300" algn="l" defTabSz="533400">
            <a:lnSpc>
              <a:spcPct val="90000"/>
            </a:lnSpc>
            <a:spcBef>
              <a:spcPct val="0"/>
            </a:spcBef>
            <a:spcAft>
              <a:spcPct val="15000"/>
            </a:spcAft>
            <a:buChar char="•"/>
          </a:pPr>
          <a:r>
            <a:rPr lang="es-MX" sz="1200" kern="1200" dirty="0">
              <a:solidFill>
                <a:schemeClr val="tx1">
                  <a:lumMod val="75000"/>
                  <a:lumOff val="25000"/>
                </a:schemeClr>
              </a:solidFill>
              <a:latin typeface="+mj-lt"/>
            </a:rPr>
            <a:t>Riesgo medio: &gt;=1 y &lt;=10 colonias </a:t>
          </a:r>
        </a:p>
        <a:p>
          <a:pPr marL="114300" lvl="1" indent="-114300" algn="l" defTabSz="533400">
            <a:lnSpc>
              <a:spcPct val="90000"/>
            </a:lnSpc>
            <a:spcBef>
              <a:spcPct val="0"/>
            </a:spcBef>
            <a:spcAft>
              <a:spcPct val="15000"/>
            </a:spcAft>
            <a:buChar char="•"/>
          </a:pPr>
          <a:r>
            <a:rPr lang="es-MX" sz="1200" kern="1200" dirty="0">
              <a:solidFill>
                <a:schemeClr val="tx1">
                  <a:lumMod val="75000"/>
                  <a:lumOff val="25000"/>
                </a:schemeClr>
              </a:solidFill>
              <a:latin typeface="+mj-lt"/>
            </a:rPr>
            <a:t>Riesgo alto: &gt;=11 y &lt;=100 colonias </a:t>
          </a:r>
        </a:p>
        <a:p>
          <a:pPr marL="114300" lvl="1" indent="-114300" algn="l" defTabSz="533400">
            <a:lnSpc>
              <a:spcPct val="90000"/>
            </a:lnSpc>
            <a:spcBef>
              <a:spcPct val="0"/>
            </a:spcBef>
            <a:spcAft>
              <a:spcPct val="15000"/>
            </a:spcAft>
            <a:buChar char="•"/>
          </a:pPr>
          <a:r>
            <a:rPr lang="es-MX" sz="1200" kern="1200" dirty="0">
              <a:solidFill>
                <a:schemeClr val="tx1">
                  <a:lumMod val="75000"/>
                  <a:lumOff val="25000"/>
                </a:schemeClr>
              </a:solidFill>
              <a:latin typeface="+mj-lt"/>
            </a:rPr>
            <a:t>Riesgo muy alto: &gt;100 colonias </a:t>
          </a:r>
          <a:endParaRPr lang="es-EC" sz="1200" kern="1200" dirty="0">
            <a:solidFill>
              <a:schemeClr val="tx1">
                <a:lumMod val="75000"/>
                <a:lumOff val="25000"/>
              </a:schemeClr>
            </a:solidFill>
            <a:latin typeface="+mj-lt"/>
          </a:endParaRPr>
        </a:p>
      </dsp:txBody>
      <dsp:txXfrm>
        <a:off x="7481946" y="488072"/>
        <a:ext cx="3007507" cy="3439553"/>
      </dsp:txXfrm>
    </dsp:sp>
    <dsp:sp modelId="{AB824BF2-A50F-4C0D-BE7F-961782173E20}">
      <dsp:nvSpPr>
        <dsp:cNvPr id="0" name=""/>
        <dsp:cNvSpPr/>
      </dsp:nvSpPr>
      <dsp:spPr>
        <a:xfrm>
          <a:off x="7385987" y="3540771"/>
          <a:ext cx="3155375" cy="1012831"/>
        </a:xfrm>
        <a:prstGeom prst="rect">
          <a:avLst/>
        </a:prstGeom>
        <a:solidFill>
          <a:srgbClr val="00EAEA"/>
        </a:solidFill>
        <a:ln w="12700" cap="flat" cmpd="sng" algn="ctr">
          <a:solidFill>
            <a:srgbClr val="00EAEA"/>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0" rIns="22860" bIns="0" numCol="1" spcCol="1270" anchor="ctr" anchorCtr="0">
          <a:noAutofit/>
        </a:bodyPr>
        <a:lstStyle/>
        <a:p>
          <a:pPr marL="0" lvl="0" indent="0" algn="l" defTabSz="800100">
            <a:lnSpc>
              <a:spcPct val="90000"/>
            </a:lnSpc>
            <a:spcBef>
              <a:spcPct val="0"/>
            </a:spcBef>
            <a:spcAft>
              <a:spcPct val="35000"/>
            </a:spcAft>
            <a:buNone/>
          </a:pPr>
          <a:r>
            <a:rPr lang="es-MX" sz="1800" b="1" kern="1200" dirty="0">
              <a:solidFill>
                <a:schemeClr val="tx1">
                  <a:lumMod val="75000"/>
                  <a:lumOff val="25000"/>
                </a:schemeClr>
              </a:solidFill>
              <a:latin typeface="+mj-lt"/>
            </a:rPr>
            <a:t>Pruebas de calidad de agua</a:t>
          </a:r>
        </a:p>
      </dsp:txBody>
      <dsp:txXfrm>
        <a:off x="7385987" y="3540771"/>
        <a:ext cx="2222095" cy="1012831"/>
      </dsp:txXfrm>
    </dsp:sp>
    <dsp:sp modelId="{E78B3DC0-47F8-4C8C-874B-DBA6664035F2}">
      <dsp:nvSpPr>
        <dsp:cNvPr id="0" name=""/>
        <dsp:cNvSpPr/>
      </dsp:nvSpPr>
      <dsp:spPr>
        <a:xfrm>
          <a:off x="9648552" y="3548715"/>
          <a:ext cx="1104381" cy="1104381"/>
        </a:xfrm>
        <a:prstGeom prst="ellipse">
          <a:avLst/>
        </a:prstGeom>
        <a:solidFill>
          <a:srgbClr val="00EAEA">
            <a:alpha val="90000"/>
          </a:srgbClr>
        </a:solidFill>
        <a:ln w="1270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4D5B33-109B-4743-9127-23A275D1A461}">
      <dsp:nvSpPr>
        <dsp:cNvPr id="0" name=""/>
        <dsp:cNvSpPr/>
      </dsp:nvSpPr>
      <dsp:spPr>
        <a:xfrm>
          <a:off x="272378" y="444718"/>
          <a:ext cx="6458182" cy="4228474"/>
        </a:xfrm>
        <a:prstGeom prst="rect">
          <a:avLst/>
        </a:prstGeom>
        <a:solidFill>
          <a:schemeClr val="lt1">
            <a:alpha val="4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366982" tIns="60960" rIns="60960" bIns="60960" numCol="1" spcCol="1270" anchor="ctr" anchorCtr="0">
          <a:noAutofit/>
        </a:bodyPr>
        <a:lstStyle/>
        <a:p>
          <a:pPr marL="0" lvl="0" indent="0" algn="just" defTabSz="711200" rtl="0">
            <a:lnSpc>
              <a:spcPct val="90000"/>
            </a:lnSpc>
            <a:spcBef>
              <a:spcPct val="0"/>
            </a:spcBef>
            <a:spcAft>
              <a:spcPct val="35000"/>
            </a:spcAft>
            <a:buNone/>
          </a:pPr>
          <a:r>
            <a:rPr lang="es-EC" sz="1600" kern="1200">
              <a:solidFill>
                <a:schemeClr val="tx1">
                  <a:lumMod val="75000"/>
                  <a:lumOff val="25000"/>
                </a:schemeClr>
              </a:solidFill>
              <a:latin typeface="+mj-lt"/>
            </a:rPr>
            <a:t>La desnutrición crónica infantil, mide la proporción de niños y niñas menores de 5 años que presentan un retardo en su talla para su edad, de acuerdo a los parámetros internacionales estipulados por la Organización Mundial de la Salud –OMS. (ODS Territorio Ecuador, 2018, pág. 1).</a:t>
          </a:r>
        </a:p>
        <a:p>
          <a:pPr marL="0" lvl="0" indent="0" algn="just" defTabSz="711200" rtl="0">
            <a:lnSpc>
              <a:spcPct val="90000"/>
            </a:lnSpc>
            <a:spcBef>
              <a:spcPct val="0"/>
            </a:spcBef>
            <a:spcAft>
              <a:spcPct val="35000"/>
            </a:spcAft>
            <a:buNone/>
          </a:pPr>
          <a:endParaRPr lang="es-EC" sz="1600" kern="1200">
            <a:solidFill>
              <a:schemeClr val="tx1">
                <a:lumMod val="75000"/>
                <a:lumOff val="25000"/>
              </a:schemeClr>
            </a:solidFill>
            <a:latin typeface="+mj-lt"/>
          </a:endParaRPr>
        </a:p>
        <a:p>
          <a:pPr marL="0" lvl="0" indent="0" algn="just" defTabSz="711200" rtl="0">
            <a:lnSpc>
              <a:spcPct val="90000"/>
            </a:lnSpc>
            <a:spcBef>
              <a:spcPct val="0"/>
            </a:spcBef>
            <a:spcAft>
              <a:spcPct val="35000"/>
            </a:spcAft>
            <a:buNone/>
          </a:pPr>
          <a:r>
            <a:rPr lang="es-EC" sz="1600" kern="1200">
              <a:solidFill>
                <a:schemeClr val="tx1">
                  <a:lumMod val="75000"/>
                  <a:lumOff val="25000"/>
                </a:schemeClr>
              </a:solidFill>
              <a:latin typeface="+mj-lt"/>
            </a:rPr>
            <a:t>Un niño o niña con desnutrición crónica puede tener problemas de aprendizaje en la edad escolar, sobrepeso, obesidad y enfermedades no transmisibles, como hipertensión o diabetes en la vida adulta, y dificultades para insertarse en el mercado laboral (UNICEF Ecuador, s.f.). </a:t>
          </a:r>
          <a:endParaRPr lang="es-EC" sz="1600" kern="1200" dirty="0">
            <a:solidFill>
              <a:schemeClr val="tx1">
                <a:lumMod val="75000"/>
                <a:lumOff val="25000"/>
              </a:schemeClr>
            </a:solidFill>
            <a:latin typeface="+mj-lt"/>
          </a:endParaRPr>
        </a:p>
      </dsp:txBody>
      <dsp:txXfrm>
        <a:off x="272378" y="444718"/>
        <a:ext cx="6458182" cy="4228474"/>
      </dsp:txXfrm>
    </dsp:sp>
    <dsp:sp modelId="{B028E7AE-AE2F-43E7-B785-28B8F7AFECCF}">
      <dsp:nvSpPr>
        <dsp:cNvPr id="0" name=""/>
        <dsp:cNvSpPr/>
      </dsp:nvSpPr>
      <dsp:spPr>
        <a:xfrm>
          <a:off x="3288" y="1487889"/>
          <a:ext cx="1412727" cy="2119090"/>
        </a:xfrm>
        <a:prstGeom prst="rect">
          <a:avLst/>
        </a:prstGeom>
        <a:solidFill>
          <a:schemeClr val="accent4">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4D5B33-109B-4743-9127-23A275D1A461}">
      <dsp:nvSpPr>
        <dsp:cNvPr id="0" name=""/>
        <dsp:cNvSpPr/>
      </dsp:nvSpPr>
      <dsp:spPr>
        <a:xfrm>
          <a:off x="272378" y="444718"/>
          <a:ext cx="6458182" cy="4228474"/>
        </a:xfrm>
        <a:prstGeom prst="rect">
          <a:avLst/>
        </a:prstGeom>
        <a:solidFill>
          <a:schemeClr val="lt1">
            <a:alpha val="4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366982" tIns="60960" rIns="60960" bIns="60960" numCol="1" spcCol="1270" anchor="ctr" anchorCtr="0">
          <a:noAutofit/>
        </a:bodyPr>
        <a:lstStyle/>
        <a:p>
          <a:pPr marL="0" lvl="0" indent="0" algn="just" defTabSz="711200" rtl="0">
            <a:lnSpc>
              <a:spcPct val="90000"/>
            </a:lnSpc>
            <a:spcBef>
              <a:spcPct val="0"/>
            </a:spcBef>
            <a:spcAft>
              <a:spcPct val="35000"/>
            </a:spcAft>
            <a:buNone/>
          </a:pPr>
          <a:r>
            <a:rPr lang="es-MX" sz="1600" kern="1200">
              <a:latin typeface="+mj-lt"/>
            </a:rPr>
            <a:t>La anemia es una afección en la que el número de glóbulos rojos o la concentración de hemoglobina dentro de estos son menor de lo normal. </a:t>
          </a:r>
          <a:endParaRPr lang="es-EC" sz="1600" kern="1200">
            <a:latin typeface="+mj-lt"/>
          </a:endParaRPr>
        </a:p>
        <a:p>
          <a:pPr marL="0" lvl="0" indent="0" algn="just" defTabSz="711200">
            <a:lnSpc>
              <a:spcPct val="90000"/>
            </a:lnSpc>
            <a:spcBef>
              <a:spcPct val="0"/>
            </a:spcBef>
            <a:spcAft>
              <a:spcPct val="35000"/>
            </a:spcAft>
            <a:buNone/>
          </a:pPr>
          <a:endParaRPr lang="es-EC" sz="1600" kern="1200">
            <a:latin typeface="+mj-lt"/>
          </a:endParaRPr>
        </a:p>
        <a:p>
          <a:pPr marL="0" lvl="0" indent="0" algn="just" defTabSz="711200">
            <a:lnSpc>
              <a:spcPct val="90000"/>
            </a:lnSpc>
            <a:spcBef>
              <a:spcPct val="0"/>
            </a:spcBef>
            <a:spcAft>
              <a:spcPct val="35000"/>
            </a:spcAft>
            <a:buNone/>
          </a:pPr>
          <a:r>
            <a:rPr lang="es-MX" sz="1600" kern="1200">
              <a:latin typeface="+mj-lt"/>
            </a:rPr>
            <a:t>La hemoglobina es necesaria para transportar oxígeno y si una persona tiene muy pocos glóbulos rojos, si estos son anómalos o no hay suficiente hemoglobina, ello disminuirá la capacidad de la sangre para transportar oxígeno a los tejidos del organismo. Esto se manifiesta por síntomas como fatiga, debilidad, mareos y dificultad para respirar, entre otros (Organización Mundial de la Salud, s.f.).</a:t>
          </a:r>
          <a:endParaRPr lang="es-EC" sz="1600" kern="1200" dirty="0">
            <a:latin typeface="+mj-lt"/>
          </a:endParaRPr>
        </a:p>
      </dsp:txBody>
      <dsp:txXfrm>
        <a:off x="272378" y="444718"/>
        <a:ext cx="6458182" cy="4228474"/>
      </dsp:txXfrm>
    </dsp:sp>
    <dsp:sp modelId="{B028E7AE-AE2F-43E7-B785-28B8F7AFECCF}">
      <dsp:nvSpPr>
        <dsp:cNvPr id="0" name=""/>
        <dsp:cNvSpPr/>
      </dsp:nvSpPr>
      <dsp:spPr>
        <a:xfrm>
          <a:off x="3288" y="1487889"/>
          <a:ext cx="1412727" cy="2119090"/>
        </a:xfrm>
        <a:prstGeom prst="rect">
          <a:avLst/>
        </a:prstGeom>
        <a:solidFill>
          <a:schemeClr val="accent4">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4D5B33-109B-4743-9127-23A275D1A461}">
      <dsp:nvSpPr>
        <dsp:cNvPr id="0" name=""/>
        <dsp:cNvSpPr/>
      </dsp:nvSpPr>
      <dsp:spPr>
        <a:xfrm>
          <a:off x="272378" y="444718"/>
          <a:ext cx="6458182" cy="4228474"/>
        </a:xfrm>
        <a:prstGeom prst="rect">
          <a:avLst/>
        </a:prstGeom>
        <a:solidFill>
          <a:schemeClr val="lt1">
            <a:alpha val="4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366982" tIns="60960" rIns="60960" bIns="60960" numCol="1" spcCol="1270" anchor="ctr" anchorCtr="0">
          <a:noAutofit/>
        </a:bodyPr>
        <a:lstStyle/>
        <a:p>
          <a:pPr marL="0" lvl="0" indent="0" algn="l" defTabSz="711200" rtl="0">
            <a:lnSpc>
              <a:spcPct val="90000"/>
            </a:lnSpc>
            <a:spcBef>
              <a:spcPct val="0"/>
            </a:spcBef>
            <a:spcAft>
              <a:spcPct val="35000"/>
            </a:spcAft>
            <a:buNone/>
          </a:pPr>
          <a:r>
            <a:rPr lang="es-MX" sz="1600" kern="1200" dirty="0">
              <a:latin typeface="+mj-lt"/>
            </a:rPr>
            <a:t>El agua se considera “segura” cuando cumple al menos con tres condiciones: que no tenga residuos de heces fecales, que sea de fácil acceso y que exista suficiente cantidad para el consumo (UNICEF, 2021, </a:t>
          </a:r>
          <a:r>
            <a:rPr lang="es-MX" sz="1600" kern="1200" dirty="0" err="1">
              <a:latin typeface="+mj-lt"/>
            </a:rPr>
            <a:t>pag</a:t>
          </a:r>
          <a:r>
            <a:rPr lang="es-MX" sz="1600" kern="1200" dirty="0">
              <a:latin typeface="+mj-lt"/>
            </a:rPr>
            <a:t>. 3).</a:t>
          </a:r>
          <a:endParaRPr lang="es-EC" sz="1600" kern="1200" dirty="0">
            <a:latin typeface="+mj-lt"/>
          </a:endParaRPr>
        </a:p>
        <a:p>
          <a:pPr marL="0" lvl="0" indent="0" algn="l" defTabSz="711200">
            <a:lnSpc>
              <a:spcPct val="90000"/>
            </a:lnSpc>
            <a:spcBef>
              <a:spcPct val="0"/>
            </a:spcBef>
            <a:spcAft>
              <a:spcPct val="35000"/>
            </a:spcAft>
            <a:buNone/>
          </a:pPr>
          <a:endParaRPr lang="es-EC" sz="1600" kern="1200" dirty="0">
            <a:latin typeface="+mj-lt"/>
          </a:endParaRPr>
        </a:p>
        <a:p>
          <a:pPr marL="0" lvl="0" indent="0" algn="l" defTabSz="711200">
            <a:lnSpc>
              <a:spcPct val="90000"/>
            </a:lnSpc>
            <a:spcBef>
              <a:spcPct val="0"/>
            </a:spcBef>
            <a:spcAft>
              <a:spcPct val="35000"/>
            </a:spcAft>
            <a:buNone/>
          </a:pPr>
          <a:r>
            <a:rPr lang="es-MX" sz="1600" kern="1200" dirty="0">
              <a:latin typeface="+mj-lt"/>
            </a:rPr>
            <a:t>‘Si un niño consume agua contaminada puede provocarle diarrea o parasitosis. Estas enfermedades le impiden absorber los nutrientes. Si la diarrea se presenta de forma reiterada en los primeros 1.000 días de vida, un niño tiende a desarrollar desnutrición crónica o retraso en talla’ (UNICEF, 2021, </a:t>
          </a:r>
          <a:r>
            <a:rPr lang="es-MX" sz="1600" kern="1200" dirty="0" err="1">
              <a:latin typeface="+mj-lt"/>
            </a:rPr>
            <a:t>pag</a:t>
          </a:r>
          <a:r>
            <a:rPr lang="es-MX" sz="1600" kern="1200" dirty="0">
              <a:latin typeface="+mj-lt"/>
            </a:rPr>
            <a:t>. 2).</a:t>
          </a:r>
          <a:endParaRPr lang="es-EC" sz="1600" kern="1200" dirty="0">
            <a:latin typeface="+mj-lt"/>
          </a:endParaRPr>
        </a:p>
      </dsp:txBody>
      <dsp:txXfrm>
        <a:off x="272378" y="444718"/>
        <a:ext cx="6458182" cy="4228474"/>
      </dsp:txXfrm>
    </dsp:sp>
    <dsp:sp modelId="{B028E7AE-AE2F-43E7-B785-28B8F7AFECCF}">
      <dsp:nvSpPr>
        <dsp:cNvPr id="0" name=""/>
        <dsp:cNvSpPr/>
      </dsp:nvSpPr>
      <dsp:spPr>
        <a:xfrm>
          <a:off x="3288" y="1487889"/>
          <a:ext cx="1412727" cy="2119090"/>
        </a:xfrm>
        <a:prstGeom prst="rect">
          <a:avLst/>
        </a:prstGeom>
        <a:solidFill>
          <a:schemeClr val="accent4">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D4CE2E57-FF9B-A546-85F5-A25F2BEDD63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419"/>
          </a:p>
        </p:txBody>
      </p:sp>
      <p:sp>
        <p:nvSpPr>
          <p:cNvPr id="3" name="Marcador de fecha 2">
            <a:extLst>
              <a:ext uri="{FF2B5EF4-FFF2-40B4-BE49-F238E27FC236}">
                <a16:creationId xmlns:a16="http://schemas.microsoft.com/office/drawing/2014/main" id="{B6F8E8DF-691D-1B44-BDD6-E0AE8006AFA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057CF9-D0A0-DA47-809D-F6B78192DEA7}" type="datetimeFigureOut">
              <a:rPr lang="es-419" smtClean="0"/>
              <a:t>4/9/2023</a:t>
            </a:fld>
            <a:endParaRPr lang="es-419"/>
          </a:p>
        </p:txBody>
      </p:sp>
      <p:sp>
        <p:nvSpPr>
          <p:cNvPr id="4" name="Marcador de pie de página 3">
            <a:extLst>
              <a:ext uri="{FF2B5EF4-FFF2-40B4-BE49-F238E27FC236}">
                <a16:creationId xmlns:a16="http://schemas.microsoft.com/office/drawing/2014/main" id="{C89D8F32-62BD-3342-AB0A-6AB05CE82D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419"/>
          </a:p>
        </p:txBody>
      </p:sp>
      <p:sp>
        <p:nvSpPr>
          <p:cNvPr id="5" name="Marcador de número de diapositiva 4">
            <a:extLst>
              <a:ext uri="{FF2B5EF4-FFF2-40B4-BE49-F238E27FC236}">
                <a16:creationId xmlns:a16="http://schemas.microsoft.com/office/drawing/2014/main" id="{4A9E6F91-1EAF-E547-AD65-24DFBF220CD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AD32C99-50C0-3547-A60E-6F91C4991B58}" type="slidenum">
              <a:rPr lang="es-419" smtClean="0"/>
              <a:t>‹Nº›</a:t>
            </a:fld>
            <a:endParaRPr lang="es-419"/>
          </a:p>
        </p:txBody>
      </p:sp>
    </p:spTree>
    <p:extLst>
      <p:ext uri="{BB962C8B-B14F-4D97-AF65-F5344CB8AC3E}">
        <p14:creationId xmlns:p14="http://schemas.microsoft.com/office/powerpoint/2010/main" val="31838714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6595FC-8D02-47F6-9BEB-FDFB59E6F5B1}" type="datetimeFigureOut">
              <a:rPr lang="es-EC" smtClean="0"/>
              <a:t>4/9/2023</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F55501-4461-484B-A70B-06848240DD9D}" type="slidenum">
              <a:rPr lang="es-EC" smtClean="0"/>
              <a:t>‹Nº›</a:t>
            </a:fld>
            <a:endParaRPr lang="es-EC"/>
          </a:p>
        </p:txBody>
      </p:sp>
    </p:spTree>
    <p:extLst>
      <p:ext uri="{BB962C8B-B14F-4D97-AF65-F5344CB8AC3E}">
        <p14:creationId xmlns:p14="http://schemas.microsoft.com/office/powerpoint/2010/main" val="1043414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84F55501-4461-484B-A70B-06848240DD9D}" type="slidenum">
              <a:rPr lang="es-EC" smtClean="0"/>
              <a:t>11</a:t>
            </a:fld>
            <a:endParaRPr lang="es-EC"/>
          </a:p>
        </p:txBody>
      </p:sp>
    </p:spTree>
    <p:extLst>
      <p:ext uri="{BB962C8B-B14F-4D97-AF65-F5344CB8AC3E}">
        <p14:creationId xmlns:p14="http://schemas.microsoft.com/office/powerpoint/2010/main" val="913129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84F55501-4461-484B-A70B-06848240DD9D}" type="slidenum">
              <a:rPr lang="es-EC" smtClean="0"/>
              <a:t>34</a:t>
            </a:fld>
            <a:endParaRPr lang="es-EC"/>
          </a:p>
        </p:txBody>
      </p:sp>
    </p:spTree>
    <p:extLst>
      <p:ext uri="{BB962C8B-B14F-4D97-AF65-F5344CB8AC3E}">
        <p14:creationId xmlns:p14="http://schemas.microsoft.com/office/powerpoint/2010/main" val="1369694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84F55501-4461-484B-A70B-06848240DD9D}" type="slidenum">
              <a:rPr lang="es-EC" smtClean="0"/>
              <a:t>44</a:t>
            </a:fld>
            <a:endParaRPr lang="es-EC"/>
          </a:p>
        </p:txBody>
      </p:sp>
    </p:spTree>
    <p:extLst>
      <p:ext uri="{BB962C8B-B14F-4D97-AF65-F5344CB8AC3E}">
        <p14:creationId xmlns:p14="http://schemas.microsoft.com/office/powerpoint/2010/main" val="2899238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84F55501-4461-484B-A70B-06848240DD9D}" type="slidenum">
              <a:rPr lang="es-EC" smtClean="0"/>
              <a:t>46</a:t>
            </a:fld>
            <a:endParaRPr lang="es-EC"/>
          </a:p>
        </p:txBody>
      </p:sp>
    </p:spTree>
    <p:extLst>
      <p:ext uri="{BB962C8B-B14F-4D97-AF65-F5344CB8AC3E}">
        <p14:creationId xmlns:p14="http://schemas.microsoft.com/office/powerpoint/2010/main" val="3740063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84F55501-4461-484B-A70B-06848240DD9D}" type="slidenum">
              <a:rPr lang="es-EC" smtClean="0"/>
              <a:t>52</a:t>
            </a:fld>
            <a:endParaRPr lang="es-EC"/>
          </a:p>
        </p:txBody>
      </p:sp>
    </p:spTree>
    <p:extLst>
      <p:ext uri="{BB962C8B-B14F-4D97-AF65-F5344CB8AC3E}">
        <p14:creationId xmlns:p14="http://schemas.microsoft.com/office/powerpoint/2010/main" val="4014242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84F55501-4461-484B-A70B-06848240DD9D}" type="slidenum">
              <a:rPr lang="es-EC" smtClean="0"/>
              <a:t>55</a:t>
            </a:fld>
            <a:endParaRPr lang="es-EC"/>
          </a:p>
        </p:txBody>
      </p:sp>
    </p:spTree>
    <p:extLst>
      <p:ext uri="{BB962C8B-B14F-4D97-AF65-F5344CB8AC3E}">
        <p14:creationId xmlns:p14="http://schemas.microsoft.com/office/powerpoint/2010/main" val="1372788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84F55501-4461-484B-A70B-06848240DD9D}" type="slidenum">
              <a:rPr lang="es-EC" smtClean="0"/>
              <a:t>56</a:t>
            </a:fld>
            <a:endParaRPr lang="es-EC"/>
          </a:p>
        </p:txBody>
      </p:sp>
    </p:spTree>
    <p:extLst>
      <p:ext uri="{BB962C8B-B14F-4D97-AF65-F5344CB8AC3E}">
        <p14:creationId xmlns:p14="http://schemas.microsoft.com/office/powerpoint/2010/main" val="28777824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bg>
      <p:bgPr>
        <a:solidFill>
          <a:schemeClr val="bg1"/>
        </a:solidFill>
        <a:effectLst/>
      </p:bgPr>
    </p:bg>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AC7DFAFB-74AD-8E45-EB05-169DC3FEE92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ítulo 1">
            <a:extLst>
              <a:ext uri="{FF2B5EF4-FFF2-40B4-BE49-F238E27FC236}">
                <a16:creationId xmlns:a16="http://schemas.microsoft.com/office/drawing/2014/main" id="{C63C0464-A4AB-6CEF-1F2F-12C26C3716D7}"/>
              </a:ext>
            </a:extLst>
          </p:cNvPr>
          <p:cNvSpPr>
            <a:spLocks noGrp="1"/>
          </p:cNvSpPr>
          <p:nvPr>
            <p:ph type="ctrTitle" hasCustomPrompt="1"/>
          </p:nvPr>
        </p:nvSpPr>
        <p:spPr>
          <a:xfrm>
            <a:off x="666427" y="2643326"/>
            <a:ext cx="4618495" cy="1571348"/>
          </a:xfrm>
          <a:prstGeom prst="rect">
            <a:avLst/>
          </a:prstGeom>
        </p:spPr>
        <p:txBody>
          <a:bodyPr anchor="b">
            <a:noAutofit/>
          </a:bodyPr>
          <a:lstStyle>
            <a:lvl1pPr marL="0" marR="0" indent="0" algn="l" defTabSz="914400" rtl="0" eaLnBrk="1" fontAlgn="auto" latinLnBrk="0" hangingPunct="1">
              <a:lnSpc>
                <a:spcPct val="90000"/>
              </a:lnSpc>
              <a:spcBef>
                <a:spcPct val="0"/>
              </a:spcBef>
              <a:spcAft>
                <a:spcPts val="0"/>
              </a:spcAft>
              <a:buClrTx/>
              <a:buSzTx/>
              <a:buFontTx/>
              <a:buNone/>
              <a:tabLst/>
              <a:defRPr lang="es-EC" sz="4500" b="1" i="0" u="none" strike="noStrike" smtClean="0">
                <a:solidFill>
                  <a:srgbClr val="FAB514"/>
                </a:solidFill>
                <a:effectLst/>
              </a:defRPr>
            </a:lvl1pPr>
          </a:lstStyle>
          <a:p>
            <a:r>
              <a:rPr lang="es-ES" dirty="0"/>
              <a:t>Título de la presentación</a:t>
            </a:r>
            <a:endParaRPr lang="es-EC" dirty="0"/>
          </a:p>
        </p:txBody>
      </p:sp>
      <p:sp>
        <p:nvSpPr>
          <p:cNvPr id="10" name="Subtítulo 2">
            <a:extLst>
              <a:ext uri="{FF2B5EF4-FFF2-40B4-BE49-F238E27FC236}">
                <a16:creationId xmlns:a16="http://schemas.microsoft.com/office/drawing/2014/main" id="{85D52529-6A8F-6BD8-F3FC-C3100E0328A3}"/>
              </a:ext>
            </a:extLst>
          </p:cNvPr>
          <p:cNvSpPr>
            <a:spLocks noGrp="1"/>
          </p:cNvSpPr>
          <p:nvPr>
            <p:ph type="subTitle" idx="1" hasCustomPrompt="1"/>
          </p:nvPr>
        </p:nvSpPr>
        <p:spPr>
          <a:xfrm>
            <a:off x="666427" y="4952785"/>
            <a:ext cx="4618495" cy="321765"/>
          </a:xfrm>
          <a:prstGeom prst="rect">
            <a:avLst/>
          </a:prstGeom>
        </p:spPr>
        <p:txBody>
          <a:bodyPr>
            <a:noAutofit/>
          </a:bodyPr>
          <a:lstStyle>
            <a:lvl1pPr marL="0" indent="0" algn="l">
              <a:buNone/>
              <a:defRPr sz="2000">
                <a:solidFill>
                  <a:srgbClr val="6E6E7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mes · 2022</a:t>
            </a:r>
            <a:endParaRPr lang="es-EC" dirty="0"/>
          </a:p>
        </p:txBody>
      </p:sp>
      <p:sp>
        <p:nvSpPr>
          <p:cNvPr id="11" name="Marcador de texto 8">
            <a:extLst>
              <a:ext uri="{FF2B5EF4-FFF2-40B4-BE49-F238E27FC236}">
                <a16:creationId xmlns:a16="http://schemas.microsoft.com/office/drawing/2014/main" id="{ECE5FBBF-1F4F-979E-5938-43A9EE8A2008}"/>
              </a:ext>
            </a:extLst>
          </p:cNvPr>
          <p:cNvSpPr>
            <a:spLocks noGrp="1"/>
          </p:cNvSpPr>
          <p:nvPr>
            <p:ph type="body" sz="quarter" idx="10" hasCustomPrompt="1"/>
          </p:nvPr>
        </p:nvSpPr>
        <p:spPr>
          <a:xfrm>
            <a:off x="666427" y="4345903"/>
            <a:ext cx="4618494" cy="475653"/>
          </a:xfrm>
          <a:prstGeom prst="rect">
            <a:avLst/>
          </a:prstGeom>
        </p:spPr>
        <p:txBody>
          <a:bodyPr>
            <a:noAutofit/>
          </a:bodyPr>
          <a:lstStyle>
            <a:lvl1pPr marL="0" indent="0">
              <a:buNone/>
              <a:defRPr sz="3000" b="1">
                <a:solidFill>
                  <a:srgbClr val="6E6E7C"/>
                </a:solidFill>
              </a:defRPr>
            </a:lvl1pPr>
          </a:lstStyle>
          <a:p>
            <a:pPr lvl="0"/>
            <a:r>
              <a:rPr lang="es-MX" dirty="0"/>
              <a:t>Subtítulo</a:t>
            </a:r>
            <a:endParaRPr lang="es-ES_tradnl" dirty="0"/>
          </a:p>
        </p:txBody>
      </p:sp>
    </p:spTree>
    <p:extLst>
      <p:ext uri="{BB962C8B-B14F-4D97-AF65-F5344CB8AC3E}">
        <p14:creationId xmlns:p14="http://schemas.microsoft.com/office/powerpoint/2010/main" val="369539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ido1">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647CF61-A58B-DE46-04F7-8A588798ED5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7C1FF582-8AD0-DB48-87B1-B68077D15A39}"/>
              </a:ext>
            </a:extLst>
          </p:cNvPr>
          <p:cNvSpPr>
            <a:spLocks noGrp="1"/>
          </p:cNvSpPr>
          <p:nvPr>
            <p:ph type="title" hasCustomPrompt="1"/>
          </p:nvPr>
        </p:nvSpPr>
        <p:spPr>
          <a:xfrm>
            <a:off x="2652581" y="2371241"/>
            <a:ext cx="6534751" cy="1057759"/>
          </a:xfrm>
        </p:spPr>
        <p:txBody>
          <a:bodyPr>
            <a:noAutofit/>
          </a:bodyPr>
          <a:lstStyle>
            <a:lvl1pPr algn="ctr">
              <a:defRPr sz="7500" b="1">
                <a:solidFill>
                  <a:schemeClr val="bg1"/>
                </a:solidFill>
              </a:defRPr>
            </a:lvl1pPr>
          </a:lstStyle>
          <a:p>
            <a:r>
              <a:rPr lang="es-ES" dirty="0"/>
              <a:t>Título</a:t>
            </a:r>
            <a:endParaRPr lang="es-EC" dirty="0"/>
          </a:p>
        </p:txBody>
      </p:sp>
      <p:sp>
        <p:nvSpPr>
          <p:cNvPr id="3" name="Marcador de contenido 2">
            <a:extLst>
              <a:ext uri="{FF2B5EF4-FFF2-40B4-BE49-F238E27FC236}">
                <a16:creationId xmlns:a16="http://schemas.microsoft.com/office/drawing/2014/main" id="{6E4C2494-175D-8E43-86BB-3F224E12F26D}"/>
              </a:ext>
            </a:extLst>
          </p:cNvPr>
          <p:cNvSpPr>
            <a:spLocks noGrp="1"/>
          </p:cNvSpPr>
          <p:nvPr>
            <p:ph idx="1" hasCustomPrompt="1"/>
          </p:nvPr>
        </p:nvSpPr>
        <p:spPr>
          <a:xfrm>
            <a:off x="2652581" y="3559821"/>
            <a:ext cx="6534751" cy="531732"/>
          </a:xfrm>
        </p:spPr>
        <p:txBody>
          <a:bodyPr>
            <a:noAutofit/>
          </a:bodyPr>
          <a:lstStyle>
            <a:lvl1pPr marL="0" indent="0" algn="ctr">
              <a:buNone/>
              <a:defRPr sz="3500">
                <a:solidFill>
                  <a:schemeClr val="bg1"/>
                </a:solidFill>
              </a:defRPr>
            </a:lvl1pPr>
          </a:lstStyle>
          <a:p>
            <a:pPr lvl="0"/>
            <a:r>
              <a:rPr lang="es-ES" dirty="0"/>
              <a:t>Subtítulo</a:t>
            </a:r>
            <a:endParaRPr lang="es-EC" dirty="0"/>
          </a:p>
        </p:txBody>
      </p:sp>
    </p:spTree>
    <p:extLst>
      <p:ext uri="{BB962C8B-B14F-4D97-AF65-F5344CB8AC3E}">
        <p14:creationId xmlns:p14="http://schemas.microsoft.com/office/powerpoint/2010/main" val="3521800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ido3">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0C76B2D-D169-2B23-A2C7-1CA76A47825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ítulo 1">
            <a:extLst>
              <a:ext uri="{FF2B5EF4-FFF2-40B4-BE49-F238E27FC236}">
                <a16:creationId xmlns:a16="http://schemas.microsoft.com/office/drawing/2014/main" id="{785C7F05-F0D7-C5B1-88D3-8B1263FCE313}"/>
              </a:ext>
            </a:extLst>
          </p:cNvPr>
          <p:cNvSpPr>
            <a:spLocks noGrp="1"/>
          </p:cNvSpPr>
          <p:nvPr>
            <p:ph type="title" hasCustomPrompt="1"/>
          </p:nvPr>
        </p:nvSpPr>
        <p:spPr>
          <a:xfrm>
            <a:off x="482819" y="512874"/>
            <a:ext cx="6534751" cy="607027"/>
          </a:xfrm>
        </p:spPr>
        <p:txBody>
          <a:bodyPr>
            <a:noAutofit/>
          </a:bodyPr>
          <a:lstStyle>
            <a:lvl1pPr>
              <a:defRPr sz="4000" b="1">
                <a:solidFill>
                  <a:srgbClr val="6E6E7C"/>
                </a:solidFill>
              </a:defRPr>
            </a:lvl1pPr>
          </a:lstStyle>
          <a:p>
            <a:r>
              <a:rPr lang="es-ES" dirty="0"/>
              <a:t>Título</a:t>
            </a:r>
            <a:endParaRPr lang="es-EC" dirty="0"/>
          </a:p>
        </p:txBody>
      </p:sp>
      <p:sp>
        <p:nvSpPr>
          <p:cNvPr id="5" name="Marcador de contenido 2">
            <a:extLst>
              <a:ext uri="{FF2B5EF4-FFF2-40B4-BE49-F238E27FC236}">
                <a16:creationId xmlns:a16="http://schemas.microsoft.com/office/drawing/2014/main" id="{251513F5-5BD2-371C-3A51-6CF5791588A1}"/>
              </a:ext>
            </a:extLst>
          </p:cNvPr>
          <p:cNvSpPr>
            <a:spLocks noGrp="1"/>
          </p:cNvSpPr>
          <p:nvPr>
            <p:ph idx="1" hasCustomPrompt="1"/>
          </p:nvPr>
        </p:nvSpPr>
        <p:spPr>
          <a:xfrm>
            <a:off x="482819" y="1187347"/>
            <a:ext cx="6534751" cy="365125"/>
          </a:xfrm>
        </p:spPr>
        <p:txBody>
          <a:bodyPr>
            <a:normAutofit/>
          </a:bodyPr>
          <a:lstStyle>
            <a:lvl1pPr marL="0" indent="0">
              <a:buNone/>
              <a:defRPr sz="2400">
                <a:solidFill>
                  <a:schemeClr val="bg2">
                    <a:lumMod val="75000"/>
                  </a:schemeClr>
                </a:solidFill>
              </a:defRPr>
            </a:lvl1pPr>
          </a:lstStyle>
          <a:p>
            <a:pPr lvl="0"/>
            <a:r>
              <a:rPr lang="es-ES" dirty="0"/>
              <a:t>Subtítulo</a:t>
            </a:r>
            <a:endParaRPr lang="es-EC" dirty="0"/>
          </a:p>
        </p:txBody>
      </p:sp>
    </p:spTree>
    <p:extLst>
      <p:ext uri="{BB962C8B-B14F-4D97-AF65-F5344CB8AC3E}">
        <p14:creationId xmlns:p14="http://schemas.microsoft.com/office/powerpoint/2010/main" val="824177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ierre">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32A28C9-297D-4F96-B03F-5B94E59ED022}"/>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68099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ortada">
    <p:bg>
      <p:bgPr>
        <a:solidFill>
          <a:schemeClr val="bg1"/>
        </a:solidFill>
        <a:effectLst/>
      </p:bgPr>
    </p:bg>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AC7DFAFB-74AD-8E45-EB05-169DC3FEE92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Título 1">
            <a:extLst>
              <a:ext uri="{FF2B5EF4-FFF2-40B4-BE49-F238E27FC236}">
                <a16:creationId xmlns:a16="http://schemas.microsoft.com/office/drawing/2014/main" id="{C63C0464-A4AB-6CEF-1F2F-12C26C3716D7}"/>
              </a:ext>
            </a:extLst>
          </p:cNvPr>
          <p:cNvSpPr>
            <a:spLocks noGrp="1"/>
          </p:cNvSpPr>
          <p:nvPr>
            <p:ph type="ctrTitle" hasCustomPrompt="1"/>
          </p:nvPr>
        </p:nvSpPr>
        <p:spPr>
          <a:xfrm>
            <a:off x="666427" y="2643326"/>
            <a:ext cx="4618495" cy="1571348"/>
          </a:xfrm>
          <a:prstGeom prst="rect">
            <a:avLst/>
          </a:prstGeom>
        </p:spPr>
        <p:txBody>
          <a:bodyPr anchor="b">
            <a:noAutofit/>
          </a:bodyPr>
          <a:lstStyle>
            <a:lvl1pPr marL="0" marR="0" indent="0" algn="l" defTabSz="914400" rtl="0" eaLnBrk="1" fontAlgn="auto" latinLnBrk="0" hangingPunct="1">
              <a:lnSpc>
                <a:spcPct val="90000"/>
              </a:lnSpc>
              <a:spcBef>
                <a:spcPct val="0"/>
              </a:spcBef>
              <a:spcAft>
                <a:spcPts val="0"/>
              </a:spcAft>
              <a:buClrTx/>
              <a:buSzTx/>
              <a:buFontTx/>
              <a:buNone/>
              <a:tabLst/>
              <a:defRPr lang="es-EC" sz="4500" b="1" i="0" u="none" strike="noStrike" smtClean="0">
                <a:solidFill>
                  <a:srgbClr val="FAB514"/>
                </a:solidFill>
                <a:effectLst/>
              </a:defRPr>
            </a:lvl1pPr>
          </a:lstStyle>
          <a:p>
            <a:r>
              <a:rPr lang="es-ES" dirty="0"/>
              <a:t>Título de la presentación</a:t>
            </a:r>
            <a:endParaRPr lang="es-EC" dirty="0"/>
          </a:p>
        </p:txBody>
      </p:sp>
      <p:sp>
        <p:nvSpPr>
          <p:cNvPr id="10" name="Subtítulo 2">
            <a:extLst>
              <a:ext uri="{FF2B5EF4-FFF2-40B4-BE49-F238E27FC236}">
                <a16:creationId xmlns:a16="http://schemas.microsoft.com/office/drawing/2014/main" id="{85D52529-6A8F-6BD8-F3FC-C3100E0328A3}"/>
              </a:ext>
            </a:extLst>
          </p:cNvPr>
          <p:cNvSpPr>
            <a:spLocks noGrp="1"/>
          </p:cNvSpPr>
          <p:nvPr>
            <p:ph type="subTitle" idx="1" hasCustomPrompt="1"/>
          </p:nvPr>
        </p:nvSpPr>
        <p:spPr>
          <a:xfrm>
            <a:off x="666427" y="4952785"/>
            <a:ext cx="4618495" cy="321765"/>
          </a:xfrm>
          <a:prstGeom prst="rect">
            <a:avLst/>
          </a:prstGeom>
        </p:spPr>
        <p:txBody>
          <a:bodyPr>
            <a:noAutofit/>
          </a:bodyPr>
          <a:lstStyle>
            <a:lvl1pPr marL="0" indent="0" algn="l">
              <a:buNone/>
              <a:defRPr sz="2000">
                <a:solidFill>
                  <a:srgbClr val="6E6E7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mes · 2022</a:t>
            </a:r>
            <a:endParaRPr lang="es-EC" dirty="0"/>
          </a:p>
        </p:txBody>
      </p:sp>
      <p:sp>
        <p:nvSpPr>
          <p:cNvPr id="11" name="Marcador de texto 8">
            <a:extLst>
              <a:ext uri="{FF2B5EF4-FFF2-40B4-BE49-F238E27FC236}">
                <a16:creationId xmlns:a16="http://schemas.microsoft.com/office/drawing/2014/main" id="{ECE5FBBF-1F4F-979E-5938-43A9EE8A2008}"/>
              </a:ext>
            </a:extLst>
          </p:cNvPr>
          <p:cNvSpPr>
            <a:spLocks noGrp="1"/>
          </p:cNvSpPr>
          <p:nvPr>
            <p:ph type="body" sz="quarter" idx="10" hasCustomPrompt="1"/>
          </p:nvPr>
        </p:nvSpPr>
        <p:spPr>
          <a:xfrm>
            <a:off x="666427" y="4345903"/>
            <a:ext cx="4618494" cy="475653"/>
          </a:xfrm>
          <a:prstGeom prst="rect">
            <a:avLst/>
          </a:prstGeom>
        </p:spPr>
        <p:txBody>
          <a:bodyPr>
            <a:noAutofit/>
          </a:bodyPr>
          <a:lstStyle>
            <a:lvl1pPr marL="0" indent="0">
              <a:buNone/>
              <a:defRPr sz="3000" b="1">
                <a:solidFill>
                  <a:srgbClr val="6E6E7C"/>
                </a:solidFill>
              </a:defRPr>
            </a:lvl1pPr>
          </a:lstStyle>
          <a:p>
            <a:pPr lvl="0"/>
            <a:r>
              <a:rPr lang="es-MX" dirty="0"/>
              <a:t>Subtítulo</a:t>
            </a:r>
            <a:endParaRPr lang="es-ES_tradnl" dirty="0"/>
          </a:p>
        </p:txBody>
      </p:sp>
    </p:spTree>
    <p:extLst>
      <p:ext uri="{BB962C8B-B14F-4D97-AF65-F5344CB8AC3E}">
        <p14:creationId xmlns:p14="http://schemas.microsoft.com/office/powerpoint/2010/main" val="1119089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índice">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CA51AA89-B745-EDDF-6882-01B3AD5DAA8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3AABCC3B-A602-1C86-5257-07F476D6E1FE}"/>
              </a:ext>
            </a:extLst>
          </p:cNvPr>
          <p:cNvSpPr>
            <a:spLocks noGrp="1"/>
          </p:cNvSpPr>
          <p:nvPr>
            <p:ph type="title" hasCustomPrompt="1"/>
          </p:nvPr>
        </p:nvSpPr>
        <p:spPr>
          <a:xfrm>
            <a:off x="1527716" y="220159"/>
            <a:ext cx="8051182" cy="894963"/>
          </a:xfrm>
        </p:spPr>
        <p:txBody>
          <a:bodyPr>
            <a:normAutofit/>
          </a:bodyPr>
          <a:lstStyle>
            <a:lvl1pPr>
              <a:defRPr sz="4400" b="1">
                <a:solidFill>
                  <a:schemeClr val="tx1">
                    <a:lumMod val="50000"/>
                    <a:lumOff val="50000"/>
                  </a:schemeClr>
                </a:solidFill>
              </a:defRPr>
            </a:lvl1pPr>
          </a:lstStyle>
          <a:p>
            <a:r>
              <a:rPr lang="es-MX" dirty="0"/>
              <a:t>Texto</a:t>
            </a:r>
            <a:endParaRPr lang="es-EC" dirty="0"/>
          </a:p>
        </p:txBody>
      </p:sp>
      <p:sp>
        <p:nvSpPr>
          <p:cNvPr id="3" name="Marcador de fecha 2">
            <a:extLst>
              <a:ext uri="{FF2B5EF4-FFF2-40B4-BE49-F238E27FC236}">
                <a16:creationId xmlns:a16="http://schemas.microsoft.com/office/drawing/2014/main" id="{EED9616F-64D5-6CCB-5C09-1BE9E8EFEECD}"/>
              </a:ext>
            </a:extLst>
          </p:cNvPr>
          <p:cNvSpPr>
            <a:spLocks noGrp="1"/>
          </p:cNvSpPr>
          <p:nvPr>
            <p:ph type="dt" sz="half" idx="10"/>
          </p:nvPr>
        </p:nvSpPr>
        <p:spPr/>
        <p:txBody>
          <a:bodyPr/>
          <a:lstStyle/>
          <a:p>
            <a:fld id="{34F4E3B1-E8BF-F04E-BC5F-22150CAEA28B}" type="datetimeFigureOut">
              <a:rPr lang="es-EC" smtClean="0"/>
              <a:t>4/9/2023</a:t>
            </a:fld>
            <a:endParaRPr lang="es-EC"/>
          </a:p>
        </p:txBody>
      </p:sp>
      <p:sp>
        <p:nvSpPr>
          <p:cNvPr id="4" name="Marcador de pie de página 3">
            <a:extLst>
              <a:ext uri="{FF2B5EF4-FFF2-40B4-BE49-F238E27FC236}">
                <a16:creationId xmlns:a16="http://schemas.microsoft.com/office/drawing/2014/main" id="{91651CAE-69F5-312F-9852-F85C29652CDD}"/>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A1ECDECE-9C55-1D17-B59D-C8B6667F78E6}"/>
              </a:ext>
            </a:extLst>
          </p:cNvPr>
          <p:cNvSpPr>
            <a:spLocks noGrp="1"/>
          </p:cNvSpPr>
          <p:nvPr>
            <p:ph type="sldNum" sz="quarter" idx="12"/>
          </p:nvPr>
        </p:nvSpPr>
        <p:spPr/>
        <p:txBody>
          <a:bodyPr/>
          <a:lstStyle/>
          <a:p>
            <a:fld id="{40E4F02B-432F-584B-A0D1-63C9B874CB7B}" type="slidenum">
              <a:rPr lang="es-EC" smtClean="0"/>
              <a:t>‹Nº›</a:t>
            </a:fld>
            <a:endParaRPr lang="es-EC"/>
          </a:p>
        </p:txBody>
      </p:sp>
      <p:cxnSp>
        <p:nvCxnSpPr>
          <p:cNvPr id="8" name="Conector recto 7">
            <a:extLst>
              <a:ext uri="{FF2B5EF4-FFF2-40B4-BE49-F238E27FC236}">
                <a16:creationId xmlns:a16="http://schemas.microsoft.com/office/drawing/2014/main" id="{A4622C62-0444-11F3-BB74-F55E90F1BE46}"/>
              </a:ext>
            </a:extLst>
          </p:cNvPr>
          <p:cNvCxnSpPr/>
          <p:nvPr userDrawn="1"/>
        </p:nvCxnSpPr>
        <p:spPr>
          <a:xfrm>
            <a:off x="1527716" y="1115122"/>
            <a:ext cx="8051182" cy="0"/>
          </a:xfrm>
          <a:prstGeom prst="line">
            <a:avLst/>
          </a:prstGeom>
          <a:ln w="12700">
            <a:solidFill>
              <a:srgbClr val="4C22B4"/>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2622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parador">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647CF61-A58B-DE46-04F7-8A588798ED5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7C1FF582-8AD0-DB48-87B1-B68077D15A39}"/>
              </a:ext>
            </a:extLst>
          </p:cNvPr>
          <p:cNvSpPr>
            <a:spLocks noGrp="1"/>
          </p:cNvSpPr>
          <p:nvPr>
            <p:ph type="title" hasCustomPrompt="1"/>
          </p:nvPr>
        </p:nvSpPr>
        <p:spPr>
          <a:xfrm>
            <a:off x="2652581" y="2371241"/>
            <a:ext cx="6534751" cy="1057759"/>
          </a:xfrm>
        </p:spPr>
        <p:txBody>
          <a:bodyPr>
            <a:noAutofit/>
          </a:bodyPr>
          <a:lstStyle>
            <a:lvl1pPr algn="ctr">
              <a:defRPr sz="7500" b="1">
                <a:solidFill>
                  <a:schemeClr val="bg1"/>
                </a:solidFill>
              </a:defRPr>
            </a:lvl1pPr>
          </a:lstStyle>
          <a:p>
            <a:r>
              <a:rPr lang="es-ES" dirty="0"/>
              <a:t>Título</a:t>
            </a:r>
            <a:endParaRPr lang="es-EC" dirty="0"/>
          </a:p>
        </p:txBody>
      </p:sp>
      <p:sp>
        <p:nvSpPr>
          <p:cNvPr id="3" name="Marcador de contenido 2">
            <a:extLst>
              <a:ext uri="{FF2B5EF4-FFF2-40B4-BE49-F238E27FC236}">
                <a16:creationId xmlns:a16="http://schemas.microsoft.com/office/drawing/2014/main" id="{6E4C2494-175D-8E43-86BB-3F224E12F26D}"/>
              </a:ext>
            </a:extLst>
          </p:cNvPr>
          <p:cNvSpPr>
            <a:spLocks noGrp="1"/>
          </p:cNvSpPr>
          <p:nvPr>
            <p:ph idx="1" hasCustomPrompt="1"/>
          </p:nvPr>
        </p:nvSpPr>
        <p:spPr>
          <a:xfrm>
            <a:off x="2652581" y="3559821"/>
            <a:ext cx="6534751" cy="531732"/>
          </a:xfrm>
        </p:spPr>
        <p:txBody>
          <a:bodyPr>
            <a:noAutofit/>
          </a:bodyPr>
          <a:lstStyle>
            <a:lvl1pPr marL="0" indent="0" algn="ctr">
              <a:buNone/>
              <a:defRPr sz="3500">
                <a:solidFill>
                  <a:schemeClr val="bg1"/>
                </a:solidFill>
              </a:defRPr>
            </a:lvl1pPr>
          </a:lstStyle>
          <a:p>
            <a:pPr lvl="0"/>
            <a:r>
              <a:rPr lang="es-ES" dirty="0"/>
              <a:t>Subtítulo</a:t>
            </a:r>
            <a:endParaRPr lang="es-EC" dirty="0"/>
          </a:p>
        </p:txBody>
      </p:sp>
    </p:spTree>
    <p:extLst>
      <p:ext uri="{BB962C8B-B14F-4D97-AF65-F5344CB8AC3E}">
        <p14:creationId xmlns:p14="http://schemas.microsoft.com/office/powerpoint/2010/main" val="1766177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ido">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0C76B2D-D169-2B23-A2C7-1CA76A47825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ítulo 1">
            <a:extLst>
              <a:ext uri="{FF2B5EF4-FFF2-40B4-BE49-F238E27FC236}">
                <a16:creationId xmlns:a16="http://schemas.microsoft.com/office/drawing/2014/main" id="{785C7F05-F0D7-C5B1-88D3-8B1263FCE313}"/>
              </a:ext>
            </a:extLst>
          </p:cNvPr>
          <p:cNvSpPr>
            <a:spLocks noGrp="1"/>
          </p:cNvSpPr>
          <p:nvPr>
            <p:ph type="title" hasCustomPrompt="1"/>
          </p:nvPr>
        </p:nvSpPr>
        <p:spPr>
          <a:xfrm>
            <a:off x="482819" y="512874"/>
            <a:ext cx="6534751" cy="607027"/>
          </a:xfrm>
        </p:spPr>
        <p:txBody>
          <a:bodyPr>
            <a:noAutofit/>
          </a:bodyPr>
          <a:lstStyle>
            <a:lvl1pPr>
              <a:defRPr sz="4000" b="1">
                <a:solidFill>
                  <a:srgbClr val="6E6E7C"/>
                </a:solidFill>
              </a:defRPr>
            </a:lvl1pPr>
          </a:lstStyle>
          <a:p>
            <a:r>
              <a:rPr lang="es-ES" dirty="0"/>
              <a:t>Título</a:t>
            </a:r>
            <a:endParaRPr lang="es-EC" dirty="0"/>
          </a:p>
        </p:txBody>
      </p:sp>
      <p:sp>
        <p:nvSpPr>
          <p:cNvPr id="5" name="Marcador de contenido 2">
            <a:extLst>
              <a:ext uri="{FF2B5EF4-FFF2-40B4-BE49-F238E27FC236}">
                <a16:creationId xmlns:a16="http://schemas.microsoft.com/office/drawing/2014/main" id="{251513F5-5BD2-371C-3A51-6CF5791588A1}"/>
              </a:ext>
            </a:extLst>
          </p:cNvPr>
          <p:cNvSpPr>
            <a:spLocks noGrp="1"/>
          </p:cNvSpPr>
          <p:nvPr>
            <p:ph idx="1" hasCustomPrompt="1"/>
          </p:nvPr>
        </p:nvSpPr>
        <p:spPr>
          <a:xfrm>
            <a:off x="482819" y="1187347"/>
            <a:ext cx="6534751" cy="365125"/>
          </a:xfrm>
        </p:spPr>
        <p:txBody>
          <a:bodyPr>
            <a:normAutofit/>
          </a:bodyPr>
          <a:lstStyle>
            <a:lvl1pPr marL="0" indent="0">
              <a:buNone/>
              <a:defRPr sz="2400">
                <a:solidFill>
                  <a:schemeClr val="bg2">
                    <a:lumMod val="75000"/>
                  </a:schemeClr>
                </a:solidFill>
              </a:defRPr>
            </a:lvl1pPr>
          </a:lstStyle>
          <a:p>
            <a:pPr lvl="0"/>
            <a:r>
              <a:rPr lang="es-ES" dirty="0"/>
              <a:t>Subtítulo</a:t>
            </a:r>
            <a:endParaRPr lang="es-EC" dirty="0"/>
          </a:p>
        </p:txBody>
      </p:sp>
    </p:spTree>
    <p:extLst>
      <p:ext uri="{BB962C8B-B14F-4D97-AF65-F5344CB8AC3E}">
        <p14:creationId xmlns:p14="http://schemas.microsoft.com/office/powerpoint/2010/main" val="2011923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ierre">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32A28C9-297D-4F96-B03F-5B94E59ED02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22057236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CB190F7-5F8B-A14D-939E-B7A7EEF653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83AB43D2-EB92-E94C-8512-5710328012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98807B55-56E7-F344-969F-03E1AABDDB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F4E3B1-E8BF-F04E-BC5F-22150CAEA28B}" type="datetimeFigureOut">
              <a:rPr lang="es-EC" smtClean="0"/>
              <a:t>4/9/2023</a:t>
            </a:fld>
            <a:endParaRPr lang="es-EC"/>
          </a:p>
        </p:txBody>
      </p:sp>
      <p:sp>
        <p:nvSpPr>
          <p:cNvPr id="5" name="Marcador de pie de página 4">
            <a:extLst>
              <a:ext uri="{FF2B5EF4-FFF2-40B4-BE49-F238E27FC236}">
                <a16:creationId xmlns:a16="http://schemas.microsoft.com/office/drawing/2014/main" id="{8184E64E-30AB-B34E-82E6-0F5F234F4B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F8A28737-4A59-434E-9C1E-9CB57161C5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E4F02B-432F-584B-A0D1-63C9B874CB7B}" type="slidenum">
              <a:rPr lang="es-EC" smtClean="0"/>
              <a:t>‹Nº›</a:t>
            </a:fld>
            <a:endParaRPr lang="es-EC"/>
          </a:p>
        </p:txBody>
      </p:sp>
    </p:spTree>
    <p:extLst>
      <p:ext uri="{BB962C8B-B14F-4D97-AF65-F5344CB8AC3E}">
        <p14:creationId xmlns:p14="http://schemas.microsoft.com/office/powerpoint/2010/main" val="66730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CB190F7-5F8B-A14D-939E-B7A7EEF653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83AB43D2-EB92-E94C-8512-5710328012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98807B55-56E7-F344-969F-03E1AABDDB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F4E3B1-E8BF-F04E-BC5F-22150CAEA28B}" type="datetimeFigureOut">
              <a:rPr lang="es-EC" smtClean="0"/>
              <a:t>4/9/2023</a:t>
            </a:fld>
            <a:endParaRPr lang="es-EC"/>
          </a:p>
        </p:txBody>
      </p:sp>
      <p:sp>
        <p:nvSpPr>
          <p:cNvPr id="5" name="Marcador de pie de página 4">
            <a:extLst>
              <a:ext uri="{FF2B5EF4-FFF2-40B4-BE49-F238E27FC236}">
                <a16:creationId xmlns:a16="http://schemas.microsoft.com/office/drawing/2014/main" id="{8184E64E-30AB-B34E-82E6-0F5F234F4B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F8A28737-4A59-434E-9C1E-9CB57161C5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E4F02B-432F-584B-A0D1-63C9B874CB7B}" type="slidenum">
              <a:rPr lang="es-EC" smtClean="0"/>
              <a:t>‹Nº›</a:t>
            </a:fld>
            <a:endParaRPr lang="es-EC"/>
          </a:p>
        </p:txBody>
      </p:sp>
    </p:spTree>
    <p:extLst>
      <p:ext uri="{BB962C8B-B14F-4D97-AF65-F5344CB8AC3E}">
        <p14:creationId xmlns:p14="http://schemas.microsoft.com/office/powerpoint/2010/main" val="2468123520"/>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jfif"/><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hart" Target="../charts/chart1.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24.png"/><Relationship Id="rId4" Type="http://schemas.openxmlformats.org/officeDocument/2006/relationships/diagramLayout" Target="../diagrams/layout2.xml"/><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Layout" Target="../diagrams/layout3.xml"/><Relationship Id="rId7" Type="http://schemas.openxmlformats.org/officeDocument/2006/relationships/image" Target="../media/image25.png"/><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chart" Target="../charts/chart2.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Layout" Target="../diagrams/layout4.xml"/><Relationship Id="rId7" Type="http://schemas.openxmlformats.org/officeDocument/2006/relationships/image" Target="../media/image33.png"/><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xml"/><Relationship Id="rId4" Type="http://schemas.openxmlformats.org/officeDocument/2006/relationships/image" Target="../media/image37.jpeg"/></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chart" Target="../charts/chart18.xml"/><Relationship Id="rId3" Type="http://schemas.openxmlformats.org/officeDocument/2006/relationships/chart" Target="../charts/chart13.xml"/><Relationship Id="rId7" Type="http://schemas.openxmlformats.org/officeDocument/2006/relationships/chart" Target="../charts/chart17.xml"/><Relationship Id="rId2" Type="http://schemas.openxmlformats.org/officeDocument/2006/relationships/chart" Target="../charts/chart12.xml"/><Relationship Id="rId1" Type="http://schemas.openxmlformats.org/officeDocument/2006/relationships/slideLayout" Target="../slideLayouts/slideLayout3.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chart" Target="../charts/chart14.xml"/><Relationship Id="rId9" Type="http://schemas.openxmlformats.org/officeDocument/2006/relationships/image" Target="../media/image39.png"/></Relationships>
</file>

<file path=ppt/slides/_rels/slide38.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chart" Target="../charts/chart19.xml"/><Relationship Id="rId7" Type="http://schemas.openxmlformats.org/officeDocument/2006/relationships/chart" Target="../charts/chart23.xml"/><Relationship Id="rId2" Type="http://schemas.openxmlformats.org/officeDocument/2006/relationships/image" Target="../media/image40.png"/><Relationship Id="rId1" Type="http://schemas.openxmlformats.org/officeDocument/2006/relationships/slideLayout" Target="../slideLayouts/slideLayout3.xml"/><Relationship Id="rId6" Type="http://schemas.openxmlformats.org/officeDocument/2006/relationships/chart" Target="../charts/chart22.xml"/><Relationship Id="rId5" Type="http://schemas.openxmlformats.org/officeDocument/2006/relationships/chart" Target="../charts/chart21.xml"/><Relationship Id="rId4" Type="http://schemas.openxmlformats.org/officeDocument/2006/relationships/chart" Target="../charts/chart20.xml"/><Relationship Id="rId9" Type="http://schemas.openxmlformats.org/officeDocument/2006/relationships/chart" Target="../charts/chart25.xml"/></Relationships>
</file>

<file path=ppt/slides/_rels/slide39.xml.rels><?xml version="1.0" encoding="UTF-8" standalone="yes"?>
<Relationships xmlns="http://schemas.openxmlformats.org/package/2006/relationships"><Relationship Id="rId3" Type="http://schemas.openxmlformats.org/officeDocument/2006/relationships/chart" Target="../charts/chart26.xml"/><Relationship Id="rId7" Type="http://schemas.openxmlformats.org/officeDocument/2006/relationships/chart" Target="../charts/chart30.xml"/><Relationship Id="rId2" Type="http://schemas.openxmlformats.org/officeDocument/2006/relationships/image" Target="../media/image40.png"/><Relationship Id="rId1" Type="http://schemas.openxmlformats.org/officeDocument/2006/relationships/slideLayout" Target="../slideLayouts/slideLayout3.xml"/><Relationship Id="rId6" Type="http://schemas.openxmlformats.org/officeDocument/2006/relationships/chart" Target="../charts/chart29.xml"/><Relationship Id="rId5" Type="http://schemas.openxmlformats.org/officeDocument/2006/relationships/chart" Target="../charts/chart28.xml"/><Relationship Id="rId4" Type="http://schemas.openxmlformats.org/officeDocument/2006/relationships/chart" Target="../charts/chart27.xml"/></Relationships>
</file>

<file path=ppt/slides/_rels/slide4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chart" Target="../charts/chart32.xml"/><Relationship Id="rId7" Type="http://schemas.openxmlformats.org/officeDocument/2006/relationships/chart" Target="../charts/chart36.xml"/><Relationship Id="rId2" Type="http://schemas.openxmlformats.org/officeDocument/2006/relationships/chart" Target="../charts/chart31.xml"/><Relationship Id="rId1" Type="http://schemas.openxmlformats.org/officeDocument/2006/relationships/slideLayout" Target="../slideLayouts/slideLayout3.xml"/><Relationship Id="rId6" Type="http://schemas.openxmlformats.org/officeDocument/2006/relationships/chart" Target="../charts/chart35.xml"/><Relationship Id="rId5" Type="http://schemas.openxmlformats.org/officeDocument/2006/relationships/chart" Target="../charts/chart34.xml"/><Relationship Id="rId4" Type="http://schemas.openxmlformats.org/officeDocument/2006/relationships/chart" Target="../charts/chart33.xml"/><Relationship Id="rId9" Type="http://schemas.openxmlformats.org/officeDocument/2006/relationships/image" Target="../media/image4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diagramLayout" Target="../diagrams/layout5.xml"/><Relationship Id="rId7" Type="http://schemas.openxmlformats.org/officeDocument/2006/relationships/image" Target="../media/image42.png"/><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10" Type="http://schemas.openxmlformats.org/officeDocument/2006/relationships/image" Target="../media/image45.png"/><Relationship Id="rId4" Type="http://schemas.openxmlformats.org/officeDocument/2006/relationships/diagramQuickStyle" Target="../diagrams/quickStyle5.xml"/><Relationship Id="rId9" Type="http://schemas.openxmlformats.org/officeDocument/2006/relationships/image" Target="../media/image4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chart" Target="../charts/chart3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chart" Target="../charts/chart3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chart" Target="../charts/chart3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chart" Target="../charts/chart40.xml"/><Relationship Id="rId1" Type="http://schemas.openxmlformats.org/officeDocument/2006/relationships/slideLayout" Target="../slideLayouts/slideLayout3.xml"/><Relationship Id="rId5" Type="http://schemas.openxmlformats.org/officeDocument/2006/relationships/image" Target="../media/image56.png"/><Relationship Id="rId4" Type="http://schemas.openxmlformats.org/officeDocument/2006/relationships/image" Target="../media/image5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chart" Target="../charts/chart42.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chart" Target="../charts/chart44.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hyperlink" Target="https://www.ecuadorencifras.gob.ec/encuesta_nacional_desnutricion_infantil/" TargetMode="External"/><Relationship Id="rId2" Type="http://schemas.openxmlformats.org/officeDocument/2006/relationships/chart" Target="../charts/chart45.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7.pn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hyperlink" Target="https://unstats.un.org/sdgs/indicators/database/" TargetMode="External"/><Relationship Id="rId2" Type="http://schemas.openxmlformats.org/officeDocument/2006/relationships/chart" Target="../charts/chart46.xml"/><Relationship Id="rId16" Type="http://schemas.openxmlformats.org/officeDocument/2006/relationships/image" Target="../media/image70.jfif"/><Relationship Id="rId1" Type="http://schemas.openxmlformats.org/officeDocument/2006/relationships/slideLayout" Target="../slideLayouts/slideLayout3.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png"/><Relationship Id="rId15" Type="http://schemas.openxmlformats.org/officeDocument/2006/relationships/image" Target="../media/image69.jpe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 Id="rId14" Type="http://schemas.openxmlformats.org/officeDocument/2006/relationships/image" Target="../media/image68.png"/></Relationships>
</file>

<file path=ppt/slides/_rels/slide60.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9">
            <a:extLst>
              <a:ext uri="{FF2B5EF4-FFF2-40B4-BE49-F238E27FC236}">
                <a16:creationId xmlns:a16="http://schemas.microsoft.com/office/drawing/2014/main" id="{413F6D6D-6655-314F-9557-E650AE414C04}"/>
              </a:ext>
            </a:extLst>
          </p:cNvPr>
          <p:cNvSpPr>
            <a:spLocks noGrp="1"/>
          </p:cNvSpPr>
          <p:nvPr>
            <p:ph type="ctrTitle"/>
          </p:nvPr>
        </p:nvSpPr>
        <p:spPr/>
        <p:txBody>
          <a:bodyPr/>
          <a:lstStyle/>
          <a:p>
            <a:r>
              <a:rPr lang="es-EC" dirty="0"/>
              <a:t>Principales resultados</a:t>
            </a:r>
            <a:endParaRPr lang="es-419" dirty="0"/>
          </a:p>
        </p:txBody>
      </p:sp>
      <p:sp>
        <p:nvSpPr>
          <p:cNvPr id="11" name="Subtítulo 10">
            <a:extLst>
              <a:ext uri="{FF2B5EF4-FFF2-40B4-BE49-F238E27FC236}">
                <a16:creationId xmlns:a16="http://schemas.microsoft.com/office/drawing/2014/main" id="{082C581C-6920-CD45-8928-AAA3DB1E1266}"/>
              </a:ext>
            </a:extLst>
          </p:cNvPr>
          <p:cNvSpPr>
            <a:spLocks noGrp="1"/>
          </p:cNvSpPr>
          <p:nvPr>
            <p:ph type="subTitle" idx="1"/>
          </p:nvPr>
        </p:nvSpPr>
        <p:spPr/>
        <p:txBody>
          <a:bodyPr/>
          <a:lstStyle/>
          <a:p>
            <a:r>
              <a:rPr lang="es-419" dirty="0"/>
              <a:t>Septiembre, 2023</a:t>
            </a:r>
          </a:p>
        </p:txBody>
      </p:sp>
      <p:sp>
        <p:nvSpPr>
          <p:cNvPr id="12" name="Marcador de texto 11">
            <a:extLst>
              <a:ext uri="{FF2B5EF4-FFF2-40B4-BE49-F238E27FC236}">
                <a16:creationId xmlns:a16="http://schemas.microsoft.com/office/drawing/2014/main" id="{4D1BD076-1E5B-1844-A35A-F395CED62193}"/>
              </a:ext>
            </a:extLst>
          </p:cNvPr>
          <p:cNvSpPr>
            <a:spLocks noGrp="1"/>
          </p:cNvSpPr>
          <p:nvPr>
            <p:ph type="body" sz="quarter" idx="10"/>
          </p:nvPr>
        </p:nvSpPr>
        <p:spPr/>
        <p:txBody>
          <a:bodyPr/>
          <a:lstStyle/>
          <a:p>
            <a:r>
              <a:rPr lang="es-MX" sz="1800" dirty="0"/>
              <a:t>Encuesta Nacional sobre Desnutrición Infantil - ENDI</a:t>
            </a:r>
          </a:p>
          <a:p>
            <a:endParaRPr lang="es-419" sz="1800" dirty="0"/>
          </a:p>
        </p:txBody>
      </p:sp>
    </p:spTree>
    <p:extLst>
      <p:ext uri="{BB962C8B-B14F-4D97-AF65-F5344CB8AC3E}">
        <p14:creationId xmlns:p14="http://schemas.microsoft.com/office/powerpoint/2010/main" val="3464742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92A360-7491-F33E-4768-ABF0647A0A6B}"/>
              </a:ext>
            </a:extLst>
          </p:cNvPr>
          <p:cNvSpPr>
            <a:spLocks noGrp="1"/>
          </p:cNvSpPr>
          <p:nvPr>
            <p:ph type="title"/>
          </p:nvPr>
        </p:nvSpPr>
        <p:spPr/>
        <p:txBody>
          <a:bodyPr/>
          <a:lstStyle/>
          <a:p>
            <a:r>
              <a:rPr lang="es-ES" dirty="0"/>
              <a:t>Contenido</a:t>
            </a:r>
            <a:endParaRPr lang="es-EC" dirty="0"/>
          </a:p>
        </p:txBody>
      </p:sp>
      <p:sp>
        <p:nvSpPr>
          <p:cNvPr id="4" name="Rectángulo redondeado 3">
            <a:extLst>
              <a:ext uri="{FF2B5EF4-FFF2-40B4-BE49-F238E27FC236}">
                <a16:creationId xmlns:a16="http://schemas.microsoft.com/office/drawing/2014/main" id="{EBE5E8C1-1065-3E9A-59C9-13BF4AE65E36}"/>
              </a:ext>
            </a:extLst>
          </p:cNvPr>
          <p:cNvSpPr/>
          <p:nvPr/>
        </p:nvSpPr>
        <p:spPr>
          <a:xfrm>
            <a:off x="1527714" y="2239395"/>
            <a:ext cx="4568285" cy="1118502"/>
          </a:xfrm>
          <a:prstGeom prst="roundRect">
            <a:avLst/>
          </a:prstGeom>
          <a:solidFill>
            <a:schemeClr val="bg1"/>
          </a:solidFill>
          <a:ln>
            <a:noFill/>
          </a:ln>
          <a:effectLst>
            <a:outerShdw blurRad="50800" dist="63500" dir="294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6000" b="1" i="0" u="none" strike="noStrike" kern="1200" cap="none" spc="0" normalizeH="0" baseline="0" noProof="0" dirty="0">
              <a:ln>
                <a:noFill/>
              </a:ln>
              <a:solidFill>
                <a:prstClr val="white"/>
              </a:solidFill>
              <a:effectLst/>
              <a:uLnTx/>
              <a:uFillTx/>
              <a:latin typeface="Century Gothic" panose="020F0302020204030204"/>
              <a:ea typeface="+mn-ea"/>
              <a:cs typeface="+mn-cs"/>
            </a:endParaRPr>
          </a:p>
        </p:txBody>
      </p:sp>
      <p:sp>
        <p:nvSpPr>
          <p:cNvPr id="5" name="Cuerda 4">
            <a:extLst>
              <a:ext uri="{FF2B5EF4-FFF2-40B4-BE49-F238E27FC236}">
                <a16:creationId xmlns:a16="http://schemas.microsoft.com/office/drawing/2014/main" id="{760C7625-499B-124E-23E5-D6DA3D91B516}"/>
              </a:ext>
            </a:extLst>
          </p:cNvPr>
          <p:cNvSpPr/>
          <p:nvPr/>
        </p:nvSpPr>
        <p:spPr>
          <a:xfrm rot="12188834">
            <a:off x="2456035" y="2630661"/>
            <a:ext cx="380363" cy="380363"/>
          </a:xfrm>
          <a:prstGeom prst="chord">
            <a:avLst/>
          </a:prstGeom>
          <a:solidFill>
            <a:srgbClr val="4C22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6" name="Rectángulo redondeado 5">
            <a:extLst>
              <a:ext uri="{FF2B5EF4-FFF2-40B4-BE49-F238E27FC236}">
                <a16:creationId xmlns:a16="http://schemas.microsoft.com/office/drawing/2014/main" id="{F5AC1026-C836-544E-5428-DF021F58C81A}"/>
              </a:ext>
            </a:extLst>
          </p:cNvPr>
          <p:cNvSpPr/>
          <p:nvPr/>
        </p:nvSpPr>
        <p:spPr>
          <a:xfrm>
            <a:off x="1527715" y="2239395"/>
            <a:ext cx="1118502" cy="1118502"/>
          </a:xfrm>
          <a:prstGeom prst="roundRect">
            <a:avLst/>
          </a:prstGeom>
          <a:solidFill>
            <a:srgbClr val="FAB514"/>
          </a:solidFill>
          <a:ln>
            <a:noFill/>
          </a:ln>
          <a:effectLst>
            <a:outerShdw blurRad="50800" dist="52616" dir="3243655"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5400" b="1" i="0" u="none" strike="noStrike" kern="1200" cap="none" spc="0" normalizeH="0" baseline="0" noProof="0" dirty="0">
                <a:ln>
                  <a:noFill/>
                </a:ln>
                <a:solidFill>
                  <a:prstClr val="white"/>
                </a:solidFill>
                <a:effectLst/>
                <a:uLnTx/>
                <a:uFillTx/>
                <a:latin typeface="Century Gothic" panose="020F0302020204030204"/>
                <a:ea typeface="+mn-ea"/>
                <a:cs typeface="+mn-cs"/>
              </a:rPr>
              <a:t>01</a:t>
            </a:r>
            <a:endParaRPr kumimoji="0" lang="es-EC" sz="6000" b="1" i="0" u="none" strike="noStrike" kern="1200" cap="none" spc="0" normalizeH="0" baseline="0" noProof="0" dirty="0">
              <a:ln>
                <a:noFill/>
              </a:ln>
              <a:solidFill>
                <a:prstClr val="white"/>
              </a:solidFill>
              <a:effectLst/>
              <a:uLnTx/>
              <a:uFillTx/>
              <a:latin typeface="Century Gothic" panose="020F0302020204030204"/>
              <a:ea typeface="+mn-ea"/>
              <a:cs typeface="+mn-cs"/>
            </a:endParaRPr>
          </a:p>
        </p:txBody>
      </p:sp>
      <p:sp>
        <p:nvSpPr>
          <p:cNvPr id="7" name="CuadroTexto 6">
            <a:extLst>
              <a:ext uri="{FF2B5EF4-FFF2-40B4-BE49-F238E27FC236}">
                <a16:creationId xmlns:a16="http://schemas.microsoft.com/office/drawing/2014/main" id="{1C79005C-80F7-D31A-E945-609BD8E1413E}"/>
              </a:ext>
            </a:extLst>
          </p:cNvPr>
          <p:cNvSpPr txBox="1"/>
          <p:nvPr/>
        </p:nvSpPr>
        <p:spPr>
          <a:xfrm>
            <a:off x="2895848" y="2347414"/>
            <a:ext cx="293510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sz="3000" b="1" i="0" u="none" strike="noStrike" kern="1200" cap="none" spc="0" normalizeH="0" baseline="0" noProof="0" dirty="0">
                <a:ln>
                  <a:noFill/>
                </a:ln>
                <a:solidFill>
                  <a:prstClr val="black">
                    <a:lumMod val="65000"/>
                    <a:lumOff val="35000"/>
                  </a:prstClr>
                </a:solidFill>
                <a:effectLst/>
                <a:uLnTx/>
                <a:uFillTx/>
                <a:latin typeface="Century Gothic" panose="020F0302020204030204"/>
                <a:ea typeface="+mn-ea"/>
                <a:cs typeface="+mn-cs"/>
              </a:rPr>
              <a:t>Proceso de construcción</a:t>
            </a:r>
            <a:endParaRPr kumimoji="0" lang="es-EC" sz="2200" b="0" i="0" u="none" strike="noStrike" kern="1200" cap="none" spc="0" normalizeH="0" baseline="0" noProof="0" dirty="0">
              <a:ln>
                <a:noFill/>
              </a:ln>
              <a:solidFill>
                <a:prstClr val="black">
                  <a:lumMod val="65000"/>
                  <a:lumOff val="35000"/>
                </a:prstClr>
              </a:solidFill>
              <a:effectLst/>
              <a:uLnTx/>
              <a:uFillTx/>
              <a:latin typeface="Century Gothic" panose="020F0302020204030204"/>
              <a:ea typeface="+mn-ea"/>
              <a:cs typeface="+mn-cs"/>
            </a:endParaRPr>
          </a:p>
        </p:txBody>
      </p:sp>
      <p:sp>
        <p:nvSpPr>
          <p:cNvPr id="8" name="Rectángulo redondeado 7">
            <a:extLst>
              <a:ext uri="{FF2B5EF4-FFF2-40B4-BE49-F238E27FC236}">
                <a16:creationId xmlns:a16="http://schemas.microsoft.com/office/drawing/2014/main" id="{A32111CD-5EF4-E844-3F9A-5F080BF907FF}"/>
              </a:ext>
            </a:extLst>
          </p:cNvPr>
          <p:cNvSpPr/>
          <p:nvPr/>
        </p:nvSpPr>
        <p:spPr>
          <a:xfrm>
            <a:off x="6669558" y="2239395"/>
            <a:ext cx="4568285" cy="1118502"/>
          </a:xfrm>
          <a:prstGeom prst="roundRect">
            <a:avLst/>
          </a:prstGeom>
          <a:solidFill>
            <a:schemeClr val="bg1"/>
          </a:solidFill>
          <a:ln>
            <a:noFill/>
          </a:ln>
          <a:effectLst>
            <a:outerShdw blurRad="50800" dist="63500" dir="294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6000" b="1" i="0" u="none" strike="noStrike" kern="1200" cap="none" spc="0" normalizeH="0" baseline="0" noProof="0" dirty="0">
              <a:ln>
                <a:noFill/>
              </a:ln>
              <a:solidFill>
                <a:prstClr val="white"/>
              </a:solidFill>
              <a:effectLst/>
              <a:uLnTx/>
              <a:uFillTx/>
              <a:latin typeface="Century Gothic" panose="020F0302020204030204"/>
              <a:ea typeface="+mn-ea"/>
              <a:cs typeface="+mn-cs"/>
            </a:endParaRPr>
          </a:p>
        </p:txBody>
      </p:sp>
      <p:sp>
        <p:nvSpPr>
          <p:cNvPr id="9" name="Cuerda 8">
            <a:extLst>
              <a:ext uri="{FF2B5EF4-FFF2-40B4-BE49-F238E27FC236}">
                <a16:creationId xmlns:a16="http://schemas.microsoft.com/office/drawing/2014/main" id="{EA983734-A650-2CB4-3A47-FA51383A53EC}"/>
              </a:ext>
            </a:extLst>
          </p:cNvPr>
          <p:cNvSpPr/>
          <p:nvPr/>
        </p:nvSpPr>
        <p:spPr>
          <a:xfrm rot="12188834">
            <a:off x="7597879" y="2630661"/>
            <a:ext cx="380363" cy="380363"/>
          </a:xfrm>
          <a:prstGeom prst="chord">
            <a:avLst/>
          </a:prstGeom>
          <a:solidFill>
            <a:srgbClr val="FAB5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0" name="Rectángulo redondeado 9">
            <a:extLst>
              <a:ext uri="{FF2B5EF4-FFF2-40B4-BE49-F238E27FC236}">
                <a16:creationId xmlns:a16="http://schemas.microsoft.com/office/drawing/2014/main" id="{E2331A63-F001-1136-B878-50E646FD3FB8}"/>
              </a:ext>
            </a:extLst>
          </p:cNvPr>
          <p:cNvSpPr/>
          <p:nvPr/>
        </p:nvSpPr>
        <p:spPr>
          <a:xfrm>
            <a:off x="6669559" y="2239395"/>
            <a:ext cx="1118502" cy="1118502"/>
          </a:xfrm>
          <a:prstGeom prst="roundRect">
            <a:avLst/>
          </a:prstGeom>
          <a:solidFill>
            <a:srgbClr val="4C22B4"/>
          </a:solidFill>
          <a:ln>
            <a:noFill/>
          </a:ln>
          <a:effectLst>
            <a:outerShdw blurRad="50800" dist="52616" dir="3243655"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5400" b="1" i="0" u="none" strike="noStrike" kern="1200" cap="none" spc="0" normalizeH="0" baseline="0" noProof="0" dirty="0">
                <a:ln>
                  <a:noFill/>
                </a:ln>
                <a:solidFill>
                  <a:prstClr val="white"/>
                </a:solidFill>
                <a:effectLst/>
                <a:uLnTx/>
                <a:uFillTx/>
                <a:latin typeface="Century Gothic" panose="020F0302020204030204"/>
                <a:ea typeface="+mn-ea"/>
                <a:cs typeface="+mn-cs"/>
              </a:rPr>
              <a:t>02</a:t>
            </a:r>
            <a:endParaRPr kumimoji="0" lang="es-EC" sz="6000" b="1" i="0" u="none" strike="noStrike" kern="1200" cap="none" spc="0" normalizeH="0" baseline="0" noProof="0" dirty="0">
              <a:ln>
                <a:noFill/>
              </a:ln>
              <a:solidFill>
                <a:prstClr val="white"/>
              </a:solidFill>
              <a:effectLst/>
              <a:uLnTx/>
              <a:uFillTx/>
              <a:latin typeface="Century Gothic" panose="020F0302020204030204"/>
              <a:ea typeface="+mn-ea"/>
              <a:cs typeface="+mn-cs"/>
            </a:endParaRPr>
          </a:p>
        </p:txBody>
      </p:sp>
      <p:sp>
        <p:nvSpPr>
          <p:cNvPr id="11" name="CuadroTexto 10">
            <a:extLst>
              <a:ext uri="{FF2B5EF4-FFF2-40B4-BE49-F238E27FC236}">
                <a16:creationId xmlns:a16="http://schemas.microsoft.com/office/drawing/2014/main" id="{7E7DD87E-9713-EE09-827B-FD9967725B1A}"/>
              </a:ext>
            </a:extLst>
          </p:cNvPr>
          <p:cNvSpPr txBox="1"/>
          <p:nvPr/>
        </p:nvSpPr>
        <p:spPr>
          <a:xfrm>
            <a:off x="8037691" y="2347414"/>
            <a:ext cx="320015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3000" b="1" dirty="0">
                <a:solidFill>
                  <a:prstClr val="black">
                    <a:lumMod val="65000"/>
                    <a:lumOff val="35000"/>
                  </a:prstClr>
                </a:solidFill>
                <a:latin typeface="Century Gothic" panose="020F0302020204030204"/>
              </a:rPr>
              <a:t>A</a:t>
            </a:r>
            <a:r>
              <a:rPr lang="es-EC" sz="3000" b="1" dirty="0">
                <a:solidFill>
                  <a:prstClr val="black">
                    <a:lumMod val="65000"/>
                    <a:lumOff val="35000"/>
                  </a:prstClr>
                </a:solidFill>
                <a:latin typeface="Century Gothic" panose="020F0302020204030204"/>
              </a:rPr>
              <a:t>seguramiento de calidad</a:t>
            </a:r>
            <a:endParaRPr kumimoji="0" lang="es-EC" sz="2200" b="0" i="0" u="none" strike="noStrike" kern="1200" cap="none" spc="0" normalizeH="0" baseline="0" noProof="0" dirty="0">
              <a:ln>
                <a:noFill/>
              </a:ln>
              <a:solidFill>
                <a:prstClr val="black">
                  <a:lumMod val="65000"/>
                  <a:lumOff val="35000"/>
                </a:prstClr>
              </a:solidFill>
              <a:effectLst/>
              <a:uLnTx/>
              <a:uFillTx/>
              <a:latin typeface="Century Gothic" panose="020F0302020204030204"/>
              <a:ea typeface="+mn-ea"/>
              <a:cs typeface="+mn-cs"/>
            </a:endParaRPr>
          </a:p>
        </p:txBody>
      </p:sp>
      <p:sp>
        <p:nvSpPr>
          <p:cNvPr id="12" name="Rectángulo redondeado 11">
            <a:extLst>
              <a:ext uri="{FF2B5EF4-FFF2-40B4-BE49-F238E27FC236}">
                <a16:creationId xmlns:a16="http://schemas.microsoft.com/office/drawing/2014/main" id="{51A59750-835E-6B60-31F2-69BA6CF8364E}"/>
              </a:ext>
            </a:extLst>
          </p:cNvPr>
          <p:cNvSpPr/>
          <p:nvPr/>
        </p:nvSpPr>
        <p:spPr>
          <a:xfrm>
            <a:off x="1527714" y="3935674"/>
            <a:ext cx="4568285" cy="1118502"/>
          </a:xfrm>
          <a:prstGeom prst="roundRect">
            <a:avLst/>
          </a:prstGeom>
          <a:solidFill>
            <a:schemeClr val="bg1"/>
          </a:solidFill>
          <a:ln>
            <a:noFill/>
          </a:ln>
          <a:effectLst>
            <a:outerShdw blurRad="50800" dist="63500" dir="294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6000" b="1" i="0" u="none" strike="noStrike" kern="1200" cap="none" spc="0" normalizeH="0" baseline="0" noProof="0" dirty="0">
              <a:ln>
                <a:noFill/>
              </a:ln>
              <a:solidFill>
                <a:prstClr val="white"/>
              </a:solidFill>
              <a:effectLst/>
              <a:uLnTx/>
              <a:uFillTx/>
              <a:latin typeface="Century Gothic" panose="020F0302020204030204"/>
              <a:ea typeface="+mn-ea"/>
              <a:cs typeface="+mn-cs"/>
            </a:endParaRPr>
          </a:p>
        </p:txBody>
      </p:sp>
      <p:sp>
        <p:nvSpPr>
          <p:cNvPr id="13" name="Cuerda 12">
            <a:extLst>
              <a:ext uri="{FF2B5EF4-FFF2-40B4-BE49-F238E27FC236}">
                <a16:creationId xmlns:a16="http://schemas.microsoft.com/office/drawing/2014/main" id="{CC6D5D25-8051-AD23-C67F-B40F619ACB53}"/>
              </a:ext>
            </a:extLst>
          </p:cNvPr>
          <p:cNvSpPr/>
          <p:nvPr/>
        </p:nvSpPr>
        <p:spPr>
          <a:xfrm rot="12188834">
            <a:off x="2456035" y="4326940"/>
            <a:ext cx="380363" cy="380363"/>
          </a:xfrm>
          <a:prstGeom prst="chord">
            <a:avLst/>
          </a:prstGeom>
          <a:solidFill>
            <a:srgbClr val="4C22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4" name="Rectángulo redondeado 13">
            <a:extLst>
              <a:ext uri="{FF2B5EF4-FFF2-40B4-BE49-F238E27FC236}">
                <a16:creationId xmlns:a16="http://schemas.microsoft.com/office/drawing/2014/main" id="{C423E32C-E5DE-02E8-D1F3-DD3F6B9EAAD4}"/>
              </a:ext>
            </a:extLst>
          </p:cNvPr>
          <p:cNvSpPr/>
          <p:nvPr/>
        </p:nvSpPr>
        <p:spPr>
          <a:xfrm>
            <a:off x="1527715" y="3935674"/>
            <a:ext cx="1118502" cy="1118502"/>
          </a:xfrm>
          <a:prstGeom prst="roundRect">
            <a:avLst/>
          </a:prstGeom>
          <a:solidFill>
            <a:srgbClr val="FAB514"/>
          </a:solidFill>
          <a:ln>
            <a:noFill/>
          </a:ln>
          <a:effectLst>
            <a:outerShdw blurRad="50800" dist="52616" dir="3243655"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5400" b="1" i="0" u="none" strike="noStrike" kern="1200" cap="none" spc="0" normalizeH="0" baseline="0" noProof="0" dirty="0">
                <a:ln>
                  <a:noFill/>
                </a:ln>
                <a:solidFill>
                  <a:prstClr val="white"/>
                </a:solidFill>
                <a:effectLst/>
                <a:uLnTx/>
                <a:uFillTx/>
                <a:latin typeface="Century Gothic" panose="020F0302020204030204"/>
                <a:ea typeface="+mn-ea"/>
                <a:cs typeface="+mn-cs"/>
              </a:rPr>
              <a:t>03</a:t>
            </a:r>
            <a:endParaRPr kumimoji="0" lang="es-EC" sz="6000" b="1" i="0" u="none" strike="noStrike" kern="1200" cap="none" spc="0" normalizeH="0" baseline="0" noProof="0" dirty="0">
              <a:ln>
                <a:noFill/>
              </a:ln>
              <a:solidFill>
                <a:prstClr val="white"/>
              </a:solidFill>
              <a:effectLst/>
              <a:uLnTx/>
              <a:uFillTx/>
              <a:latin typeface="Century Gothic" panose="020F0302020204030204"/>
              <a:ea typeface="+mn-ea"/>
              <a:cs typeface="+mn-cs"/>
            </a:endParaRPr>
          </a:p>
        </p:txBody>
      </p:sp>
      <p:sp>
        <p:nvSpPr>
          <p:cNvPr id="15" name="CuadroTexto 14">
            <a:extLst>
              <a:ext uri="{FF2B5EF4-FFF2-40B4-BE49-F238E27FC236}">
                <a16:creationId xmlns:a16="http://schemas.microsoft.com/office/drawing/2014/main" id="{0C426118-0F34-1AF8-537A-862BB30E902E}"/>
              </a:ext>
            </a:extLst>
          </p:cNvPr>
          <p:cNvSpPr txBox="1"/>
          <p:nvPr/>
        </p:nvSpPr>
        <p:spPr>
          <a:xfrm>
            <a:off x="2895848" y="4043693"/>
            <a:ext cx="293510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sz="3000" b="1" i="0" u="none" strike="noStrike" kern="1200" cap="none" spc="0" normalizeH="0" baseline="0" noProof="0" dirty="0">
                <a:ln>
                  <a:noFill/>
                </a:ln>
                <a:solidFill>
                  <a:prstClr val="black">
                    <a:lumMod val="65000"/>
                    <a:lumOff val="35000"/>
                  </a:prstClr>
                </a:solidFill>
                <a:effectLst/>
                <a:uLnTx/>
                <a:uFillTx/>
                <a:latin typeface="Century Gothic" panose="020F0302020204030204"/>
                <a:ea typeface="+mn-ea"/>
                <a:cs typeface="+mn-cs"/>
              </a:rPr>
              <a:t>Resultados 2022- 2023</a:t>
            </a:r>
            <a:endParaRPr kumimoji="0" lang="es-EC" sz="2200" b="0" i="0" u="none" strike="noStrike" kern="1200" cap="none" spc="0" normalizeH="0" baseline="0" noProof="0" dirty="0">
              <a:ln>
                <a:noFill/>
              </a:ln>
              <a:solidFill>
                <a:prstClr val="black">
                  <a:lumMod val="65000"/>
                  <a:lumOff val="35000"/>
                </a:prstClr>
              </a:solidFill>
              <a:effectLst/>
              <a:uLnTx/>
              <a:uFillTx/>
              <a:latin typeface="Century Gothic" panose="020F0302020204030204"/>
              <a:ea typeface="+mn-ea"/>
              <a:cs typeface="+mn-cs"/>
            </a:endParaRPr>
          </a:p>
        </p:txBody>
      </p:sp>
      <p:sp>
        <p:nvSpPr>
          <p:cNvPr id="16" name="Rectángulo redondeado 15">
            <a:extLst>
              <a:ext uri="{FF2B5EF4-FFF2-40B4-BE49-F238E27FC236}">
                <a16:creationId xmlns:a16="http://schemas.microsoft.com/office/drawing/2014/main" id="{20DA9568-9C89-C3A4-D0FB-155CB7B208D0}"/>
              </a:ext>
            </a:extLst>
          </p:cNvPr>
          <p:cNvSpPr/>
          <p:nvPr/>
        </p:nvSpPr>
        <p:spPr>
          <a:xfrm>
            <a:off x="6669558" y="3935674"/>
            <a:ext cx="4568285" cy="1118502"/>
          </a:xfrm>
          <a:prstGeom prst="roundRect">
            <a:avLst/>
          </a:prstGeom>
          <a:solidFill>
            <a:schemeClr val="bg1"/>
          </a:solidFill>
          <a:ln>
            <a:noFill/>
          </a:ln>
          <a:effectLst>
            <a:outerShdw blurRad="50800" dist="63500" dir="294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6000" b="1" i="0" u="none" strike="noStrike" kern="1200" cap="none" spc="0" normalizeH="0" baseline="0" noProof="0" dirty="0">
              <a:ln>
                <a:noFill/>
              </a:ln>
              <a:solidFill>
                <a:prstClr val="white"/>
              </a:solidFill>
              <a:effectLst/>
              <a:uLnTx/>
              <a:uFillTx/>
              <a:latin typeface="Century Gothic" panose="020F0302020204030204"/>
              <a:ea typeface="+mn-ea"/>
              <a:cs typeface="+mn-cs"/>
            </a:endParaRPr>
          </a:p>
        </p:txBody>
      </p:sp>
      <p:sp>
        <p:nvSpPr>
          <p:cNvPr id="17" name="Cuerda 16">
            <a:extLst>
              <a:ext uri="{FF2B5EF4-FFF2-40B4-BE49-F238E27FC236}">
                <a16:creationId xmlns:a16="http://schemas.microsoft.com/office/drawing/2014/main" id="{57D5C25E-2E82-3F2F-C1B3-8F16EFF4DC37}"/>
              </a:ext>
            </a:extLst>
          </p:cNvPr>
          <p:cNvSpPr/>
          <p:nvPr/>
        </p:nvSpPr>
        <p:spPr>
          <a:xfrm rot="12188834">
            <a:off x="7597879" y="4326940"/>
            <a:ext cx="380363" cy="380363"/>
          </a:xfrm>
          <a:prstGeom prst="chord">
            <a:avLst/>
          </a:prstGeom>
          <a:solidFill>
            <a:srgbClr val="FAB5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8" name="Rectángulo redondeado 17">
            <a:extLst>
              <a:ext uri="{FF2B5EF4-FFF2-40B4-BE49-F238E27FC236}">
                <a16:creationId xmlns:a16="http://schemas.microsoft.com/office/drawing/2014/main" id="{9C9B3506-E21E-356E-2770-D23CE659BBAD}"/>
              </a:ext>
            </a:extLst>
          </p:cNvPr>
          <p:cNvSpPr/>
          <p:nvPr/>
        </p:nvSpPr>
        <p:spPr>
          <a:xfrm>
            <a:off x="6669559" y="3935674"/>
            <a:ext cx="1118502" cy="1118502"/>
          </a:xfrm>
          <a:prstGeom prst="roundRect">
            <a:avLst/>
          </a:prstGeom>
          <a:solidFill>
            <a:srgbClr val="4C22B4"/>
          </a:solidFill>
          <a:ln>
            <a:noFill/>
          </a:ln>
          <a:effectLst>
            <a:outerShdw blurRad="50800" dist="52616" dir="3243655"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5400" b="1" i="0" u="none" strike="noStrike" kern="1200" cap="none" spc="0" normalizeH="0" baseline="0" noProof="0" dirty="0">
                <a:ln>
                  <a:noFill/>
                </a:ln>
                <a:solidFill>
                  <a:prstClr val="white"/>
                </a:solidFill>
                <a:effectLst/>
                <a:uLnTx/>
                <a:uFillTx/>
                <a:latin typeface="Century Gothic" panose="020F0302020204030204"/>
                <a:ea typeface="+mn-ea"/>
                <a:cs typeface="+mn-cs"/>
              </a:rPr>
              <a:t>04</a:t>
            </a:r>
            <a:endParaRPr kumimoji="0" lang="es-EC" sz="6000" b="1" i="0" u="none" strike="noStrike" kern="1200" cap="none" spc="0" normalizeH="0" baseline="0" noProof="0" dirty="0">
              <a:ln>
                <a:noFill/>
              </a:ln>
              <a:solidFill>
                <a:prstClr val="white"/>
              </a:solidFill>
              <a:effectLst/>
              <a:uLnTx/>
              <a:uFillTx/>
              <a:latin typeface="Century Gothic" panose="020F0302020204030204"/>
              <a:ea typeface="+mn-ea"/>
              <a:cs typeface="+mn-cs"/>
            </a:endParaRPr>
          </a:p>
        </p:txBody>
      </p:sp>
      <p:sp>
        <p:nvSpPr>
          <p:cNvPr id="19" name="CuadroTexto 18">
            <a:extLst>
              <a:ext uri="{FF2B5EF4-FFF2-40B4-BE49-F238E27FC236}">
                <a16:creationId xmlns:a16="http://schemas.microsoft.com/office/drawing/2014/main" id="{620B31AC-8947-8303-B539-ED1320AF8B64}"/>
              </a:ext>
            </a:extLst>
          </p:cNvPr>
          <p:cNvSpPr txBox="1"/>
          <p:nvPr/>
        </p:nvSpPr>
        <p:spPr>
          <a:xfrm>
            <a:off x="8037691" y="3935674"/>
            <a:ext cx="293510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sz="3000" b="1" i="0" u="none" strike="noStrike" kern="1200" cap="none" spc="0" normalizeH="0" baseline="0" noProof="0" dirty="0">
                <a:ln>
                  <a:noFill/>
                </a:ln>
                <a:solidFill>
                  <a:prstClr val="black">
                    <a:lumMod val="65000"/>
                    <a:lumOff val="35000"/>
                  </a:prstClr>
                </a:solidFill>
                <a:effectLst/>
                <a:uLnTx/>
                <a:uFillTx/>
                <a:latin typeface="Century Gothic" panose="020F0302020204030204"/>
                <a:ea typeface="+mn-ea"/>
                <a:cs typeface="+mn-cs"/>
              </a:rPr>
              <a:t>Datos históricos</a:t>
            </a:r>
            <a:endParaRPr kumimoji="0" lang="es-EC" sz="2200" b="0" i="0" u="none" strike="noStrike" kern="1200" cap="none" spc="0" normalizeH="0" baseline="0" noProof="0" dirty="0">
              <a:ln>
                <a:noFill/>
              </a:ln>
              <a:solidFill>
                <a:prstClr val="black">
                  <a:lumMod val="65000"/>
                  <a:lumOff val="35000"/>
                </a:prstClr>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1011095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DC92CD-4FA6-0246-A8AC-5F132EFD6B54}"/>
              </a:ext>
            </a:extLst>
          </p:cNvPr>
          <p:cNvSpPr>
            <a:spLocks noGrp="1"/>
          </p:cNvSpPr>
          <p:nvPr>
            <p:ph type="title"/>
          </p:nvPr>
        </p:nvSpPr>
        <p:spPr>
          <a:xfrm>
            <a:off x="2279177" y="2033526"/>
            <a:ext cx="7560860" cy="2541896"/>
          </a:xfrm>
        </p:spPr>
        <p:txBody>
          <a:bodyPr/>
          <a:lstStyle/>
          <a:p>
            <a:pPr algn="l"/>
            <a:r>
              <a:rPr lang="es-ES" sz="5000" dirty="0"/>
              <a:t>Proceso de construcción</a:t>
            </a:r>
            <a:endParaRPr lang="es-419" sz="5000" dirty="0"/>
          </a:p>
        </p:txBody>
      </p:sp>
    </p:spTree>
    <p:extLst>
      <p:ext uri="{BB962C8B-B14F-4D97-AF65-F5344CB8AC3E}">
        <p14:creationId xmlns:p14="http://schemas.microsoft.com/office/powerpoint/2010/main" val="304524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08154"/>
            <a:ext cx="6534751" cy="607027"/>
          </a:xfrm>
        </p:spPr>
        <p:txBody>
          <a:bodyPr/>
          <a:lstStyle/>
          <a:p>
            <a:r>
              <a:rPr lang="es-EC" sz="3500" dirty="0">
                <a:solidFill>
                  <a:schemeClr val="tx1">
                    <a:lumMod val="75000"/>
                    <a:lumOff val="25000"/>
                  </a:schemeClr>
                </a:solidFill>
              </a:rPr>
              <a:t>Agradecimiento</a:t>
            </a:r>
            <a:endParaRPr lang="es-419" sz="3500" dirty="0">
              <a:solidFill>
                <a:schemeClr val="tx1">
                  <a:lumMod val="75000"/>
                  <a:lumOff val="25000"/>
                </a:schemeClr>
              </a:solidFill>
            </a:endParaRPr>
          </a:p>
        </p:txBody>
      </p:sp>
      <p:sp>
        <p:nvSpPr>
          <p:cNvPr id="2" name="CuadroTexto 1"/>
          <p:cNvSpPr txBox="1"/>
          <p:nvPr/>
        </p:nvSpPr>
        <p:spPr>
          <a:xfrm>
            <a:off x="491316" y="1269234"/>
            <a:ext cx="8652684" cy="5117298"/>
          </a:xfrm>
          <a:prstGeom prst="rect">
            <a:avLst/>
          </a:prstGeom>
          <a:noFill/>
        </p:spPr>
        <p:txBody>
          <a:bodyPr wrap="square" rtlCol="0">
            <a:spAutoFit/>
          </a:bodyPr>
          <a:lstStyle/>
          <a:p>
            <a:pPr algn="just">
              <a:lnSpc>
                <a:spcPct val="114000"/>
              </a:lnSpc>
            </a:pPr>
            <a:r>
              <a:rPr lang="es-MX" dirty="0">
                <a:solidFill>
                  <a:schemeClr val="tx1">
                    <a:lumMod val="75000"/>
                    <a:lumOff val="25000"/>
                  </a:schemeClr>
                </a:solidFill>
              </a:rPr>
              <a:t>El Instituto Nacional de Estadística y Censos pone a disposición de la ciudadanía la primera Encuesta Nacional sobre Desnutrición Infantil – ENDI que permite conocer la situación nutricional de las niñas y niños menores de 5 años del Ecuador. </a:t>
            </a:r>
          </a:p>
          <a:p>
            <a:pPr algn="just">
              <a:lnSpc>
                <a:spcPct val="114000"/>
              </a:lnSpc>
            </a:pPr>
            <a:endParaRPr lang="es-MX" dirty="0">
              <a:solidFill>
                <a:schemeClr val="tx1">
                  <a:lumMod val="75000"/>
                  <a:lumOff val="25000"/>
                </a:schemeClr>
              </a:solidFill>
            </a:endParaRPr>
          </a:p>
          <a:p>
            <a:pPr algn="just">
              <a:lnSpc>
                <a:spcPct val="114000"/>
              </a:lnSpc>
            </a:pPr>
            <a:r>
              <a:rPr lang="es-MX" dirty="0">
                <a:solidFill>
                  <a:schemeClr val="tx1">
                    <a:lumMod val="75000"/>
                    <a:lumOff val="25000"/>
                  </a:schemeClr>
                </a:solidFill>
              </a:rPr>
              <a:t>El diseño, capacitación, levantamiento, procesamiento y evaluación de esta encuesta contó con el apoyo técnico de expertos nacionales e internacionales, como el Fondo de las Naciones Unidas para la Infancia - UNICEF, el Banco Mundial - BM, la Organización Panamericana de la Salud - OPS, el Banco Interamericano de Desarrollo – BID.</a:t>
            </a:r>
          </a:p>
          <a:p>
            <a:pPr algn="just">
              <a:lnSpc>
                <a:spcPct val="114000"/>
              </a:lnSpc>
            </a:pPr>
            <a:endParaRPr lang="es-MX" dirty="0">
              <a:solidFill>
                <a:schemeClr val="tx1">
                  <a:lumMod val="75000"/>
                  <a:lumOff val="25000"/>
                </a:schemeClr>
              </a:solidFill>
            </a:endParaRPr>
          </a:p>
          <a:p>
            <a:pPr algn="just">
              <a:lnSpc>
                <a:spcPct val="114000"/>
              </a:lnSpc>
            </a:pPr>
            <a:r>
              <a:rPr lang="es-MX" dirty="0">
                <a:solidFill>
                  <a:schemeClr val="tx1">
                    <a:lumMod val="75000"/>
                    <a:lumOff val="25000"/>
                  </a:schemeClr>
                </a:solidFill>
              </a:rPr>
              <a:t>A través de la aplicación de estándares internacionales se realizan mediciones antropométricas, tomas de sangre, pruebas sobre la calidad del agua que beben los niños, indaga sobre el acceso de la madre a los controles prenatales, esquemas de vacunación, programas de primera infancia, desarrollo infantil, entre otras temáticas.</a:t>
            </a:r>
          </a:p>
        </p:txBody>
      </p:sp>
      <p:pic>
        <p:nvPicPr>
          <p:cNvPr id="6" name="Picture 2" descr="Ver las imágenes de origen"/>
          <p:cNvPicPr>
            <a:picLocks noChangeAspect="1" noChangeArrowheads="1"/>
          </p:cNvPicPr>
          <p:nvPr/>
        </p:nvPicPr>
        <p:blipFill rotWithShape="1">
          <a:blip r:embed="rId2">
            <a:extLst>
              <a:ext uri="{28A0092B-C50C-407E-A947-70E740481C1C}">
                <a14:useLocalDpi xmlns:a14="http://schemas.microsoft.com/office/drawing/2010/main" val="0"/>
              </a:ext>
            </a:extLst>
          </a:blip>
          <a:srcRect l="16070" r="13382"/>
          <a:stretch/>
        </p:blipFill>
        <p:spPr bwMode="auto">
          <a:xfrm>
            <a:off x="9442800" y="478449"/>
            <a:ext cx="1083214" cy="97912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Fondo de las Naciones Unidas para la Infancia - Naciones Unidas y el Estado  de Derecho">
            <a:extLst>
              <a:ext uri="{FF2B5EF4-FFF2-40B4-BE49-F238E27FC236}">
                <a16:creationId xmlns:a16="http://schemas.microsoft.com/office/drawing/2014/main" id="{1C97BDC4-A894-2447-99F4-3029EB2754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2800" y="1492773"/>
            <a:ext cx="1121947" cy="99424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Primer informe de la Organización Panamericana de la Salud (OPS), sobre el  estado de la Hepatitis B y C en Latinoamérica - Asociación Latinoamericana  para el Estudio del Hígado"/>
          <p:cNvPicPr>
            <a:picLocks noChangeAspect="1" noChangeArrowheads="1"/>
          </p:cNvPicPr>
          <p:nvPr/>
        </p:nvPicPr>
        <p:blipFill rotWithShape="1">
          <a:blip r:embed="rId4">
            <a:extLst>
              <a:ext uri="{28A0092B-C50C-407E-A947-70E740481C1C}">
                <a14:useLocalDpi xmlns:a14="http://schemas.microsoft.com/office/drawing/2010/main" val="0"/>
              </a:ext>
            </a:extLst>
          </a:blip>
          <a:srcRect l="15770" t="14575" r="23319" b="46078"/>
          <a:stretch/>
        </p:blipFill>
        <p:spPr bwMode="auto">
          <a:xfrm>
            <a:off x="9452733" y="2599067"/>
            <a:ext cx="2010082" cy="734666"/>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p:cNvPicPr>
            <a:picLocks noChangeAspect="1"/>
          </p:cNvPicPr>
          <p:nvPr/>
        </p:nvPicPr>
        <p:blipFill rotWithShape="1">
          <a:blip r:embed="rId5">
            <a:extLst>
              <a:ext uri="{28A0092B-C50C-407E-A947-70E740481C1C}">
                <a14:useLocalDpi xmlns:a14="http://schemas.microsoft.com/office/drawing/2010/main" val="0"/>
              </a:ext>
            </a:extLst>
          </a:blip>
          <a:srcRect l="11632" t="26343" r="10483" b="32811"/>
          <a:stretch/>
        </p:blipFill>
        <p:spPr>
          <a:xfrm>
            <a:off x="9474268" y="3374456"/>
            <a:ext cx="1674055" cy="638500"/>
          </a:xfrm>
          <a:prstGeom prst="rect">
            <a:avLst/>
          </a:prstGeom>
        </p:spPr>
      </p:pic>
      <p:pic>
        <p:nvPicPr>
          <p:cNvPr id="10" name="Picture 7" descr="Ministerio de Inclusión Económica y Social (MIES) – Internet Segura"/>
          <p:cNvPicPr>
            <a:picLocks noChangeAspect="1" noChangeArrowheads="1"/>
          </p:cNvPicPr>
          <p:nvPr/>
        </p:nvPicPr>
        <p:blipFill rotWithShape="1">
          <a:blip r:embed="rId6">
            <a:extLst>
              <a:ext uri="{28A0092B-C50C-407E-A947-70E740481C1C}">
                <a14:useLocalDpi xmlns:a14="http://schemas.microsoft.com/office/drawing/2010/main" val="0"/>
              </a:ext>
            </a:extLst>
          </a:blip>
          <a:srcRect t="20066" b="17591"/>
          <a:stretch/>
        </p:blipFill>
        <p:spPr bwMode="auto">
          <a:xfrm>
            <a:off x="9477983" y="4879074"/>
            <a:ext cx="1724932" cy="860286"/>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10"/>
          <p:cNvSpPr/>
          <p:nvPr/>
        </p:nvSpPr>
        <p:spPr>
          <a:xfrm>
            <a:off x="9528860" y="4089617"/>
            <a:ext cx="1441709" cy="72841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00" b="1" dirty="0"/>
              <a:t>Secretaría Técnica Ecuador Crece sin Desnutrición Infantil</a:t>
            </a:r>
            <a:endParaRPr lang="en-US" sz="1000" b="1" dirty="0"/>
          </a:p>
        </p:txBody>
      </p:sp>
      <p:pic>
        <p:nvPicPr>
          <p:cNvPr id="12" name="Picture 2" descr="Ministerio de Salud Pública | Brands of the World™ | Download vector logos  and logotypes"/>
          <p:cNvPicPr>
            <a:picLocks noChangeAspect="1" noChangeArrowheads="1"/>
          </p:cNvPicPr>
          <p:nvPr/>
        </p:nvPicPr>
        <p:blipFill rotWithShape="1">
          <a:blip r:embed="rId7">
            <a:extLst>
              <a:ext uri="{28A0092B-C50C-407E-A947-70E740481C1C}">
                <a14:useLocalDpi xmlns:a14="http://schemas.microsoft.com/office/drawing/2010/main" val="0"/>
              </a:ext>
            </a:extLst>
          </a:blip>
          <a:srcRect t="26687" b="26045"/>
          <a:stretch/>
        </p:blipFill>
        <p:spPr bwMode="auto">
          <a:xfrm>
            <a:off x="9528860" y="5718362"/>
            <a:ext cx="1857375" cy="877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925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21802"/>
            <a:ext cx="10558220" cy="1015208"/>
          </a:xfrm>
        </p:spPr>
        <p:txBody>
          <a:bodyPr/>
          <a:lstStyle/>
          <a:p>
            <a:r>
              <a:rPr lang="es-MX" sz="3500" dirty="0">
                <a:solidFill>
                  <a:schemeClr val="tx1">
                    <a:lumMod val="75000"/>
                    <a:lumOff val="25000"/>
                  </a:schemeClr>
                </a:solidFill>
              </a:rPr>
              <a:t>Encuesta Nacional sobre Desnutrición Infantil - ENDI</a:t>
            </a:r>
            <a:endParaRPr lang="es-419" sz="3500" dirty="0">
              <a:solidFill>
                <a:schemeClr val="tx1">
                  <a:lumMod val="75000"/>
                  <a:lumOff val="25000"/>
                </a:schemeClr>
              </a:solidFill>
            </a:endParaRPr>
          </a:p>
        </p:txBody>
      </p:sp>
      <p:pic>
        <p:nvPicPr>
          <p:cNvPr id="13"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2435" y="3253645"/>
            <a:ext cx="822338" cy="843607"/>
          </a:xfrm>
          <a:prstGeom prst="rect">
            <a:avLst/>
          </a:prstGeom>
        </p:spPr>
      </p:pic>
      <p:grpSp>
        <p:nvGrpSpPr>
          <p:cNvPr id="15" name="Group 41">
            <a:extLst>
              <a:ext uri="{FF2B5EF4-FFF2-40B4-BE49-F238E27FC236}">
                <a16:creationId xmlns:a16="http://schemas.microsoft.com/office/drawing/2014/main" id="{A479AE5E-4DA9-7AB4-D853-E26456258142}"/>
              </a:ext>
            </a:extLst>
          </p:cNvPr>
          <p:cNvGrpSpPr/>
          <p:nvPr/>
        </p:nvGrpSpPr>
        <p:grpSpPr>
          <a:xfrm>
            <a:off x="1231587" y="1745987"/>
            <a:ext cx="6931961" cy="983003"/>
            <a:chOff x="8921977" y="1394910"/>
            <a:chExt cx="2926080" cy="1310672"/>
          </a:xfrm>
        </p:grpSpPr>
        <p:sp>
          <p:nvSpPr>
            <p:cNvPr id="16" name="TextBox 42">
              <a:extLst>
                <a:ext uri="{FF2B5EF4-FFF2-40B4-BE49-F238E27FC236}">
                  <a16:creationId xmlns:a16="http://schemas.microsoft.com/office/drawing/2014/main" id="{ECC69F30-C044-D474-5B2C-5052CC3D92C2}"/>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rgbClr val="7C57C5"/>
                  </a:solidFill>
                </a:rPr>
                <a:t>¿Qué es?</a:t>
              </a:r>
            </a:p>
          </p:txBody>
        </p:sp>
        <p:sp>
          <p:nvSpPr>
            <p:cNvPr id="17" name="TextBox 43">
              <a:extLst>
                <a:ext uri="{FF2B5EF4-FFF2-40B4-BE49-F238E27FC236}">
                  <a16:creationId xmlns:a16="http://schemas.microsoft.com/office/drawing/2014/main" id="{D7D9B827-DED9-DA46-DD1F-2608C3FD4AD3}"/>
                </a:ext>
              </a:extLst>
            </p:cNvPr>
            <p:cNvSpPr txBox="1"/>
            <p:nvPr/>
          </p:nvSpPr>
          <p:spPr>
            <a:xfrm>
              <a:off x="8921977" y="1925881"/>
              <a:ext cx="2926080" cy="779701"/>
            </a:xfrm>
            <a:prstGeom prst="rect">
              <a:avLst/>
            </a:prstGeom>
            <a:noFill/>
          </p:spPr>
          <p:txBody>
            <a:bodyPr wrap="square" lIns="0" rIns="0" rtlCol="0" anchor="t">
              <a:spAutoFit/>
            </a:bodyPr>
            <a:lstStyle/>
            <a:p>
              <a:r>
                <a:rPr lang="en-US" sz="1600" noProof="1">
                  <a:solidFill>
                    <a:schemeClr val="tx1">
                      <a:lumMod val="75000"/>
                      <a:lumOff val="25000"/>
                    </a:schemeClr>
                  </a:solidFill>
                </a:rPr>
                <a:t>La ENDI, es la primera encuesta longitudinal especializada para estudiar la Desnutrición en menores de 5 años y sus determinantes. </a:t>
              </a:r>
            </a:p>
          </p:txBody>
        </p:sp>
      </p:grpSp>
      <p:grpSp>
        <p:nvGrpSpPr>
          <p:cNvPr id="18" name="Group 44">
            <a:extLst>
              <a:ext uri="{FF2B5EF4-FFF2-40B4-BE49-F238E27FC236}">
                <a16:creationId xmlns:a16="http://schemas.microsoft.com/office/drawing/2014/main" id="{AB115D36-5141-2C36-6FA6-28505421987E}"/>
              </a:ext>
            </a:extLst>
          </p:cNvPr>
          <p:cNvGrpSpPr/>
          <p:nvPr/>
        </p:nvGrpSpPr>
        <p:grpSpPr>
          <a:xfrm>
            <a:off x="5066690" y="4730645"/>
            <a:ext cx="5829190" cy="1229492"/>
            <a:chOff x="8921977" y="1306701"/>
            <a:chExt cx="2926080" cy="1910380"/>
          </a:xfrm>
        </p:grpSpPr>
        <p:sp>
          <p:nvSpPr>
            <p:cNvPr id="19" name="TextBox 45">
              <a:extLst>
                <a:ext uri="{FF2B5EF4-FFF2-40B4-BE49-F238E27FC236}">
                  <a16:creationId xmlns:a16="http://schemas.microsoft.com/office/drawing/2014/main" id="{C7CE621B-2B7A-FB14-0277-C598685BA2B6}"/>
                </a:ext>
              </a:extLst>
            </p:cNvPr>
            <p:cNvSpPr txBox="1"/>
            <p:nvPr/>
          </p:nvSpPr>
          <p:spPr>
            <a:xfrm>
              <a:off x="8921977" y="1306701"/>
              <a:ext cx="2926080" cy="621689"/>
            </a:xfrm>
            <a:prstGeom prst="rect">
              <a:avLst/>
            </a:prstGeom>
            <a:noFill/>
          </p:spPr>
          <p:txBody>
            <a:bodyPr wrap="square" lIns="0" rIns="0" rtlCol="0" anchor="b">
              <a:spAutoFit/>
            </a:bodyPr>
            <a:lstStyle/>
            <a:p>
              <a:r>
                <a:rPr lang="en-US" sz="2000" b="1" noProof="1">
                  <a:solidFill>
                    <a:srgbClr val="7C57C5"/>
                  </a:solidFill>
                </a:rPr>
                <a:t>¿Cómo se ejecuta?</a:t>
              </a:r>
            </a:p>
          </p:txBody>
        </p:sp>
        <p:sp>
          <p:nvSpPr>
            <p:cNvPr id="20" name="TextBox 46">
              <a:extLst>
                <a:ext uri="{FF2B5EF4-FFF2-40B4-BE49-F238E27FC236}">
                  <a16:creationId xmlns:a16="http://schemas.microsoft.com/office/drawing/2014/main" id="{95E09505-FCE5-D776-2C97-565B391CB28B}"/>
                </a:ext>
              </a:extLst>
            </p:cNvPr>
            <p:cNvSpPr txBox="1"/>
            <p:nvPr/>
          </p:nvSpPr>
          <p:spPr>
            <a:xfrm>
              <a:off x="8921977" y="1925881"/>
              <a:ext cx="2926080" cy="1291200"/>
            </a:xfrm>
            <a:prstGeom prst="rect">
              <a:avLst/>
            </a:prstGeom>
            <a:noFill/>
          </p:spPr>
          <p:txBody>
            <a:bodyPr wrap="square" lIns="0" rIns="0" rtlCol="0" anchor="t">
              <a:spAutoFit/>
            </a:bodyPr>
            <a:lstStyle/>
            <a:p>
              <a:pPr algn="just"/>
              <a:r>
                <a:rPr lang="en-US" sz="1600" noProof="1">
                  <a:solidFill>
                    <a:schemeClr val="tx1">
                      <a:lumMod val="75000"/>
                      <a:lumOff val="25000"/>
                    </a:schemeClr>
                  </a:solidFill>
                </a:rPr>
                <a:t>Mediante una muestra a nivel nacional, que se recolecta durante 12 meses y en la que se despliega personal capacitado para la recolección de esta información.</a:t>
              </a:r>
            </a:p>
          </p:txBody>
        </p:sp>
      </p:grpSp>
      <p:grpSp>
        <p:nvGrpSpPr>
          <p:cNvPr id="21" name="Group 47">
            <a:extLst>
              <a:ext uri="{FF2B5EF4-FFF2-40B4-BE49-F238E27FC236}">
                <a16:creationId xmlns:a16="http://schemas.microsoft.com/office/drawing/2014/main" id="{11753590-9E9D-DA2B-568A-6509D0AD62D5}"/>
              </a:ext>
            </a:extLst>
          </p:cNvPr>
          <p:cNvGrpSpPr/>
          <p:nvPr/>
        </p:nvGrpSpPr>
        <p:grpSpPr>
          <a:xfrm>
            <a:off x="2698671" y="2969047"/>
            <a:ext cx="7381991" cy="983003"/>
            <a:chOff x="8921977" y="1394910"/>
            <a:chExt cx="3242574" cy="1310672"/>
          </a:xfrm>
        </p:grpSpPr>
        <p:sp>
          <p:nvSpPr>
            <p:cNvPr id="22" name="TextBox 48">
              <a:extLst>
                <a:ext uri="{FF2B5EF4-FFF2-40B4-BE49-F238E27FC236}">
                  <a16:creationId xmlns:a16="http://schemas.microsoft.com/office/drawing/2014/main" id="{3A16A028-9D5B-38CD-E4AD-CD3CD4B780A5}"/>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rgbClr val="7C57C5"/>
                  </a:solidFill>
                </a:rPr>
                <a:t>¿Por qué surge?</a:t>
              </a:r>
            </a:p>
          </p:txBody>
        </p:sp>
        <p:sp>
          <p:nvSpPr>
            <p:cNvPr id="23" name="TextBox 49">
              <a:extLst>
                <a:ext uri="{FF2B5EF4-FFF2-40B4-BE49-F238E27FC236}">
                  <a16:creationId xmlns:a16="http://schemas.microsoft.com/office/drawing/2014/main" id="{DBB60562-3A5B-3954-F9FC-2E45AEC608CA}"/>
                </a:ext>
              </a:extLst>
            </p:cNvPr>
            <p:cNvSpPr txBox="1"/>
            <p:nvPr/>
          </p:nvSpPr>
          <p:spPr>
            <a:xfrm>
              <a:off x="8921977" y="1925881"/>
              <a:ext cx="3242574" cy="779701"/>
            </a:xfrm>
            <a:prstGeom prst="rect">
              <a:avLst/>
            </a:prstGeom>
            <a:noFill/>
          </p:spPr>
          <p:txBody>
            <a:bodyPr wrap="square" lIns="0" rIns="0" rtlCol="0" anchor="t">
              <a:spAutoFit/>
            </a:bodyPr>
            <a:lstStyle/>
            <a:p>
              <a:r>
                <a:rPr lang="en-US" sz="1600" noProof="1">
                  <a:solidFill>
                    <a:schemeClr val="tx1">
                      <a:lumMod val="75000"/>
                      <a:lumOff val="25000"/>
                    </a:schemeClr>
                  </a:solidFill>
                </a:rPr>
                <a:t>D</a:t>
              </a:r>
              <a:r>
                <a:rPr lang="es-EC" sz="1600" noProof="1">
                  <a:solidFill>
                    <a:schemeClr val="tx1">
                      <a:lumMod val="75000"/>
                      <a:lumOff val="25000"/>
                    </a:schemeClr>
                  </a:solidFill>
                </a:rPr>
                <a:t>e la necesidad de contar con información oportuna y continua que permita el seguimiento a la desnutrición crónica infantil.</a:t>
              </a:r>
              <a:r>
                <a:rPr lang="en-US" sz="1600" noProof="1">
                  <a:solidFill>
                    <a:schemeClr val="tx1">
                      <a:lumMod val="75000"/>
                      <a:lumOff val="25000"/>
                    </a:schemeClr>
                  </a:solidFill>
                </a:rPr>
                <a:t>  </a:t>
              </a:r>
            </a:p>
          </p:txBody>
        </p:sp>
      </p:grpSp>
      <p:pic>
        <p:nvPicPr>
          <p:cNvPr id="27" name="Imagen 2"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1285" y="1886334"/>
            <a:ext cx="769259" cy="76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Imagen 2"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9347" y="5056877"/>
            <a:ext cx="792194" cy="792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9" name="Conector recto 28"/>
          <p:cNvCxnSpPr/>
          <p:nvPr/>
        </p:nvCxnSpPr>
        <p:spPr>
          <a:xfrm>
            <a:off x="2607034" y="1964850"/>
            <a:ext cx="5157129" cy="0"/>
          </a:xfrm>
          <a:prstGeom prst="line">
            <a:avLst/>
          </a:prstGeom>
          <a:ln w="28575">
            <a:solidFill>
              <a:srgbClr val="7C57C5"/>
            </a:solidFill>
          </a:ln>
        </p:spPr>
        <p:style>
          <a:lnRef idx="3">
            <a:schemeClr val="accent6"/>
          </a:lnRef>
          <a:fillRef idx="0">
            <a:schemeClr val="accent6"/>
          </a:fillRef>
          <a:effectRef idx="2">
            <a:schemeClr val="accent6"/>
          </a:effectRef>
          <a:fontRef idx="minor">
            <a:schemeClr val="tx1"/>
          </a:fontRef>
        </p:style>
      </p:cxnSp>
      <p:cxnSp>
        <p:nvCxnSpPr>
          <p:cNvPr id="30" name="Conector recto 29"/>
          <p:cNvCxnSpPr>
            <a:cxnSpLocks/>
          </p:cNvCxnSpPr>
          <p:nvPr/>
        </p:nvCxnSpPr>
        <p:spPr>
          <a:xfrm>
            <a:off x="4824601" y="3189713"/>
            <a:ext cx="4751044" cy="0"/>
          </a:xfrm>
          <a:prstGeom prst="line">
            <a:avLst/>
          </a:prstGeom>
          <a:ln w="28575">
            <a:solidFill>
              <a:srgbClr val="7C57C5"/>
            </a:solidFill>
          </a:ln>
        </p:spPr>
        <p:style>
          <a:lnRef idx="3">
            <a:schemeClr val="accent6"/>
          </a:lnRef>
          <a:fillRef idx="0">
            <a:schemeClr val="accent6"/>
          </a:fillRef>
          <a:effectRef idx="2">
            <a:schemeClr val="accent6"/>
          </a:effectRef>
          <a:fontRef idx="minor">
            <a:schemeClr val="tx1"/>
          </a:fontRef>
        </p:style>
      </p:cxnSp>
      <p:cxnSp>
        <p:nvCxnSpPr>
          <p:cNvPr id="32" name="Conector recto 31"/>
          <p:cNvCxnSpPr/>
          <p:nvPr/>
        </p:nvCxnSpPr>
        <p:spPr>
          <a:xfrm>
            <a:off x="7705232" y="4959892"/>
            <a:ext cx="3171624" cy="0"/>
          </a:xfrm>
          <a:prstGeom prst="line">
            <a:avLst/>
          </a:prstGeom>
          <a:ln w="28575">
            <a:solidFill>
              <a:srgbClr val="7C57C5"/>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187110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673892" y="357514"/>
            <a:ext cx="10571868" cy="607027"/>
          </a:xfrm>
        </p:spPr>
        <p:txBody>
          <a:bodyPr/>
          <a:lstStyle/>
          <a:p>
            <a:r>
              <a:rPr lang="es-MX" sz="3500" dirty="0">
                <a:solidFill>
                  <a:schemeClr val="tx1">
                    <a:lumMod val="75000"/>
                    <a:lumOff val="25000"/>
                  </a:schemeClr>
                </a:solidFill>
              </a:rPr>
              <a:t>Evolución histórica de la temática</a:t>
            </a:r>
            <a:endParaRPr lang="es-419" sz="3500" dirty="0">
              <a:solidFill>
                <a:schemeClr val="tx1">
                  <a:lumMod val="75000"/>
                  <a:lumOff val="25000"/>
                </a:schemeClr>
              </a:solidFill>
            </a:endParaRPr>
          </a:p>
        </p:txBody>
      </p:sp>
      <p:sp>
        <p:nvSpPr>
          <p:cNvPr id="41" name="Rectángulo redondeado 7"/>
          <p:cNvSpPr/>
          <p:nvPr/>
        </p:nvSpPr>
        <p:spPr>
          <a:xfrm>
            <a:off x="673892" y="1245933"/>
            <a:ext cx="10576721" cy="794237"/>
          </a:xfrm>
          <a:prstGeom prst="roundRect">
            <a:avLst/>
          </a:prstGeom>
          <a:ln w="19050">
            <a:noFill/>
            <a:prstDash val="solid"/>
          </a:ln>
        </p:spPr>
        <p:style>
          <a:lnRef idx="2">
            <a:schemeClr val="accent2"/>
          </a:lnRef>
          <a:fillRef idx="1">
            <a:schemeClr val="lt1"/>
          </a:fillRef>
          <a:effectRef idx="0">
            <a:schemeClr val="accent2"/>
          </a:effectRef>
          <a:fontRef idx="minor">
            <a:schemeClr val="dk1"/>
          </a:fontRef>
        </p:style>
        <p:txBody>
          <a:bodyPr rtlCol="0" anchor="ctr"/>
          <a:lstStyle/>
          <a:p>
            <a:pPr algn="just">
              <a:lnSpc>
                <a:spcPct val="114000"/>
              </a:lnSpc>
            </a:pPr>
            <a:r>
              <a:rPr lang="es-EC" sz="1600" dirty="0">
                <a:solidFill>
                  <a:schemeClr val="tx1">
                    <a:lumMod val="75000"/>
                    <a:lumOff val="25000"/>
                  </a:schemeClr>
                </a:solidFill>
              </a:rPr>
              <a:t>En Ecuador se han realizado siete operaciones estadísticas para medir la situación alimentaria, nutricional y de salud de niños menores de cinco años desde 1986. </a:t>
            </a:r>
          </a:p>
        </p:txBody>
      </p:sp>
      <p:grpSp>
        <p:nvGrpSpPr>
          <p:cNvPr id="2" name="Group 38">
            <a:extLst>
              <a:ext uri="{FF2B5EF4-FFF2-40B4-BE49-F238E27FC236}">
                <a16:creationId xmlns:a16="http://schemas.microsoft.com/office/drawing/2014/main" id="{AAD85445-5DBC-A8C7-2293-487044BB08C7}"/>
              </a:ext>
            </a:extLst>
          </p:cNvPr>
          <p:cNvGrpSpPr/>
          <p:nvPr/>
        </p:nvGrpSpPr>
        <p:grpSpPr>
          <a:xfrm>
            <a:off x="385418" y="2301945"/>
            <a:ext cx="11473963" cy="3208198"/>
            <a:chOff x="538120" y="2995770"/>
            <a:chExt cx="11473963" cy="3208198"/>
          </a:xfrm>
        </p:grpSpPr>
        <p:graphicFrame>
          <p:nvGraphicFramePr>
            <p:cNvPr id="3" name="42 Diagrama">
              <a:extLst>
                <a:ext uri="{FF2B5EF4-FFF2-40B4-BE49-F238E27FC236}">
                  <a16:creationId xmlns:a16="http://schemas.microsoft.com/office/drawing/2014/main" id="{63FF196A-10CB-F27D-C2FE-8B56051E3BF4}"/>
                </a:ext>
              </a:extLst>
            </p:cNvPr>
            <p:cNvGraphicFramePr/>
            <p:nvPr>
              <p:extLst>
                <p:ext uri="{D42A27DB-BD31-4B8C-83A1-F6EECF244321}">
                  <p14:modId xmlns:p14="http://schemas.microsoft.com/office/powerpoint/2010/main" val="378794993"/>
                </p:ext>
              </p:extLst>
            </p:nvPr>
          </p:nvGraphicFramePr>
          <p:xfrm>
            <a:off x="538120" y="2995770"/>
            <a:ext cx="11473963" cy="15713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8">
              <a:extLst>
                <a:ext uri="{FF2B5EF4-FFF2-40B4-BE49-F238E27FC236}">
                  <a16:creationId xmlns:a16="http://schemas.microsoft.com/office/drawing/2014/main" id="{538B93B6-39DE-E426-541E-B6F2562E92A6}"/>
                </a:ext>
              </a:extLst>
            </p:cNvPr>
            <p:cNvSpPr txBox="1"/>
            <p:nvPr/>
          </p:nvSpPr>
          <p:spPr>
            <a:xfrm>
              <a:off x="581327" y="4348267"/>
              <a:ext cx="1371600" cy="1855701"/>
            </a:xfrm>
            <a:prstGeom prst="rect">
              <a:avLst/>
            </a:prstGeom>
            <a:ln w="9525">
              <a:noFill/>
            </a:ln>
          </p:spPr>
          <p:style>
            <a:lnRef idx="2">
              <a:schemeClr val="accent5"/>
            </a:lnRef>
            <a:fillRef idx="1">
              <a:schemeClr val="lt1"/>
            </a:fillRef>
            <a:effectRef idx="0">
              <a:schemeClr val="accent5"/>
            </a:effectRef>
            <a:fontRef idx="minor">
              <a:schemeClr val="dk1"/>
            </a:fontRef>
          </p:style>
          <p:txBody>
            <a:bodyPr wrap="square" anchor="ctr">
              <a:spAutoFit/>
            </a:bodyPr>
            <a:lstStyle/>
            <a:p>
              <a:pPr marL="0" marR="0">
                <a:lnSpc>
                  <a:spcPct val="107000"/>
                </a:lnSpc>
                <a:spcBef>
                  <a:spcPts val="0"/>
                </a:spcBef>
                <a:spcAft>
                  <a:spcPts val="800"/>
                </a:spcAft>
              </a:pPr>
              <a:r>
                <a:rPr lang="es-ES"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rPr>
                <a:t>Diagnóstico de la Situación Alimentaria, Nutricional y de Salud de la Población Ecuatoriana - Menor de Cinco Años</a:t>
              </a:r>
            </a:p>
          </p:txBody>
        </p:sp>
        <p:sp>
          <p:nvSpPr>
            <p:cNvPr id="6" name="TextBox 16">
              <a:extLst>
                <a:ext uri="{FF2B5EF4-FFF2-40B4-BE49-F238E27FC236}">
                  <a16:creationId xmlns:a16="http://schemas.microsoft.com/office/drawing/2014/main" id="{0AB69EEB-5FBC-E518-3CEB-26EA38DEDB5C}"/>
                </a:ext>
              </a:extLst>
            </p:cNvPr>
            <p:cNvSpPr txBox="1"/>
            <p:nvPr/>
          </p:nvSpPr>
          <p:spPr>
            <a:xfrm>
              <a:off x="2218713" y="4363940"/>
              <a:ext cx="1371600" cy="1665649"/>
            </a:xfrm>
            <a:prstGeom prst="rect">
              <a:avLst/>
            </a:prstGeom>
            <a:ln w="9525">
              <a:noFill/>
            </a:ln>
          </p:spPr>
          <p:style>
            <a:lnRef idx="2">
              <a:schemeClr val="accent5"/>
            </a:lnRef>
            <a:fillRef idx="1">
              <a:schemeClr val="lt1"/>
            </a:fillRef>
            <a:effectRef idx="0">
              <a:schemeClr val="accent5"/>
            </a:effectRef>
            <a:fontRef idx="minor">
              <a:schemeClr val="dk1"/>
            </a:fontRef>
          </p:style>
          <p:txBody>
            <a:bodyPr wrap="square" anchor="ctr">
              <a:spAutoFit/>
            </a:bodyPr>
            <a:lstStyle/>
            <a:p>
              <a:pPr marL="0" marR="0">
                <a:lnSpc>
                  <a:spcPct val="107000"/>
                </a:lnSpc>
                <a:spcBef>
                  <a:spcPts val="0"/>
                </a:spcBef>
                <a:spcAft>
                  <a:spcPts val="800"/>
                </a:spcAft>
              </a:pPr>
              <a:r>
                <a:rPr lang="es-EC"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rPr>
                <a:t>Encuesta Demográfica y de Salud Materna e Infantil </a:t>
              </a:r>
            </a:p>
            <a:p>
              <a:pPr marL="0" marR="0">
                <a:lnSpc>
                  <a:spcPct val="107000"/>
                </a:lnSpc>
                <a:spcBef>
                  <a:spcPts val="0"/>
                </a:spcBef>
                <a:spcAft>
                  <a:spcPts val="800"/>
                </a:spcAft>
              </a:pPr>
              <a:r>
                <a:rPr lang="es-EC"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rPr>
                <a:t>(CEPAR)</a:t>
              </a:r>
              <a:endParaRPr lang="en-US"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endParaRPr>
            </a:p>
          </p:txBody>
        </p:sp>
        <p:sp>
          <p:nvSpPr>
            <p:cNvPr id="7" name="TextBox 19">
              <a:extLst>
                <a:ext uri="{FF2B5EF4-FFF2-40B4-BE49-F238E27FC236}">
                  <a16:creationId xmlns:a16="http://schemas.microsoft.com/office/drawing/2014/main" id="{301B479A-10F4-4B32-7777-B65E4AC9AA05}"/>
                </a:ext>
              </a:extLst>
            </p:cNvPr>
            <p:cNvSpPr txBox="1"/>
            <p:nvPr/>
          </p:nvSpPr>
          <p:spPr>
            <a:xfrm>
              <a:off x="3817217" y="4357616"/>
              <a:ext cx="1371600" cy="970202"/>
            </a:xfrm>
            <a:prstGeom prst="rect">
              <a:avLst/>
            </a:prstGeom>
            <a:ln w="9525">
              <a:noFill/>
            </a:ln>
          </p:spPr>
          <p:style>
            <a:lnRef idx="2">
              <a:schemeClr val="accent5"/>
            </a:lnRef>
            <a:fillRef idx="1">
              <a:schemeClr val="lt1"/>
            </a:fillRef>
            <a:effectRef idx="0">
              <a:schemeClr val="accent5"/>
            </a:effectRef>
            <a:fontRef idx="minor">
              <a:schemeClr val="dk1"/>
            </a:fontRef>
          </p:style>
          <p:txBody>
            <a:bodyPr wrap="square" anchor="ctr">
              <a:spAutoFit/>
            </a:bodyPr>
            <a:lstStyle/>
            <a:p>
              <a:pPr marL="0" marR="0">
                <a:lnSpc>
                  <a:spcPct val="107000"/>
                </a:lnSpc>
                <a:spcBef>
                  <a:spcPts val="0"/>
                </a:spcBef>
                <a:spcAft>
                  <a:spcPts val="800"/>
                </a:spcAft>
              </a:pPr>
              <a:r>
                <a:rPr lang="es-EC"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rPr>
                <a:t>Encuesta de Condiciones de Vida </a:t>
              </a:r>
            </a:p>
            <a:p>
              <a:pPr marL="0" marR="0">
                <a:lnSpc>
                  <a:spcPct val="107000"/>
                </a:lnSpc>
                <a:spcBef>
                  <a:spcPts val="0"/>
                </a:spcBef>
                <a:spcAft>
                  <a:spcPts val="800"/>
                </a:spcAft>
              </a:pPr>
              <a:r>
                <a:rPr lang="es-EC"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rPr>
                <a:t>(INEC)</a:t>
              </a:r>
              <a:endParaRPr lang="en-US"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endParaRPr>
            </a:p>
          </p:txBody>
        </p:sp>
        <p:sp>
          <p:nvSpPr>
            <p:cNvPr id="8" name="TextBox 21">
              <a:extLst>
                <a:ext uri="{FF2B5EF4-FFF2-40B4-BE49-F238E27FC236}">
                  <a16:creationId xmlns:a16="http://schemas.microsoft.com/office/drawing/2014/main" id="{C3809AC9-F99B-AE73-8920-DC97E2106620}"/>
                </a:ext>
              </a:extLst>
            </p:cNvPr>
            <p:cNvSpPr txBox="1"/>
            <p:nvPr/>
          </p:nvSpPr>
          <p:spPr>
            <a:xfrm>
              <a:off x="5464968" y="4360455"/>
              <a:ext cx="1371600" cy="1167820"/>
            </a:xfrm>
            <a:prstGeom prst="rect">
              <a:avLst/>
            </a:prstGeom>
            <a:ln w="9525">
              <a:noFill/>
            </a:ln>
          </p:spPr>
          <p:style>
            <a:lnRef idx="2">
              <a:schemeClr val="accent5"/>
            </a:lnRef>
            <a:fillRef idx="1">
              <a:schemeClr val="lt1"/>
            </a:fillRef>
            <a:effectRef idx="0">
              <a:schemeClr val="accent5"/>
            </a:effectRef>
            <a:fontRef idx="minor">
              <a:schemeClr val="dk1"/>
            </a:fontRef>
          </p:style>
          <p:txBody>
            <a:bodyPr wrap="square" anchor="ctr">
              <a:spAutoFit/>
            </a:bodyPr>
            <a:lstStyle/>
            <a:p>
              <a:pPr marL="0" marR="0">
                <a:lnSpc>
                  <a:spcPct val="107000"/>
                </a:lnSpc>
                <a:spcBef>
                  <a:spcPts val="0"/>
                </a:spcBef>
                <a:spcAft>
                  <a:spcPts val="800"/>
                </a:spcAft>
              </a:pPr>
              <a:r>
                <a:rPr lang="es-EC"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rPr>
                <a:t>Encuesta Nacional de Salud y Nutrición </a:t>
              </a:r>
            </a:p>
            <a:p>
              <a:pPr marL="0" marR="0">
                <a:lnSpc>
                  <a:spcPct val="107000"/>
                </a:lnSpc>
                <a:spcBef>
                  <a:spcPts val="0"/>
                </a:spcBef>
                <a:spcAft>
                  <a:spcPts val="800"/>
                </a:spcAft>
              </a:pPr>
              <a:r>
                <a:rPr lang="es-EC"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rPr>
                <a:t>(MSP-INEC)</a:t>
              </a:r>
              <a:endParaRPr lang="en-US"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endParaRPr>
            </a:p>
          </p:txBody>
        </p:sp>
        <p:sp>
          <p:nvSpPr>
            <p:cNvPr id="9" name="TextBox 23">
              <a:extLst>
                <a:ext uri="{FF2B5EF4-FFF2-40B4-BE49-F238E27FC236}">
                  <a16:creationId xmlns:a16="http://schemas.microsoft.com/office/drawing/2014/main" id="{2A9863A6-9E58-0F43-95F9-384DCEB33AA1}"/>
                </a:ext>
              </a:extLst>
            </p:cNvPr>
            <p:cNvSpPr txBox="1"/>
            <p:nvPr/>
          </p:nvSpPr>
          <p:spPr>
            <a:xfrm>
              <a:off x="7085762" y="4361433"/>
              <a:ext cx="1371600" cy="970202"/>
            </a:xfrm>
            <a:prstGeom prst="rect">
              <a:avLst/>
            </a:prstGeom>
            <a:ln w="9525">
              <a:noFill/>
            </a:ln>
          </p:spPr>
          <p:style>
            <a:lnRef idx="2">
              <a:schemeClr val="accent5"/>
            </a:lnRef>
            <a:fillRef idx="1">
              <a:schemeClr val="lt1"/>
            </a:fillRef>
            <a:effectRef idx="0">
              <a:schemeClr val="accent5"/>
            </a:effectRef>
            <a:fontRef idx="minor">
              <a:schemeClr val="dk1"/>
            </a:fontRef>
          </p:style>
          <p:txBody>
            <a:bodyPr wrap="square" anchor="ctr">
              <a:spAutoFit/>
            </a:bodyPr>
            <a:lstStyle/>
            <a:p>
              <a:pPr marL="0" marR="0">
                <a:lnSpc>
                  <a:spcPct val="107000"/>
                </a:lnSpc>
                <a:spcBef>
                  <a:spcPts val="0"/>
                </a:spcBef>
                <a:spcAft>
                  <a:spcPts val="800"/>
                </a:spcAft>
              </a:pPr>
              <a:r>
                <a:rPr lang="es-EC"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rPr>
                <a:t>Encuesta de Condiciones de Vida </a:t>
              </a:r>
            </a:p>
            <a:p>
              <a:pPr marL="0" marR="0">
                <a:lnSpc>
                  <a:spcPct val="107000"/>
                </a:lnSpc>
                <a:spcBef>
                  <a:spcPts val="0"/>
                </a:spcBef>
                <a:spcAft>
                  <a:spcPts val="800"/>
                </a:spcAft>
              </a:pPr>
              <a:r>
                <a:rPr lang="es-EC"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rPr>
                <a:t>(INEC)</a:t>
              </a:r>
              <a:endParaRPr lang="en-US"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endParaRPr>
            </a:p>
          </p:txBody>
        </p:sp>
        <p:sp>
          <p:nvSpPr>
            <p:cNvPr id="10" name="TextBox 25">
              <a:extLst>
                <a:ext uri="{FF2B5EF4-FFF2-40B4-BE49-F238E27FC236}">
                  <a16:creationId xmlns:a16="http://schemas.microsoft.com/office/drawing/2014/main" id="{667BD2E9-9545-1CB1-BDC4-754E19CA1E01}"/>
                </a:ext>
              </a:extLst>
            </p:cNvPr>
            <p:cNvSpPr txBox="1"/>
            <p:nvPr/>
          </p:nvSpPr>
          <p:spPr>
            <a:xfrm>
              <a:off x="8697098" y="4361720"/>
              <a:ext cx="1371600" cy="1167820"/>
            </a:xfrm>
            <a:prstGeom prst="rect">
              <a:avLst/>
            </a:prstGeom>
            <a:ln w="9525">
              <a:noFill/>
            </a:ln>
          </p:spPr>
          <p:style>
            <a:lnRef idx="2">
              <a:schemeClr val="accent5"/>
            </a:lnRef>
            <a:fillRef idx="1">
              <a:schemeClr val="lt1"/>
            </a:fillRef>
            <a:effectRef idx="0">
              <a:schemeClr val="accent5"/>
            </a:effectRef>
            <a:fontRef idx="minor">
              <a:schemeClr val="dk1"/>
            </a:fontRef>
          </p:style>
          <p:txBody>
            <a:bodyPr wrap="square" anchor="ctr">
              <a:spAutoFit/>
            </a:bodyPr>
            <a:lstStyle/>
            <a:p>
              <a:pPr marL="0" marR="0">
                <a:lnSpc>
                  <a:spcPct val="107000"/>
                </a:lnSpc>
                <a:spcBef>
                  <a:spcPts val="0"/>
                </a:spcBef>
                <a:spcAft>
                  <a:spcPts val="800"/>
                </a:spcAft>
              </a:pPr>
              <a:r>
                <a:rPr lang="es-EC"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rPr>
                <a:t>Encuesta Nacional de Salud y Nutrición </a:t>
              </a:r>
            </a:p>
            <a:p>
              <a:pPr marL="0" marR="0">
                <a:lnSpc>
                  <a:spcPct val="107000"/>
                </a:lnSpc>
                <a:spcBef>
                  <a:spcPts val="0"/>
                </a:spcBef>
                <a:spcAft>
                  <a:spcPts val="800"/>
                </a:spcAft>
              </a:pPr>
              <a:r>
                <a:rPr lang="es-EC"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rPr>
                <a:t>(INEC)</a:t>
              </a:r>
              <a:endParaRPr lang="en-US"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endParaRPr>
            </a:p>
          </p:txBody>
        </p:sp>
        <p:sp>
          <p:nvSpPr>
            <p:cNvPr id="11" name="TextBox 27">
              <a:extLst>
                <a:ext uri="{FF2B5EF4-FFF2-40B4-BE49-F238E27FC236}">
                  <a16:creationId xmlns:a16="http://schemas.microsoft.com/office/drawing/2014/main" id="{666C2811-6D57-FE2D-A356-7CE32E1FEE4D}"/>
                </a:ext>
              </a:extLst>
            </p:cNvPr>
            <p:cNvSpPr txBox="1"/>
            <p:nvPr/>
          </p:nvSpPr>
          <p:spPr>
            <a:xfrm>
              <a:off x="10344780" y="4363683"/>
              <a:ext cx="1371600" cy="1167820"/>
            </a:xfrm>
            <a:prstGeom prst="rect">
              <a:avLst/>
            </a:prstGeom>
            <a:ln w="9525">
              <a:noFill/>
            </a:ln>
          </p:spPr>
          <p:style>
            <a:lnRef idx="2">
              <a:schemeClr val="accent5"/>
            </a:lnRef>
            <a:fillRef idx="1">
              <a:schemeClr val="lt1"/>
            </a:fillRef>
            <a:effectRef idx="0">
              <a:schemeClr val="accent5"/>
            </a:effectRef>
            <a:fontRef idx="minor">
              <a:schemeClr val="dk1"/>
            </a:fontRef>
          </p:style>
          <p:txBody>
            <a:bodyPr wrap="square" anchor="ctr">
              <a:spAutoFit/>
            </a:bodyPr>
            <a:lstStyle/>
            <a:p>
              <a:pPr marL="0" marR="0">
                <a:lnSpc>
                  <a:spcPct val="107000"/>
                </a:lnSpc>
                <a:spcBef>
                  <a:spcPts val="0"/>
                </a:spcBef>
                <a:spcAft>
                  <a:spcPts val="800"/>
                </a:spcAft>
              </a:pPr>
              <a:r>
                <a:rPr lang="es-ES"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rPr>
                <a:t>Encuesta Nacional de Desnutrición Infantil </a:t>
              </a:r>
            </a:p>
            <a:p>
              <a:pPr marL="0" marR="0">
                <a:lnSpc>
                  <a:spcPct val="107000"/>
                </a:lnSpc>
                <a:spcBef>
                  <a:spcPts val="0"/>
                </a:spcBef>
                <a:spcAft>
                  <a:spcPts val="800"/>
                </a:spcAft>
              </a:pPr>
              <a:r>
                <a:rPr lang="es-ES" sz="1200" kern="100" dirty="0">
                  <a:solidFill>
                    <a:schemeClr val="tx1">
                      <a:lumMod val="75000"/>
                      <a:lumOff val="25000"/>
                    </a:schemeClr>
                  </a:solidFill>
                  <a:effectLst/>
                  <a:latin typeface="+mj-lt"/>
                  <a:ea typeface="Calibri" panose="020F0502020204030204" pitchFamily="34" charset="0"/>
                  <a:cs typeface="Times New Roman" panose="02020603050405020304" pitchFamily="18" charset="0"/>
                </a:rPr>
                <a:t>(INEC)</a:t>
              </a:r>
              <a:endParaRPr lang="en-US" sz="1200" dirty="0">
                <a:solidFill>
                  <a:schemeClr val="tx1">
                    <a:lumMod val="75000"/>
                    <a:lumOff val="25000"/>
                  </a:schemeClr>
                </a:solidFill>
                <a:latin typeface="+mj-lt"/>
              </a:endParaRPr>
            </a:p>
          </p:txBody>
        </p:sp>
      </p:grpSp>
    </p:spTree>
    <p:extLst>
      <p:ext uri="{BB962C8B-B14F-4D97-AF65-F5344CB8AC3E}">
        <p14:creationId xmlns:p14="http://schemas.microsoft.com/office/powerpoint/2010/main" val="2969198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21802"/>
            <a:ext cx="10640106" cy="607027"/>
          </a:xfrm>
        </p:spPr>
        <p:txBody>
          <a:bodyPr/>
          <a:lstStyle/>
          <a:p>
            <a:r>
              <a:rPr lang="es-MX" sz="3500" dirty="0">
                <a:solidFill>
                  <a:schemeClr val="tx1">
                    <a:lumMod val="75000"/>
                    <a:lumOff val="25000"/>
                  </a:schemeClr>
                </a:solidFill>
              </a:rPr>
              <a:t>Temáticas que se investigan</a:t>
            </a:r>
            <a:endParaRPr lang="es-419" sz="3500" dirty="0">
              <a:solidFill>
                <a:schemeClr val="tx1">
                  <a:lumMod val="75000"/>
                  <a:lumOff val="25000"/>
                </a:schemeClr>
              </a:solidFill>
            </a:endParaRPr>
          </a:p>
        </p:txBody>
      </p:sp>
      <p:grpSp>
        <p:nvGrpSpPr>
          <p:cNvPr id="2" name="Grupo 1">
            <a:extLst>
              <a:ext uri="{FF2B5EF4-FFF2-40B4-BE49-F238E27FC236}">
                <a16:creationId xmlns:a16="http://schemas.microsoft.com/office/drawing/2014/main" id="{1F2C61D2-B50B-4F6D-256F-152607C77D58}"/>
              </a:ext>
            </a:extLst>
          </p:cNvPr>
          <p:cNvGrpSpPr/>
          <p:nvPr/>
        </p:nvGrpSpPr>
        <p:grpSpPr>
          <a:xfrm>
            <a:off x="1464279" y="2146970"/>
            <a:ext cx="9103948" cy="4566978"/>
            <a:chOff x="1108564" y="1548517"/>
            <a:chExt cx="9838998" cy="4864713"/>
          </a:xfrm>
        </p:grpSpPr>
        <p:cxnSp>
          <p:nvCxnSpPr>
            <p:cNvPr id="87" name="Straight Connector 91">
              <a:extLst>
                <a:ext uri="{FF2B5EF4-FFF2-40B4-BE49-F238E27FC236}">
                  <a16:creationId xmlns:a16="http://schemas.microsoft.com/office/drawing/2014/main" id="{D62DBE7A-B394-407B-848F-F63F9A3BC158}"/>
                </a:ext>
              </a:extLst>
            </p:cNvPr>
            <p:cNvCxnSpPr>
              <a:stCxn id="99" idx="0"/>
            </p:cNvCxnSpPr>
            <p:nvPr/>
          </p:nvCxnSpPr>
          <p:spPr>
            <a:xfrm flipH="1" flipV="1">
              <a:off x="7094441" y="2006279"/>
              <a:ext cx="12848" cy="3908328"/>
            </a:xfrm>
            <a:prstGeom prst="line">
              <a:avLst/>
            </a:prstGeom>
            <a:ln>
              <a:solidFill>
                <a:srgbClr val="024E85"/>
              </a:solidFill>
            </a:ln>
          </p:spPr>
          <p:style>
            <a:lnRef idx="1">
              <a:schemeClr val="dk1"/>
            </a:lnRef>
            <a:fillRef idx="0">
              <a:schemeClr val="dk1"/>
            </a:fillRef>
            <a:effectRef idx="0">
              <a:schemeClr val="dk1"/>
            </a:effectRef>
            <a:fontRef idx="minor">
              <a:schemeClr val="tx1"/>
            </a:fontRef>
          </p:style>
        </p:cxnSp>
        <p:cxnSp>
          <p:nvCxnSpPr>
            <p:cNvPr id="33" name="Straight Connector 9">
              <a:extLst>
                <a:ext uri="{FF2B5EF4-FFF2-40B4-BE49-F238E27FC236}">
                  <a16:creationId xmlns:a16="http://schemas.microsoft.com/office/drawing/2014/main" id="{5BE5CB28-8BC5-43A9-82C9-92B6A5D11FAB}"/>
                </a:ext>
              </a:extLst>
            </p:cNvPr>
            <p:cNvCxnSpPr>
              <a:cxnSpLocks/>
            </p:cNvCxnSpPr>
            <p:nvPr/>
          </p:nvCxnSpPr>
          <p:spPr>
            <a:xfrm>
              <a:off x="6690702" y="3959988"/>
              <a:ext cx="386813" cy="0"/>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34" name="Straight Connector 92">
              <a:extLst>
                <a:ext uri="{FF2B5EF4-FFF2-40B4-BE49-F238E27FC236}">
                  <a16:creationId xmlns:a16="http://schemas.microsoft.com/office/drawing/2014/main" id="{9E186F2C-73F1-4FF1-AE76-4A4A4A5882C5}"/>
                </a:ext>
              </a:extLst>
            </p:cNvPr>
            <p:cNvCxnSpPr/>
            <p:nvPr/>
          </p:nvCxnSpPr>
          <p:spPr>
            <a:xfrm flipH="1">
              <a:off x="5004059" y="3972943"/>
              <a:ext cx="427712" cy="2"/>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sp>
          <p:nvSpPr>
            <p:cNvPr id="36" name="Oval 5">
              <a:extLst>
                <a:ext uri="{FF2B5EF4-FFF2-40B4-BE49-F238E27FC236}">
                  <a16:creationId xmlns:a16="http://schemas.microsoft.com/office/drawing/2014/main" id="{96ACFC85-5007-4038-8688-4868B38587D1}"/>
                </a:ext>
              </a:extLst>
            </p:cNvPr>
            <p:cNvSpPr/>
            <p:nvPr/>
          </p:nvSpPr>
          <p:spPr>
            <a:xfrm>
              <a:off x="6990720" y="1845099"/>
              <a:ext cx="200888" cy="200888"/>
            </a:xfrm>
            <a:prstGeom prst="ellipse">
              <a:avLst/>
            </a:prstGeom>
            <a:solidFill>
              <a:srgbClr val="1E8F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37" name="Oval 83">
              <a:extLst>
                <a:ext uri="{FF2B5EF4-FFF2-40B4-BE49-F238E27FC236}">
                  <a16:creationId xmlns:a16="http://schemas.microsoft.com/office/drawing/2014/main" id="{51F05F36-1AB5-488A-B787-21ED2444A187}"/>
                </a:ext>
              </a:extLst>
            </p:cNvPr>
            <p:cNvSpPr/>
            <p:nvPr/>
          </p:nvSpPr>
          <p:spPr>
            <a:xfrm>
              <a:off x="6990720" y="2883634"/>
              <a:ext cx="200888" cy="200888"/>
            </a:xfrm>
            <a:prstGeom prst="ellipse">
              <a:avLst/>
            </a:prstGeom>
            <a:solidFill>
              <a:srgbClr val="6E6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38" name="Oval 84">
              <a:extLst>
                <a:ext uri="{FF2B5EF4-FFF2-40B4-BE49-F238E27FC236}">
                  <a16:creationId xmlns:a16="http://schemas.microsoft.com/office/drawing/2014/main" id="{45796F69-D836-4C00-B241-DA158845053F}"/>
                </a:ext>
              </a:extLst>
            </p:cNvPr>
            <p:cNvSpPr/>
            <p:nvPr/>
          </p:nvSpPr>
          <p:spPr>
            <a:xfrm>
              <a:off x="6990720" y="3863497"/>
              <a:ext cx="200888" cy="200888"/>
            </a:xfrm>
            <a:prstGeom prst="ellipse">
              <a:avLst/>
            </a:prstGeom>
            <a:solidFill>
              <a:srgbClr val="166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cxnSp>
          <p:nvCxnSpPr>
            <p:cNvPr id="39" name="Straight Connector 91">
              <a:extLst>
                <a:ext uri="{FF2B5EF4-FFF2-40B4-BE49-F238E27FC236}">
                  <a16:creationId xmlns:a16="http://schemas.microsoft.com/office/drawing/2014/main" id="{D62DBE7A-B394-407B-848F-F63F9A3BC158}"/>
                </a:ext>
              </a:extLst>
            </p:cNvPr>
            <p:cNvCxnSpPr>
              <a:stCxn id="98" idx="4"/>
            </p:cNvCxnSpPr>
            <p:nvPr/>
          </p:nvCxnSpPr>
          <p:spPr>
            <a:xfrm flipH="1" flipV="1">
              <a:off x="5004059" y="1976711"/>
              <a:ext cx="2267" cy="3966757"/>
            </a:xfrm>
            <a:prstGeom prst="line">
              <a:avLst/>
            </a:prstGeom>
            <a:ln>
              <a:solidFill>
                <a:srgbClr val="024E85"/>
              </a:solidFill>
            </a:ln>
          </p:spPr>
          <p:style>
            <a:lnRef idx="1">
              <a:schemeClr val="dk1"/>
            </a:lnRef>
            <a:fillRef idx="0">
              <a:schemeClr val="dk1"/>
            </a:fillRef>
            <a:effectRef idx="0">
              <a:schemeClr val="dk1"/>
            </a:effectRef>
            <a:fontRef idx="minor">
              <a:schemeClr val="tx1"/>
            </a:fontRef>
          </p:style>
        </p:cxnSp>
        <p:sp>
          <p:nvSpPr>
            <p:cNvPr id="40" name="Oval 88">
              <a:extLst>
                <a:ext uri="{FF2B5EF4-FFF2-40B4-BE49-F238E27FC236}">
                  <a16:creationId xmlns:a16="http://schemas.microsoft.com/office/drawing/2014/main" id="{C1093E01-8044-4996-AB34-9D300FCF49AE}"/>
                </a:ext>
              </a:extLst>
            </p:cNvPr>
            <p:cNvSpPr/>
            <p:nvPr/>
          </p:nvSpPr>
          <p:spPr>
            <a:xfrm rot="10800000">
              <a:off x="4917263" y="3878299"/>
              <a:ext cx="200888" cy="200888"/>
            </a:xfrm>
            <a:prstGeom prst="ellipse">
              <a:avLst/>
            </a:prstGeom>
            <a:solidFill>
              <a:srgbClr val="166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41" name="Oval 89">
              <a:extLst>
                <a:ext uri="{FF2B5EF4-FFF2-40B4-BE49-F238E27FC236}">
                  <a16:creationId xmlns:a16="http://schemas.microsoft.com/office/drawing/2014/main" id="{362F6368-7357-452D-AAD7-6B0527F2DF9C}"/>
                </a:ext>
              </a:extLst>
            </p:cNvPr>
            <p:cNvSpPr/>
            <p:nvPr/>
          </p:nvSpPr>
          <p:spPr>
            <a:xfrm rot="10800000">
              <a:off x="4917263" y="2883634"/>
              <a:ext cx="200888" cy="200888"/>
            </a:xfrm>
            <a:prstGeom prst="ellipse">
              <a:avLst/>
            </a:prstGeom>
            <a:solidFill>
              <a:srgbClr val="6E6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42" name="Oval 90">
              <a:extLst>
                <a:ext uri="{FF2B5EF4-FFF2-40B4-BE49-F238E27FC236}">
                  <a16:creationId xmlns:a16="http://schemas.microsoft.com/office/drawing/2014/main" id="{842F2CA0-E5C7-4AD4-A1BA-19F435B08A28}"/>
                </a:ext>
              </a:extLst>
            </p:cNvPr>
            <p:cNvSpPr/>
            <p:nvPr/>
          </p:nvSpPr>
          <p:spPr>
            <a:xfrm rot="10800000">
              <a:off x="4917263" y="1845099"/>
              <a:ext cx="200888" cy="200888"/>
            </a:xfrm>
            <a:prstGeom prst="ellipse">
              <a:avLst/>
            </a:prstGeom>
            <a:solidFill>
              <a:srgbClr val="1E8F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grpSp>
          <p:nvGrpSpPr>
            <p:cNvPr id="43" name="Group 2">
              <a:extLst>
                <a:ext uri="{FF2B5EF4-FFF2-40B4-BE49-F238E27FC236}">
                  <a16:creationId xmlns:a16="http://schemas.microsoft.com/office/drawing/2014/main" id="{25B489D2-2CC4-4A0A-8471-A30E679359DA}"/>
                </a:ext>
              </a:extLst>
            </p:cNvPr>
            <p:cNvGrpSpPr/>
            <p:nvPr/>
          </p:nvGrpSpPr>
          <p:grpSpPr>
            <a:xfrm>
              <a:off x="7573838" y="1548517"/>
              <a:ext cx="3371457" cy="794050"/>
              <a:chOff x="5692588" y="1560606"/>
              <a:chExt cx="3195918" cy="936812"/>
            </a:xfrm>
          </p:grpSpPr>
          <p:sp>
            <p:nvSpPr>
              <p:cNvPr id="44" name="Rectangle: Rounded Corners 32">
                <a:extLst>
                  <a:ext uri="{FF2B5EF4-FFF2-40B4-BE49-F238E27FC236}">
                    <a16:creationId xmlns:a16="http://schemas.microsoft.com/office/drawing/2014/main" id="{D6391E66-8D4E-443D-AC84-AB2DDD9413F4}"/>
                  </a:ext>
                </a:extLst>
              </p:cNvPr>
              <p:cNvSpPr/>
              <p:nvPr/>
            </p:nvSpPr>
            <p:spPr>
              <a:xfrm>
                <a:off x="5800164" y="1625600"/>
                <a:ext cx="3088342" cy="806824"/>
              </a:xfrm>
              <a:prstGeom prst="roundRect">
                <a:avLst>
                  <a:gd name="adj" fmla="val 50000"/>
                </a:avLst>
              </a:prstGeom>
              <a:noFill/>
              <a:ln w="57150">
                <a:solidFill>
                  <a:srgbClr val="1E8F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45" name="Rectangle: Rounded Corners 33">
                <a:extLst>
                  <a:ext uri="{FF2B5EF4-FFF2-40B4-BE49-F238E27FC236}">
                    <a16:creationId xmlns:a16="http://schemas.microsoft.com/office/drawing/2014/main" id="{91328DEE-64E0-4057-9564-2A7A73682C07}"/>
                  </a:ext>
                </a:extLst>
              </p:cNvPr>
              <p:cNvSpPr/>
              <p:nvPr/>
            </p:nvSpPr>
            <p:spPr>
              <a:xfrm>
                <a:off x="6279776" y="1780241"/>
                <a:ext cx="2420879" cy="497542"/>
              </a:xfrm>
              <a:prstGeom prst="roundRect">
                <a:avLst>
                  <a:gd name="adj" fmla="val 50000"/>
                </a:avLst>
              </a:prstGeom>
              <a:solidFill>
                <a:srgbClr val="1E8F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Century Gothic" panose="020B0502020202020204" pitchFamily="34" charset="0"/>
                  </a:rPr>
                  <a:t>Lactancia materna</a:t>
                </a:r>
              </a:p>
            </p:txBody>
          </p:sp>
          <p:sp>
            <p:nvSpPr>
              <p:cNvPr id="46" name="Oval 34">
                <a:extLst>
                  <a:ext uri="{FF2B5EF4-FFF2-40B4-BE49-F238E27FC236}">
                    <a16:creationId xmlns:a16="http://schemas.microsoft.com/office/drawing/2014/main" id="{9BF2375C-B24E-42E1-A2CB-39E4656FC0AB}"/>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47" name="Oval 35">
                <a:extLst>
                  <a:ext uri="{FF2B5EF4-FFF2-40B4-BE49-F238E27FC236}">
                    <a16:creationId xmlns:a16="http://schemas.microsoft.com/office/drawing/2014/main" id="{8099A731-B5C7-4F93-A3D6-6483DB997CEB}"/>
                  </a:ext>
                </a:extLst>
              </p:cNvPr>
              <p:cNvSpPr/>
              <p:nvPr/>
            </p:nvSpPr>
            <p:spPr>
              <a:xfrm>
                <a:off x="5758255" y="1607914"/>
                <a:ext cx="806824" cy="806824"/>
              </a:xfrm>
              <a:prstGeom prst="ellipse">
                <a:avLst/>
              </a:prstGeom>
              <a:solidFill>
                <a:srgbClr val="1E8F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Century Gothic" panose="020B0502020202020204" pitchFamily="34" charset="0"/>
                  </a:rPr>
                  <a:t>6</a:t>
                </a:r>
              </a:p>
            </p:txBody>
          </p:sp>
        </p:grpSp>
        <p:grpSp>
          <p:nvGrpSpPr>
            <p:cNvPr id="48" name="Group 38">
              <a:extLst>
                <a:ext uri="{FF2B5EF4-FFF2-40B4-BE49-F238E27FC236}">
                  <a16:creationId xmlns:a16="http://schemas.microsoft.com/office/drawing/2014/main" id="{FC15EDA3-6A8C-46AD-8399-97EB8D372768}"/>
                </a:ext>
              </a:extLst>
            </p:cNvPr>
            <p:cNvGrpSpPr/>
            <p:nvPr/>
          </p:nvGrpSpPr>
          <p:grpSpPr>
            <a:xfrm>
              <a:off x="7573838" y="2551264"/>
              <a:ext cx="3371457" cy="794050"/>
              <a:chOff x="5692588" y="1560606"/>
              <a:chExt cx="3195918" cy="936812"/>
            </a:xfrm>
          </p:grpSpPr>
          <p:sp>
            <p:nvSpPr>
              <p:cNvPr id="49" name="Rectangle: Rounded Corners 39">
                <a:extLst>
                  <a:ext uri="{FF2B5EF4-FFF2-40B4-BE49-F238E27FC236}">
                    <a16:creationId xmlns:a16="http://schemas.microsoft.com/office/drawing/2014/main" id="{EF7DAA5C-5564-4158-B938-3E3452D86A0E}"/>
                  </a:ext>
                </a:extLst>
              </p:cNvPr>
              <p:cNvSpPr/>
              <p:nvPr/>
            </p:nvSpPr>
            <p:spPr>
              <a:xfrm>
                <a:off x="5800164" y="1625600"/>
                <a:ext cx="3088342" cy="806824"/>
              </a:xfrm>
              <a:prstGeom prst="roundRect">
                <a:avLst>
                  <a:gd name="adj" fmla="val 50000"/>
                </a:avLst>
              </a:prstGeom>
              <a:noFill/>
              <a:ln w="57150">
                <a:solidFill>
                  <a:srgbClr val="00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50" name="Rectangle: Rounded Corners 40">
                <a:extLst>
                  <a:ext uri="{FF2B5EF4-FFF2-40B4-BE49-F238E27FC236}">
                    <a16:creationId xmlns:a16="http://schemas.microsoft.com/office/drawing/2014/main" id="{6C997F90-A564-40CB-B6BC-8A968C77CA0C}"/>
                  </a:ext>
                </a:extLst>
              </p:cNvPr>
              <p:cNvSpPr/>
              <p:nvPr/>
            </p:nvSpPr>
            <p:spPr>
              <a:xfrm>
                <a:off x="6279776" y="1780241"/>
                <a:ext cx="2420879" cy="497542"/>
              </a:xfrm>
              <a:prstGeom prst="roundRect">
                <a:avLst>
                  <a:gd name="adj" fmla="val 50000"/>
                </a:avLst>
              </a:prstGeom>
              <a:solidFill>
                <a:srgbClr val="00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Century Gothic" panose="020B0502020202020204" pitchFamily="34" charset="0"/>
                  </a:rPr>
                  <a:t>Controles prenatales</a:t>
                </a:r>
              </a:p>
            </p:txBody>
          </p:sp>
          <p:sp>
            <p:nvSpPr>
              <p:cNvPr id="51" name="Oval 41">
                <a:extLst>
                  <a:ext uri="{FF2B5EF4-FFF2-40B4-BE49-F238E27FC236}">
                    <a16:creationId xmlns:a16="http://schemas.microsoft.com/office/drawing/2014/main" id="{9ECCCC11-F355-49CA-9FEC-D7D765F56BE2}"/>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52" name="Oval 72">
                <a:extLst>
                  <a:ext uri="{FF2B5EF4-FFF2-40B4-BE49-F238E27FC236}">
                    <a16:creationId xmlns:a16="http://schemas.microsoft.com/office/drawing/2014/main" id="{8ADA7973-EB39-4757-A689-EB64D685ACED}"/>
                  </a:ext>
                </a:extLst>
              </p:cNvPr>
              <p:cNvSpPr/>
              <p:nvPr/>
            </p:nvSpPr>
            <p:spPr>
              <a:xfrm>
                <a:off x="5758255" y="1625599"/>
                <a:ext cx="806824" cy="806824"/>
              </a:xfrm>
              <a:prstGeom prst="ellipse">
                <a:avLst/>
              </a:prstGeom>
              <a:solidFill>
                <a:srgbClr val="00EAEA"/>
              </a:solidFill>
              <a:ln>
                <a:solidFill>
                  <a:srgbClr val="00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Century Gothic" panose="020B0502020202020204" pitchFamily="34" charset="0"/>
                  </a:rPr>
                  <a:t>7</a:t>
                </a:r>
              </a:p>
            </p:txBody>
          </p:sp>
        </p:grpSp>
        <p:grpSp>
          <p:nvGrpSpPr>
            <p:cNvPr id="53" name="Group 73">
              <a:extLst>
                <a:ext uri="{FF2B5EF4-FFF2-40B4-BE49-F238E27FC236}">
                  <a16:creationId xmlns:a16="http://schemas.microsoft.com/office/drawing/2014/main" id="{6A968ABF-D362-4FD0-B330-BFB4C2906CAA}"/>
                </a:ext>
              </a:extLst>
            </p:cNvPr>
            <p:cNvGrpSpPr/>
            <p:nvPr/>
          </p:nvGrpSpPr>
          <p:grpSpPr>
            <a:xfrm>
              <a:off x="7573838" y="3554009"/>
              <a:ext cx="3371457" cy="794050"/>
              <a:chOff x="5692588" y="1560606"/>
              <a:chExt cx="3195918" cy="936812"/>
            </a:xfrm>
          </p:grpSpPr>
          <p:sp>
            <p:nvSpPr>
              <p:cNvPr id="54" name="Rectangle: Rounded Corners 74">
                <a:extLst>
                  <a:ext uri="{FF2B5EF4-FFF2-40B4-BE49-F238E27FC236}">
                    <a16:creationId xmlns:a16="http://schemas.microsoft.com/office/drawing/2014/main" id="{8D4F3653-381C-442F-A7FA-3C7A6CC00AF1}"/>
                  </a:ext>
                </a:extLst>
              </p:cNvPr>
              <p:cNvSpPr/>
              <p:nvPr/>
            </p:nvSpPr>
            <p:spPr>
              <a:xfrm>
                <a:off x="5800164" y="1625600"/>
                <a:ext cx="3088342" cy="806824"/>
              </a:xfrm>
              <a:prstGeom prst="roundRect">
                <a:avLst>
                  <a:gd name="adj" fmla="val 50000"/>
                </a:avLst>
              </a:prstGeom>
              <a:noFill/>
              <a:ln w="57150">
                <a:solidFill>
                  <a:srgbClr val="DF8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55" name="Rectangle: Rounded Corners 75">
                <a:extLst>
                  <a:ext uri="{FF2B5EF4-FFF2-40B4-BE49-F238E27FC236}">
                    <a16:creationId xmlns:a16="http://schemas.microsoft.com/office/drawing/2014/main" id="{BD50A0A0-2FA1-49D0-8886-3E757F666345}"/>
                  </a:ext>
                </a:extLst>
              </p:cNvPr>
              <p:cNvSpPr/>
              <p:nvPr/>
            </p:nvSpPr>
            <p:spPr>
              <a:xfrm>
                <a:off x="6279776" y="1780241"/>
                <a:ext cx="2420879" cy="497542"/>
              </a:xfrm>
              <a:prstGeom prst="roundRect">
                <a:avLst>
                  <a:gd name="adj" fmla="val 50000"/>
                </a:avLst>
              </a:prstGeom>
              <a:solidFill>
                <a:srgbClr val="DF85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Century Gothic" panose="020B0502020202020204" pitchFamily="34" charset="0"/>
                  </a:rPr>
                  <a:t>Inmunizaciones</a:t>
                </a:r>
              </a:p>
            </p:txBody>
          </p:sp>
          <p:sp>
            <p:nvSpPr>
              <p:cNvPr id="56" name="Oval 76">
                <a:extLst>
                  <a:ext uri="{FF2B5EF4-FFF2-40B4-BE49-F238E27FC236}">
                    <a16:creationId xmlns:a16="http://schemas.microsoft.com/office/drawing/2014/main" id="{5502FCE7-DDB5-40C5-8BAE-25BF0A90D05A}"/>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57" name="Oval 77">
                <a:extLst>
                  <a:ext uri="{FF2B5EF4-FFF2-40B4-BE49-F238E27FC236}">
                    <a16:creationId xmlns:a16="http://schemas.microsoft.com/office/drawing/2014/main" id="{392B0DEC-FAAA-4D26-8F4B-2CD9CD11400F}"/>
                  </a:ext>
                </a:extLst>
              </p:cNvPr>
              <p:cNvSpPr/>
              <p:nvPr/>
            </p:nvSpPr>
            <p:spPr>
              <a:xfrm>
                <a:off x="5758255" y="1625599"/>
                <a:ext cx="806824" cy="806824"/>
              </a:xfrm>
              <a:prstGeom prst="ellipse">
                <a:avLst/>
              </a:prstGeom>
              <a:solidFill>
                <a:srgbClr val="DF85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Century Gothic" panose="020B0502020202020204" pitchFamily="34" charset="0"/>
                  </a:rPr>
                  <a:t>8</a:t>
                </a:r>
              </a:p>
            </p:txBody>
          </p:sp>
        </p:grpSp>
        <p:grpSp>
          <p:nvGrpSpPr>
            <p:cNvPr id="58" name="Group 94">
              <a:extLst>
                <a:ext uri="{FF2B5EF4-FFF2-40B4-BE49-F238E27FC236}">
                  <a16:creationId xmlns:a16="http://schemas.microsoft.com/office/drawing/2014/main" id="{DC9FC2B3-E9FF-4D14-AE08-3BCBC4BA960D}"/>
                </a:ext>
              </a:extLst>
            </p:cNvPr>
            <p:cNvGrpSpPr/>
            <p:nvPr/>
          </p:nvGrpSpPr>
          <p:grpSpPr>
            <a:xfrm flipH="1">
              <a:off x="1108569" y="1548517"/>
              <a:ext cx="3402965" cy="794050"/>
              <a:chOff x="5692588" y="1560606"/>
              <a:chExt cx="3195918" cy="936812"/>
            </a:xfrm>
          </p:grpSpPr>
          <p:sp>
            <p:nvSpPr>
              <p:cNvPr id="59" name="Rectangle: Rounded Corners 110">
                <a:extLst>
                  <a:ext uri="{FF2B5EF4-FFF2-40B4-BE49-F238E27FC236}">
                    <a16:creationId xmlns:a16="http://schemas.microsoft.com/office/drawing/2014/main" id="{1EA6C376-E8B3-431B-863E-51A2C872A7EA}"/>
                  </a:ext>
                </a:extLst>
              </p:cNvPr>
              <p:cNvSpPr/>
              <p:nvPr/>
            </p:nvSpPr>
            <p:spPr>
              <a:xfrm>
                <a:off x="5800164" y="1643284"/>
                <a:ext cx="3088342" cy="806824"/>
              </a:xfrm>
              <a:prstGeom prst="roundRect">
                <a:avLst>
                  <a:gd name="adj" fmla="val 50000"/>
                </a:avLst>
              </a:prstGeom>
              <a:noFill/>
              <a:ln w="57150">
                <a:solidFill>
                  <a:srgbClr val="1E8F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60" name="Rectangle: Rounded Corners 111">
                <a:extLst>
                  <a:ext uri="{FF2B5EF4-FFF2-40B4-BE49-F238E27FC236}">
                    <a16:creationId xmlns:a16="http://schemas.microsoft.com/office/drawing/2014/main" id="{86E3D609-39C5-48AB-BBEB-435EFD8F0C1A}"/>
                  </a:ext>
                </a:extLst>
              </p:cNvPr>
              <p:cNvSpPr/>
              <p:nvPr/>
            </p:nvSpPr>
            <p:spPr>
              <a:xfrm>
                <a:off x="6279776" y="1780241"/>
                <a:ext cx="2420879" cy="497542"/>
              </a:xfrm>
              <a:prstGeom prst="roundRect">
                <a:avLst>
                  <a:gd name="adj" fmla="val 50000"/>
                </a:avLst>
              </a:prstGeom>
              <a:solidFill>
                <a:srgbClr val="1E8FDC"/>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Inf. Sociodemográfica</a:t>
                </a:r>
              </a:p>
            </p:txBody>
          </p:sp>
          <p:sp>
            <p:nvSpPr>
              <p:cNvPr id="61" name="Oval 112">
                <a:extLst>
                  <a:ext uri="{FF2B5EF4-FFF2-40B4-BE49-F238E27FC236}">
                    <a16:creationId xmlns:a16="http://schemas.microsoft.com/office/drawing/2014/main" id="{1337A2B0-01C0-4E9D-B228-EE1EB83C1A34}"/>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62" name="Oval 113">
                <a:extLst>
                  <a:ext uri="{FF2B5EF4-FFF2-40B4-BE49-F238E27FC236}">
                    <a16:creationId xmlns:a16="http://schemas.microsoft.com/office/drawing/2014/main" id="{27CFF79C-B611-42C4-BC5F-5B52BCDE0521}"/>
                  </a:ext>
                </a:extLst>
              </p:cNvPr>
              <p:cNvSpPr/>
              <p:nvPr/>
            </p:nvSpPr>
            <p:spPr>
              <a:xfrm>
                <a:off x="5757648" y="1607914"/>
                <a:ext cx="806824" cy="806824"/>
              </a:xfrm>
              <a:prstGeom prst="ellipse">
                <a:avLst/>
              </a:prstGeom>
              <a:solidFill>
                <a:srgbClr val="1E8F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Century Gothic" panose="020B0502020202020204" pitchFamily="34" charset="0"/>
                  </a:rPr>
                  <a:t>1</a:t>
                </a:r>
              </a:p>
            </p:txBody>
          </p:sp>
        </p:grpSp>
        <p:grpSp>
          <p:nvGrpSpPr>
            <p:cNvPr id="63" name="Group 95">
              <a:extLst>
                <a:ext uri="{FF2B5EF4-FFF2-40B4-BE49-F238E27FC236}">
                  <a16:creationId xmlns:a16="http://schemas.microsoft.com/office/drawing/2014/main" id="{9C1A9688-D95D-4BD7-9D3D-9897E19B702E}"/>
                </a:ext>
              </a:extLst>
            </p:cNvPr>
            <p:cNvGrpSpPr/>
            <p:nvPr/>
          </p:nvGrpSpPr>
          <p:grpSpPr>
            <a:xfrm flipH="1">
              <a:off x="1108569" y="2551264"/>
              <a:ext cx="3402965" cy="794050"/>
              <a:chOff x="5692588" y="1560606"/>
              <a:chExt cx="3195918" cy="936812"/>
            </a:xfrm>
          </p:grpSpPr>
          <p:sp>
            <p:nvSpPr>
              <p:cNvPr id="64" name="Rectangle: Rounded Corners 106">
                <a:extLst>
                  <a:ext uri="{FF2B5EF4-FFF2-40B4-BE49-F238E27FC236}">
                    <a16:creationId xmlns:a16="http://schemas.microsoft.com/office/drawing/2014/main" id="{FBF1A8DF-A213-4C1D-A286-373C5DFD4FD5}"/>
                  </a:ext>
                </a:extLst>
              </p:cNvPr>
              <p:cNvSpPr/>
              <p:nvPr/>
            </p:nvSpPr>
            <p:spPr>
              <a:xfrm>
                <a:off x="5800164" y="1625600"/>
                <a:ext cx="3088342" cy="806824"/>
              </a:xfrm>
              <a:prstGeom prst="roundRect">
                <a:avLst>
                  <a:gd name="adj" fmla="val 50000"/>
                </a:avLst>
              </a:prstGeom>
              <a:noFill/>
              <a:ln w="57150">
                <a:solidFill>
                  <a:srgbClr val="00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65" name="Rectangle: Rounded Corners 107">
                <a:extLst>
                  <a:ext uri="{FF2B5EF4-FFF2-40B4-BE49-F238E27FC236}">
                    <a16:creationId xmlns:a16="http://schemas.microsoft.com/office/drawing/2014/main" id="{D5A63637-66B2-4A45-B3AA-44F82CE9E153}"/>
                  </a:ext>
                </a:extLst>
              </p:cNvPr>
              <p:cNvSpPr/>
              <p:nvPr/>
            </p:nvSpPr>
            <p:spPr>
              <a:xfrm>
                <a:off x="6279776" y="1780241"/>
                <a:ext cx="2420879" cy="497542"/>
              </a:xfrm>
              <a:prstGeom prst="roundRect">
                <a:avLst>
                  <a:gd name="adj" fmla="val 50000"/>
                </a:avLst>
              </a:prstGeom>
              <a:solidFill>
                <a:srgbClr val="00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Century Gothic" panose="020B0502020202020204" pitchFamily="34" charset="0"/>
                  </a:rPr>
                  <a:t>Antropometría</a:t>
                </a:r>
              </a:p>
            </p:txBody>
          </p:sp>
          <p:sp>
            <p:nvSpPr>
              <p:cNvPr id="66" name="Oval 108">
                <a:extLst>
                  <a:ext uri="{FF2B5EF4-FFF2-40B4-BE49-F238E27FC236}">
                    <a16:creationId xmlns:a16="http://schemas.microsoft.com/office/drawing/2014/main" id="{4D01C208-F75E-4A44-8B1E-DC8240CCC633}"/>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67" name="Oval 109">
                <a:extLst>
                  <a:ext uri="{FF2B5EF4-FFF2-40B4-BE49-F238E27FC236}">
                    <a16:creationId xmlns:a16="http://schemas.microsoft.com/office/drawing/2014/main" id="{6073953E-4A49-4F72-B7C8-FB0AFC22AC49}"/>
                  </a:ext>
                </a:extLst>
              </p:cNvPr>
              <p:cNvSpPr/>
              <p:nvPr/>
            </p:nvSpPr>
            <p:spPr>
              <a:xfrm>
                <a:off x="5757648" y="1624016"/>
                <a:ext cx="806824" cy="806824"/>
              </a:xfrm>
              <a:prstGeom prst="ellipse">
                <a:avLst/>
              </a:prstGeom>
              <a:solidFill>
                <a:srgbClr val="00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Century Gothic" panose="020B0502020202020204" pitchFamily="34" charset="0"/>
                  </a:rPr>
                  <a:t>2</a:t>
                </a:r>
              </a:p>
            </p:txBody>
          </p:sp>
        </p:grpSp>
        <p:grpSp>
          <p:nvGrpSpPr>
            <p:cNvPr id="68" name="Group 96">
              <a:extLst>
                <a:ext uri="{FF2B5EF4-FFF2-40B4-BE49-F238E27FC236}">
                  <a16:creationId xmlns:a16="http://schemas.microsoft.com/office/drawing/2014/main" id="{6D63C6DA-778A-4579-B5B8-F3375DC57D13}"/>
                </a:ext>
              </a:extLst>
            </p:cNvPr>
            <p:cNvGrpSpPr/>
            <p:nvPr/>
          </p:nvGrpSpPr>
          <p:grpSpPr>
            <a:xfrm flipH="1">
              <a:off x="1108569" y="3554009"/>
              <a:ext cx="3402965" cy="794050"/>
              <a:chOff x="5692588" y="1560606"/>
              <a:chExt cx="3195918" cy="936812"/>
            </a:xfrm>
          </p:grpSpPr>
          <p:sp>
            <p:nvSpPr>
              <p:cNvPr id="69" name="Rectangle: Rounded Corners 102">
                <a:extLst>
                  <a:ext uri="{FF2B5EF4-FFF2-40B4-BE49-F238E27FC236}">
                    <a16:creationId xmlns:a16="http://schemas.microsoft.com/office/drawing/2014/main" id="{1F4708C1-1C71-467A-85B2-CDA65977285B}"/>
                  </a:ext>
                </a:extLst>
              </p:cNvPr>
              <p:cNvSpPr/>
              <p:nvPr/>
            </p:nvSpPr>
            <p:spPr>
              <a:xfrm>
                <a:off x="5800164" y="1643284"/>
                <a:ext cx="3088342" cy="806824"/>
              </a:xfrm>
              <a:prstGeom prst="roundRect">
                <a:avLst>
                  <a:gd name="adj" fmla="val 50000"/>
                </a:avLst>
              </a:prstGeom>
              <a:noFill/>
              <a:ln w="57150">
                <a:solidFill>
                  <a:srgbClr val="DF8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70" name="Rectangle: Rounded Corners 103">
                <a:extLst>
                  <a:ext uri="{FF2B5EF4-FFF2-40B4-BE49-F238E27FC236}">
                    <a16:creationId xmlns:a16="http://schemas.microsoft.com/office/drawing/2014/main" id="{ADF0BAEC-1DB2-4AA4-9BBC-163C3D8CC5AF}"/>
                  </a:ext>
                </a:extLst>
              </p:cNvPr>
              <p:cNvSpPr/>
              <p:nvPr/>
            </p:nvSpPr>
            <p:spPr>
              <a:xfrm>
                <a:off x="6279776" y="1780241"/>
                <a:ext cx="2420879" cy="497542"/>
              </a:xfrm>
              <a:prstGeom prst="roundRect">
                <a:avLst>
                  <a:gd name="adj" fmla="val 50000"/>
                </a:avLst>
              </a:prstGeom>
              <a:solidFill>
                <a:srgbClr val="DF8589"/>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Century Gothic" panose="020B0502020202020204" pitchFamily="34" charset="0"/>
                  </a:rPr>
                  <a:t>Anemia</a:t>
                </a:r>
              </a:p>
            </p:txBody>
          </p:sp>
          <p:sp>
            <p:nvSpPr>
              <p:cNvPr id="71" name="Oval 104">
                <a:extLst>
                  <a:ext uri="{FF2B5EF4-FFF2-40B4-BE49-F238E27FC236}">
                    <a16:creationId xmlns:a16="http://schemas.microsoft.com/office/drawing/2014/main" id="{6CB6581A-A58A-40C4-9311-54E138BFB3B9}"/>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72" name="Oval 105">
                <a:extLst>
                  <a:ext uri="{FF2B5EF4-FFF2-40B4-BE49-F238E27FC236}">
                    <a16:creationId xmlns:a16="http://schemas.microsoft.com/office/drawing/2014/main" id="{E549F4C3-4DAA-421E-B97D-C6C519824ACA}"/>
                  </a:ext>
                </a:extLst>
              </p:cNvPr>
              <p:cNvSpPr/>
              <p:nvPr/>
            </p:nvSpPr>
            <p:spPr>
              <a:xfrm>
                <a:off x="5758714" y="1625599"/>
                <a:ext cx="806824" cy="806824"/>
              </a:xfrm>
              <a:prstGeom prst="ellipse">
                <a:avLst/>
              </a:prstGeom>
              <a:solidFill>
                <a:srgbClr val="DF85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Century Gothic" panose="020B0502020202020204" pitchFamily="34" charset="0"/>
                  </a:rPr>
                  <a:t>3</a:t>
                </a:r>
              </a:p>
            </p:txBody>
          </p:sp>
        </p:grpSp>
        <p:sp>
          <p:nvSpPr>
            <p:cNvPr id="73" name="Oval 3">
              <a:extLst>
                <a:ext uri="{FF2B5EF4-FFF2-40B4-BE49-F238E27FC236}">
                  <a16:creationId xmlns:a16="http://schemas.microsoft.com/office/drawing/2014/main" id="{BC1B0D95-C1E1-4B2A-BCEF-062193828F12}"/>
                </a:ext>
              </a:extLst>
            </p:cNvPr>
            <p:cNvSpPr/>
            <p:nvPr/>
          </p:nvSpPr>
          <p:spPr>
            <a:xfrm>
              <a:off x="5390875" y="3332852"/>
              <a:ext cx="1299829" cy="1299829"/>
            </a:xfrm>
            <a:prstGeom prst="ellipse">
              <a:avLst/>
            </a:prstGeom>
            <a:solidFill>
              <a:srgbClr val="F5A42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pic>
          <p:nvPicPr>
            <p:cNvPr id="74" name="3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1232" y="3563579"/>
              <a:ext cx="751267" cy="751267"/>
            </a:xfrm>
            <a:prstGeom prst="rect">
              <a:avLst/>
            </a:prstGeom>
          </p:spPr>
        </p:pic>
        <p:grpSp>
          <p:nvGrpSpPr>
            <p:cNvPr id="75" name="Group 96">
              <a:extLst>
                <a:ext uri="{FF2B5EF4-FFF2-40B4-BE49-F238E27FC236}">
                  <a16:creationId xmlns:a16="http://schemas.microsoft.com/office/drawing/2014/main" id="{6D63C6DA-778A-4579-B5B8-F3375DC57D13}"/>
                </a:ext>
              </a:extLst>
            </p:cNvPr>
            <p:cNvGrpSpPr/>
            <p:nvPr/>
          </p:nvGrpSpPr>
          <p:grpSpPr>
            <a:xfrm flipH="1">
              <a:off x="1108564" y="4606962"/>
              <a:ext cx="3402965" cy="794050"/>
              <a:chOff x="5692588" y="1560606"/>
              <a:chExt cx="3195918" cy="936812"/>
            </a:xfrm>
          </p:grpSpPr>
          <p:sp>
            <p:nvSpPr>
              <p:cNvPr id="76" name="Rectangle: Rounded Corners 102">
                <a:extLst>
                  <a:ext uri="{FF2B5EF4-FFF2-40B4-BE49-F238E27FC236}">
                    <a16:creationId xmlns:a16="http://schemas.microsoft.com/office/drawing/2014/main" id="{1F4708C1-1C71-467A-85B2-CDA65977285B}"/>
                  </a:ext>
                </a:extLst>
              </p:cNvPr>
              <p:cNvSpPr/>
              <p:nvPr/>
            </p:nvSpPr>
            <p:spPr>
              <a:xfrm>
                <a:off x="5800164" y="1625599"/>
                <a:ext cx="3088342" cy="806824"/>
              </a:xfrm>
              <a:prstGeom prst="roundRect">
                <a:avLst>
                  <a:gd name="adj" fmla="val 50000"/>
                </a:avLst>
              </a:prstGeom>
              <a:noFill/>
              <a:ln w="57150">
                <a:solidFill>
                  <a:srgbClr val="0096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77" name="Rectangle: Rounded Corners 103">
                <a:extLst>
                  <a:ext uri="{FF2B5EF4-FFF2-40B4-BE49-F238E27FC236}">
                    <a16:creationId xmlns:a16="http://schemas.microsoft.com/office/drawing/2014/main" id="{ADF0BAEC-1DB2-4AA4-9BBC-163C3D8CC5AF}"/>
                  </a:ext>
                </a:extLst>
              </p:cNvPr>
              <p:cNvSpPr/>
              <p:nvPr/>
            </p:nvSpPr>
            <p:spPr>
              <a:xfrm>
                <a:off x="6279776" y="1780241"/>
                <a:ext cx="2420879" cy="497542"/>
              </a:xfrm>
              <a:prstGeom prst="roundRect">
                <a:avLst>
                  <a:gd name="adj" fmla="val 50000"/>
                </a:avLst>
              </a:prstGeom>
              <a:solidFill>
                <a:srgbClr val="0096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Century Gothic" panose="020B0502020202020204" pitchFamily="34" charset="0"/>
                  </a:rPr>
                  <a:t>Calidad de </a:t>
                </a:r>
                <a:r>
                  <a:rPr lang="en-US" sz="1400" dirty="0" err="1">
                    <a:solidFill>
                      <a:schemeClr val="bg1"/>
                    </a:solidFill>
                    <a:latin typeface="Century Gothic" panose="020B0502020202020204" pitchFamily="34" charset="0"/>
                  </a:rPr>
                  <a:t>agua</a:t>
                </a:r>
                <a:endParaRPr lang="en-US" sz="1400" dirty="0">
                  <a:solidFill>
                    <a:schemeClr val="bg1"/>
                  </a:solidFill>
                  <a:latin typeface="Century Gothic" panose="020B0502020202020204" pitchFamily="34" charset="0"/>
                </a:endParaRPr>
              </a:p>
            </p:txBody>
          </p:sp>
          <p:sp>
            <p:nvSpPr>
              <p:cNvPr id="78" name="Oval 104">
                <a:extLst>
                  <a:ext uri="{FF2B5EF4-FFF2-40B4-BE49-F238E27FC236}">
                    <a16:creationId xmlns:a16="http://schemas.microsoft.com/office/drawing/2014/main" id="{6CB6581A-A58A-40C4-9311-54E138BFB3B9}"/>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79" name="Oval 105">
                <a:extLst>
                  <a:ext uri="{FF2B5EF4-FFF2-40B4-BE49-F238E27FC236}">
                    <a16:creationId xmlns:a16="http://schemas.microsoft.com/office/drawing/2014/main" id="{E549F4C3-4DAA-421E-B97D-C6C519824ACA}"/>
                  </a:ext>
                </a:extLst>
              </p:cNvPr>
              <p:cNvSpPr/>
              <p:nvPr/>
            </p:nvSpPr>
            <p:spPr>
              <a:xfrm>
                <a:off x="5757648" y="1625599"/>
                <a:ext cx="806824" cy="806824"/>
              </a:xfrm>
              <a:prstGeom prst="ellipse">
                <a:avLst/>
              </a:prstGeom>
              <a:solidFill>
                <a:srgbClr val="0096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Century Gothic" panose="020B0502020202020204" pitchFamily="34" charset="0"/>
                  </a:rPr>
                  <a:t>4</a:t>
                </a:r>
              </a:p>
            </p:txBody>
          </p:sp>
        </p:grpSp>
        <p:grpSp>
          <p:nvGrpSpPr>
            <p:cNvPr id="80" name="Group 73">
              <a:extLst>
                <a:ext uri="{FF2B5EF4-FFF2-40B4-BE49-F238E27FC236}">
                  <a16:creationId xmlns:a16="http://schemas.microsoft.com/office/drawing/2014/main" id="{6A968ABF-D362-4FD0-B330-BFB4C2906CAA}"/>
                </a:ext>
              </a:extLst>
            </p:cNvPr>
            <p:cNvGrpSpPr/>
            <p:nvPr/>
          </p:nvGrpSpPr>
          <p:grpSpPr>
            <a:xfrm>
              <a:off x="7573833" y="4606967"/>
              <a:ext cx="3371457" cy="794050"/>
              <a:chOff x="5692588" y="1560606"/>
              <a:chExt cx="3195918" cy="936812"/>
            </a:xfrm>
          </p:grpSpPr>
          <p:sp>
            <p:nvSpPr>
              <p:cNvPr id="81" name="Rectangle: Rounded Corners 74">
                <a:extLst>
                  <a:ext uri="{FF2B5EF4-FFF2-40B4-BE49-F238E27FC236}">
                    <a16:creationId xmlns:a16="http://schemas.microsoft.com/office/drawing/2014/main" id="{8D4F3653-381C-442F-A7FA-3C7A6CC00AF1}"/>
                  </a:ext>
                </a:extLst>
              </p:cNvPr>
              <p:cNvSpPr/>
              <p:nvPr/>
            </p:nvSpPr>
            <p:spPr>
              <a:xfrm>
                <a:off x="5800164" y="1625600"/>
                <a:ext cx="3088342" cy="806824"/>
              </a:xfrm>
              <a:prstGeom prst="roundRect">
                <a:avLst>
                  <a:gd name="adj" fmla="val 50000"/>
                </a:avLst>
              </a:prstGeom>
              <a:noFill/>
              <a:ln w="57150">
                <a:solidFill>
                  <a:srgbClr val="0096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82" name="Rectangle: Rounded Corners 75">
                <a:extLst>
                  <a:ext uri="{FF2B5EF4-FFF2-40B4-BE49-F238E27FC236}">
                    <a16:creationId xmlns:a16="http://schemas.microsoft.com/office/drawing/2014/main" id="{BD50A0A0-2FA1-49D0-8886-3E757F666345}"/>
                  </a:ext>
                </a:extLst>
              </p:cNvPr>
              <p:cNvSpPr/>
              <p:nvPr/>
            </p:nvSpPr>
            <p:spPr>
              <a:xfrm>
                <a:off x="6279776" y="1780241"/>
                <a:ext cx="2420879" cy="497542"/>
              </a:xfrm>
              <a:prstGeom prst="roundRect">
                <a:avLst>
                  <a:gd name="adj" fmla="val 50000"/>
                </a:avLst>
              </a:prstGeom>
              <a:solidFill>
                <a:srgbClr val="0096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Century Gothic" panose="020B0502020202020204" pitchFamily="34" charset="0"/>
                  </a:rPr>
                  <a:t>Salud en la Niñez</a:t>
                </a:r>
              </a:p>
            </p:txBody>
          </p:sp>
          <p:sp>
            <p:nvSpPr>
              <p:cNvPr id="83" name="Oval 76">
                <a:extLst>
                  <a:ext uri="{FF2B5EF4-FFF2-40B4-BE49-F238E27FC236}">
                    <a16:creationId xmlns:a16="http://schemas.microsoft.com/office/drawing/2014/main" id="{5502FCE7-DDB5-40C5-8BAE-25BF0A90D05A}"/>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84" name="Oval 77">
                <a:extLst>
                  <a:ext uri="{FF2B5EF4-FFF2-40B4-BE49-F238E27FC236}">
                    <a16:creationId xmlns:a16="http://schemas.microsoft.com/office/drawing/2014/main" id="{392B0DEC-FAAA-4D26-8F4B-2CD9CD11400F}"/>
                  </a:ext>
                </a:extLst>
              </p:cNvPr>
              <p:cNvSpPr/>
              <p:nvPr/>
            </p:nvSpPr>
            <p:spPr>
              <a:xfrm>
                <a:off x="5758255" y="1625599"/>
                <a:ext cx="806824" cy="806824"/>
              </a:xfrm>
              <a:prstGeom prst="ellipse">
                <a:avLst/>
              </a:prstGeom>
              <a:solidFill>
                <a:srgbClr val="0096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Century Gothic" panose="020B0502020202020204" pitchFamily="34" charset="0"/>
                  </a:rPr>
                  <a:t>9</a:t>
                </a:r>
              </a:p>
            </p:txBody>
          </p:sp>
        </p:grpSp>
        <p:sp>
          <p:nvSpPr>
            <p:cNvPr id="85" name="Oval 88">
              <a:extLst>
                <a:ext uri="{FF2B5EF4-FFF2-40B4-BE49-F238E27FC236}">
                  <a16:creationId xmlns:a16="http://schemas.microsoft.com/office/drawing/2014/main" id="{C1093E01-8044-4996-AB34-9D300FCF49AE}"/>
                </a:ext>
              </a:extLst>
            </p:cNvPr>
            <p:cNvSpPr/>
            <p:nvPr/>
          </p:nvSpPr>
          <p:spPr>
            <a:xfrm rot="10800000">
              <a:off x="4903610" y="4931255"/>
              <a:ext cx="200888" cy="200888"/>
            </a:xfrm>
            <a:prstGeom prst="ellipse">
              <a:avLst/>
            </a:prstGeom>
            <a:solidFill>
              <a:srgbClr val="024E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86" name="Oval 84">
              <a:extLst>
                <a:ext uri="{FF2B5EF4-FFF2-40B4-BE49-F238E27FC236}">
                  <a16:creationId xmlns:a16="http://schemas.microsoft.com/office/drawing/2014/main" id="{45796F69-D836-4C00-B241-DA158845053F}"/>
                </a:ext>
              </a:extLst>
            </p:cNvPr>
            <p:cNvSpPr/>
            <p:nvPr/>
          </p:nvSpPr>
          <p:spPr>
            <a:xfrm>
              <a:off x="6990925" y="4902394"/>
              <a:ext cx="200888" cy="200888"/>
            </a:xfrm>
            <a:prstGeom prst="ellipse">
              <a:avLst/>
            </a:prstGeom>
            <a:solidFill>
              <a:srgbClr val="024E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grpSp>
          <p:nvGrpSpPr>
            <p:cNvPr id="88" name="Group 96">
              <a:extLst>
                <a:ext uri="{FF2B5EF4-FFF2-40B4-BE49-F238E27FC236}">
                  <a16:creationId xmlns:a16="http://schemas.microsoft.com/office/drawing/2014/main" id="{6D63C6DA-778A-4579-B5B8-F3375DC57D13}"/>
                </a:ext>
              </a:extLst>
            </p:cNvPr>
            <p:cNvGrpSpPr/>
            <p:nvPr/>
          </p:nvGrpSpPr>
          <p:grpSpPr>
            <a:xfrm flipH="1">
              <a:off x="1110836" y="5619175"/>
              <a:ext cx="3402965" cy="794050"/>
              <a:chOff x="5692588" y="1560606"/>
              <a:chExt cx="3195918" cy="936812"/>
            </a:xfrm>
          </p:grpSpPr>
          <p:sp>
            <p:nvSpPr>
              <p:cNvPr id="89" name="Rectangle: Rounded Corners 102">
                <a:extLst>
                  <a:ext uri="{FF2B5EF4-FFF2-40B4-BE49-F238E27FC236}">
                    <a16:creationId xmlns:a16="http://schemas.microsoft.com/office/drawing/2014/main" id="{1F4708C1-1C71-467A-85B2-CDA65977285B}"/>
                  </a:ext>
                </a:extLst>
              </p:cNvPr>
              <p:cNvSpPr/>
              <p:nvPr/>
            </p:nvSpPr>
            <p:spPr>
              <a:xfrm>
                <a:off x="5800164" y="1625599"/>
                <a:ext cx="3088342" cy="806824"/>
              </a:xfrm>
              <a:prstGeom prst="roundRect">
                <a:avLst>
                  <a:gd name="adj" fmla="val 50000"/>
                </a:avLst>
              </a:prstGeom>
              <a:noFill/>
              <a:ln w="57150">
                <a:solidFill>
                  <a:srgbClr val="7C57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90" name="Rectangle: Rounded Corners 103">
                <a:extLst>
                  <a:ext uri="{FF2B5EF4-FFF2-40B4-BE49-F238E27FC236}">
                    <a16:creationId xmlns:a16="http://schemas.microsoft.com/office/drawing/2014/main" id="{ADF0BAEC-1DB2-4AA4-9BBC-163C3D8CC5AF}"/>
                  </a:ext>
                </a:extLst>
              </p:cNvPr>
              <p:cNvSpPr/>
              <p:nvPr/>
            </p:nvSpPr>
            <p:spPr>
              <a:xfrm>
                <a:off x="6279776" y="1780241"/>
                <a:ext cx="2420879" cy="497542"/>
              </a:xfrm>
              <a:prstGeom prst="roundRect">
                <a:avLst>
                  <a:gd name="adj" fmla="val 50000"/>
                </a:avLst>
              </a:prstGeom>
              <a:solidFill>
                <a:srgbClr val="7C5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Century Gothic" panose="020B0502020202020204" pitchFamily="34" charset="0"/>
                  </a:rPr>
                  <a:t>Consejerías</a:t>
                </a:r>
              </a:p>
            </p:txBody>
          </p:sp>
          <p:sp>
            <p:nvSpPr>
              <p:cNvPr id="91" name="Oval 104">
                <a:extLst>
                  <a:ext uri="{FF2B5EF4-FFF2-40B4-BE49-F238E27FC236}">
                    <a16:creationId xmlns:a16="http://schemas.microsoft.com/office/drawing/2014/main" id="{6CB6581A-A58A-40C4-9311-54E138BFB3B9}"/>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92" name="Oval 105">
                <a:extLst>
                  <a:ext uri="{FF2B5EF4-FFF2-40B4-BE49-F238E27FC236}">
                    <a16:creationId xmlns:a16="http://schemas.microsoft.com/office/drawing/2014/main" id="{E549F4C3-4DAA-421E-B97D-C6C519824ACA}"/>
                  </a:ext>
                </a:extLst>
              </p:cNvPr>
              <p:cNvSpPr/>
              <p:nvPr/>
            </p:nvSpPr>
            <p:spPr>
              <a:xfrm>
                <a:off x="5757648" y="1625599"/>
                <a:ext cx="806824" cy="806824"/>
              </a:xfrm>
              <a:prstGeom prst="ellipse">
                <a:avLst/>
              </a:prstGeom>
              <a:solidFill>
                <a:srgbClr val="7C5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Century Gothic" panose="020B0502020202020204" pitchFamily="34" charset="0"/>
                  </a:rPr>
                  <a:t>5</a:t>
                </a:r>
              </a:p>
            </p:txBody>
          </p:sp>
        </p:grpSp>
        <p:grpSp>
          <p:nvGrpSpPr>
            <p:cNvPr id="93" name="Group 73">
              <a:extLst>
                <a:ext uri="{FF2B5EF4-FFF2-40B4-BE49-F238E27FC236}">
                  <a16:creationId xmlns:a16="http://schemas.microsoft.com/office/drawing/2014/main" id="{6A968ABF-D362-4FD0-B330-BFB4C2906CAA}"/>
                </a:ext>
              </a:extLst>
            </p:cNvPr>
            <p:cNvGrpSpPr/>
            <p:nvPr/>
          </p:nvGrpSpPr>
          <p:grpSpPr>
            <a:xfrm>
              <a:off x="7576105" y="5619180"/>
              <a:ext cx="3371457" cy="794050"/>
              <a:chOff x="5692588" y="1560606"/>
              <a:chExt cx="3195918" cy="936812"/>
            </a:xfrm>
          </p:grpSpPr>
          <p:sp>
            <p:nvSpPr>
              <p:cNvPr id="94" name="Rectangle: Rounded Corners 74">
                <a:extLst>
                  <a:ext uri="{FF2B5EF4-FFF2-40B4-BE49-F238E27FC236}">
                    <a16:creationId xmlns:a16="http://schemas.microsoft.com/office/drawing/2014/main" id="{8D4F3653-381C-442F-A7FA-3C7A6CC00AF1}"/>
                  </a:ext>
                </a:extLst>
              </p:cNvPr>
              <p:cNvSpPr/>
              <p:nvPr/>
            </p:nvSpPr>
            <p:spPr>
              <a:xfrm>
                <a:off x="5800164" y="1625600"/>
                <a:ext cx="3088342" cy="806824"/>
              </a:xfrm>
              <a:prstGeom prst="roundRect">
                <a:avLst>
                  <a:gd name="adj" fmla="val 50000"/>
                </a:avLst>
              </a:prstGeom>
              <a:noFill/>
              <a:ln w="57150">
                <a:solidFill>
                  <a:srgbClr val="7C57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95" name="Rectangle: Rounded Corners 75">
                <a:extLst>
                  <a:ext uri="{FF2B5EF4-FFF2-40B4-BE49-F238E27FC236}">
                    <a16:creationId xmlns:a16="http://schemas.microsoft.com/office/drawing/2014/main" id="{BD50A0A0-2FA1-49D0-8886-3E757F666345}"/>
                  </a:ext>
                </a:extLst>
              </p:cNvPr>
              <p:cNvSpPr/>
              <p:nvPr/>
            </p:nvSpPr>
            <p:spPr>
              <a:xfrm>
                <a:off x="6279776" y="1780241"/>
                <a:ext cx="2420879" cy="497542"/>
              </a:xfrm>
              <a:prstGeom prst="roundRect">
                <a:avLst>
                  <a:gd name="adj" fmla="val 50000"/>
                </a:avLst>
              </a:prstGeom>
              <a:solidFill>
                <a:srgbClr val="7C5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Century Gothic" panose="020B0502020202020204" pitchFamily="34" charset="0"/>
                  </a:rPr>
                  <a:t>Desarrollo infantil</a:t>
                </a:r>
              </a:p>
            </p:txBody>
          </p:sp>
          <p:sp>
            <p:nvSpPr>
              <p:cNvPr id="96" name="Oval 76">
                <a:extLst>
                  <a:ext uri="{FF2B5EF4-FFF2-40B4-BE49-F238E27FC236}">
                    <a16:creationId xmlns:a16="http://schemas.microsoft.com/office/drawing/2014/main" id="{5502FCE7-DDB5-40C5-8BAE-25BF0A90D05A}"/>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97" name="Oval 77">
                <a:extLst>
                  <a:ext uri="{FF2B5EF4-FFF2-40B4-BE49-F238E27FC236}">
                    <a16:creationId xmlns:a16="http://schemas.microsoft.com/office/drawing/2014/main" id="{392B0DEC-FAAA-4D26-8F4B-2CD9CD11400F}"/>
                  </a:ext>
                </a:extLst>
              </p:cNvPr>
              <p:cNvSpPr/>
              <p:nvPr/>
            </p:nvSpPr>
            <p:spPr>
              <a:xfrm>
                <a:off x="5758255" y="1625599"/>
                <a:ext cx="806824" cy="806824"/>
              </a:xfrm>
              <a:prstGeom prst="ellipse">
                <a:avLst/>
              </a:prstGeom>
              <a:solidFill>
                <a:srgbClr val="7C5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Century Gothic" panose="020B0502020202020204" pitchFamily="34" charset="0"/>
                  </a:rPr>
                  <a:t>10</a:t>
                </a:r>
              </a:p>
            </p:txBody>
          </p:sp>
        </p:grpSp>
        <p:sp>
          <p:nvSpPr>
            <p:cNvPr id="98" name="Oval 88">
              <a:extLst>
                <a:ext uri="{FF2B5EF4-FFF2-40B4-BE49-F238E27FC236}">
                  <a16:creationId xmlns:a16="http://schemas.microsoft.com/office/drawing/2014/main" id="{C1093E01-8044-4996-AB34-9D300FCF49AE}"/>
                </a:ext>
              </a:extLst>
            </p:cNvPr>
            <p:cNvSpPr/>
            <p:nvPr/>
          </p:nvSpPr>
          <p:spPr>
            <a:xfrm rot="10800000">
              <a:off x="4905882" y="5943468"/>
              <a:ext cx="200888" cy="200888"/>
            </a:xfrm>
            <a:prstGeom prst="ellipse">
              <a:avLst/>
            </a:prstGeom>
            <a:solidFill>
              <a:srgbClr val="024E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sp>
          <p:nvSpPr>
            <p:cNvPr id="99" name="Oval 84">
              <a:extLst>
                <a:ext uri="{FF2B5EF4-FFF2-40B4-BE49-F238E27FC236}">
                  <a16:creationId xmlns:a16="http://schemas.microsoft.com/office/drawing/2014/main" id="{45796F69-D836-4C00-B241-DA158845053F}"/>
                </a:ext>
              </a:extLst>
            </p:cNvPr>
            <p:cNvSpPr/>
            <p:nvPr/>
          </p:nvSpPr>
          <p:spPr>
            <a:xfrm>
              <a:off x="7006845" y="5914607"/>
              <a:ext cx="200888" cy="200888"/>
            </a:xfrm>
            <a:prstGeom prst="ellipse">
              <a:avLst/>
            </a:prstGeom>
            <a:solidFill>
              <a:srgbClr val="024E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entury Gothic" panose="020B0502020202020204" pitchFamily="34" charset="0"/>
              </a:endParaRPr>
            </a:p>
          </p:txBody>
        </p:sp>
      </p:grpSp>
      <p:sp>
        <p:nvSpPr>
          <p:cNvPr id="3" name="CuadroTexto 2">
            <a:extLst>
              <a:ext uri="{FF2B5EF4-FFF2-40B4-BE49-F238E27FC236}">
                <a16:creationId xmlns:a16="http://schemas.microsoft.com/office/drawing/2014/main" id="{D4853723-E041-4759-2F37-7A626AFA37E4}"/>
              </a:ext>
            </a:extLst>
          </p:cNvPr>
          <p:cNvSpPr txBox="1"/>
          <p:nvPr/>
        </p:nvSpPr>
        <p:spPr>
          <a:xfrm>
            <a:off x="609600" y="1042256"/>
            <a:ext cx="10972800" cy="923330"/>
          </a:xfrm>
          <a:prstGeom prst="rect">
            <a:avLst/>
          </a:prstGeom>
          <a:noFill/>
        </p:spPr>
        <p:txBody>
          <a:bodyPr wrap="square" rtlCol="0">
            <a:spAutoFit/>
          </a:bodyPr>
          <a:lstStyle/>
          <a:p>
            <a:pPr algn="just"/>
            <a:r>
              <a:rPr lang="es-ES" dirty="0">
                <a:solidFill>
                  <a:schemeClr val="tx1">
                    <a:lumMod val="65000"/>
                    <a:lumOff val="35000"/>
                  </a:schemeClr>
                </a:solidFill>
                <a:latin typeface="Century Gothic (Body)"/>
              </a:rPr>
              <a:t>Desde el 2021 hasta marzo de 2022, se realizaron </a:t>
            </a:r>
            <a:r>
              <a:rPr lang="es-ES" b="1" dirty="0">
                <a:solidFill>
                  <a:schemeClr val="tx1">
                    <a:lumMod val="65000"/>
                    <a:lumOff val="35000"/>
                  </a:schemeClr>
                </a:solidFill>
                <a:latin typeface="Century Gothic (Body)"/>
              </a:rPr>
              <a:t>11 reuniones de la Comisión Especial de Estadística de Salud </a:t>
            </a:r>
            <a:r>
              <a:rPr lang="es-ES" dirty="0">
                <a:solidFill>
                  <a:schemeClr val="tx1">
                    <a:lumMod val="65000"/>
                    <a:lumOff val="35000"/>
                  </a:schemeClr>
                </a:solidFill>
                <a:latin typeface="Century Gothic (Body)"/>
              </a:rPr>
              <a:t>para </a:t>
            </a:r>
            <a:r>
              <a:rPr lang="es-ES" b="1" dirty="0">
                <a:solidFill>
                  <a:schemeClr val="tx1">
                    <a:lumMod val="65000"/>
                    <a:lumOff val="35000"/>
                  </a:schemeClr>
                </a:solidFill>
                <a:latin typeface="Century Gothic (Body)"/>
              </a:rPr>
              <a:t>definir y homologar el contenido de los formularios de la ENDI</a:t>
            </a:r>
            <a:r>
              <a:rPr lang="es-ES" dirty="0">
                <a:solidFill>
                  <a:schemeClr val="tx1">
                    <a:lumMod val="65000"/>
                    <a:lumOff val="35000"/>
                  </a:schemeClr>
                </a:solidFill>
                <a:latin typeface="Century Gothic (Body)"/>
              </a:rPr>
              <a:t>, participaron </a:t>
            </a:r>
            <a:r>
              <a:rPr lang="es-ES" b="1" dirty="0">
                <a:solidFill>
                  <a:schemeClr val="tx1">
                    <a:lumMod val="65000"/>
                    <a:lumOff val="35000"/>
                  </a:schemeClr>
                </a:solidFill>
                <a:latin typeface="Century Gothic (Body)"/>
              </a:rPr>
              <a:t>30 delegados técnicos: Entidades públicas, UNICEF, Banco Mundial.</a:t>
            </a:r>
            <a:endParaRPr lang="es-EC" b="1" dirty="0">
              <a:solidFill>
                <a:schemeClr val="tx1">
                  <a:lumMod val="65000"/>
                  <a:lumOff val="35000"/>
                </a:schemeClr>
              </a:solidFill>
              <a:latin typeface="Century Gothic (Body)"/>
            </a:endParaRPr>
          </a:p>
        </p:txBody>
      </p:sp>
    </p:spTree>
    <p:extLst>
      <p:ext uri="{BB962C8B-B14F-4D97-AF65-F5344CB8AC3E}">
        <p14:creationId xmlns:p14="http://schemas.microsoft.com/office/powerpoint/2010/main" val="757800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606871" y="274902"/>
            <a:ext cx="10571868" cy="607027"/>
          </a:xfrm>
        </p:spPr>
        <p:txBody>
          <a:bodyPr/>
          <a:lstStyle/>
          <a:p>
            <a:r>
              <a:rPr lang="es-MX" sz="3200" dirty="0">
                <a:solidFill>
                  <a:schemeClr val="tx1">
                    <a:lumMod val="75000"/>
                    <a:lumOff val="25000"/>
                  </a:schemeClr>
                </a:solidFill>
              </a:rPr>
              <a:t>Ficha técnica</a:t>
            </a:r>
            <a:endParaRPr lang="es-419" sz="3200" dirty="0">
              <a:solidFill>
                <a:schemeClr val="tx1">
                  <a:lumMod val="75000"/>
                  <a:lumOff val="25000"/>
                </a:schemeClr>
              </a:solidFill>
            </a:endParaRPr>
          </a:p>
        </p:txBody>
      </p:sp>
      <p:graphicFrame>
        <p:nvGraphicFramePr>
          <p:cNvPr id="16" name="Gráfico 15">
            <a:extLst>
              <a:ext uri="{FF2B5EF4-FFF2-40B4-BE49-F238E27FC236}">
                <a16:creationId xmlns:a16="http://schemas.microsoft.com/office/drawing/2014/main" id="{CBFAE28F-C414-4BC6-B7D8-75E116AC332B}"/>
              </a:ext>
            </a:extLst>
          </p:cNvPr>
          <p:cNvGraphicFramePr/>
          <p:nvPr>
            <p:extLst>
              <p:ext uri="{D42A27DB-BD31-4B8C-83A1-F6EECF244321}">
                <p14:modId xmlns:p14="http://schemas.microsoft.com/office/powerpoint/2010/main" val="906423666"/>
              </p:ext>
            </p:extLst>
          </p:nvPr>
        </p:nvGraphicFramePr>
        <p:xfrm>
          <a:off x="1362402" y="3599320"/>
          <a:ext cx="9979599" cy="2973765"/>
        </p:xfrm>
        <a:graphic>
          <a:graphicData uri="http://schemas.openxmlformats.org/drawingml/2006/chart">
            <c:chart xmlns:c="http://schemas.openxmlformats.org/drawingml/2006/chart" xmlns:r="http://schemas.openxmlformats.org/officeDocument/2006/relationships" r:id="rId2"/>
          </a:graphicData>
        </a:graphic>
      </p:graphicFrame>
      <p:sp>
        <p:nvSpPr>
          <p:cNvPr id="20" name="Rectángulo 2"/>
          <p:cNvSpPr/>
          <p:nvPr/>
        </p:nvSpPr>
        <p:spPr>
          <a:xfrm>
            <a:off x="1649005" y="4871782"/>
            <a:ext cx="4456127" cy="470023"/>
          </a:xfrm>
          <a:prstGeom prst="rect">
            <a:avLst/>
          </a:prstGeom>
          <a:solidFill>
            <a:srgbClr val="6E6E7C"/>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EC" sz="1600" b="1" dirty="0"/>
              <a:t>I Semestre</a:t>
            </a:r>
          </a:p>
        </p:txBody>
      </p:sp>
      <p:sp>
        <p:nvSpPr>
          <p:cNvPr id="21" name="Rectángulo 72"/>
          <p:cNvSpPr/>
          <p:nvPr/>
        </p:nvSpPr>
        <p:spPr>
          <a:xfrm>
            <a:off x="6534979" y="4871780"/>
            <a:ext cx="4462827" cy="470026"/>
          </a:xfrm>
          <a:prstGeom prst="rect">
            <a:avLst/>
          </a:prstGeom>
          <a:solidFill>
            <a:srgbClr val="6E6E7C"/>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EC" sz="1600" b="1" dirty="0"/>
              <a:t>II Semestre</a:t>
            </a:r>
          </a:p>
        </p:txBody>
      </p:sp>
      <p:sp>
        <p:nvSpPr>
          <p:cNvPr id="22" name="Rectángulo 76"/>
          <p:cNvSpPr/>
          <p:nvPr/>
        </p:nvSpPr>
        <p:spPr>
          <a:xfrm>
            <a:off x="1649005" y="4082286"/>
            <a:ext cx="9348802" cy="493137"/>
          </a:xfrm>
          <a:prstGeom prst="rect">
            <a:avLst/>
          </a:prstGeom>
          <a:solidFill>
            <a:srgbClr val="7C57C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C" b="1" dirty="0"/>
              <a:t>Año</a:t>
            </a:r>
          </a:p>
        </p:txBody>
      </p:sp>
      <p:sp>
        <p:nvSpPr>
          <p:cNvPr id="23" name="Rectángulo 22"/>
          <p:cNvSpPr/>
          <p:nvPr/>
        </p:nvSpPr>
        <p:spPr>
          <a:xfrm>
            <a:off x="412088" y="6190450"/>
            <a:ext cx="1114029" cy="373885"/>
          </a:xfrm>
          <a:prstGeom prst="rect">
            <a:avLst/>
          </a:prstGeom>
        </p:spPr>
        <p:txBody>
          <a:bodyPr wrap="square" anchor="ctr">
            <a:spAutoFit/>
          </a:bodyPr>
          <a:lstStyle/>
          <a:p>
            <a:pPr algn="ctr">
              <a:lnSpc>
                <a:spcPct val="150000"/>
              </a:lnSpc>
            </a:pPr>
            <a:r>
              <a:rPr lang="es-MX" sz="1400" b="1" dirty="0">
                <a:solidFill>
                  <a:schemeClr val="tx1">
                    <a:lumMod val="75000"/>
                    <a:lumOff val="25000"/>
                  </a:schemeClr>
                </a:solidFill>
              </a:rPr>
              <a:t>Mes</a:t>
            </a:r>
            <a:endParaRPr lang="es-EC" sz="1400" b="1" dirty="0">
              <a:solidFill>
                <a:schemeClr val="tx1">
                  <a:lumMod val="75000"/>
                  <a:lumOff val="25000"/>
                </a:schemeClr>
              </a:solidFill>
            </a:endParaRPr>
          </a:p>
        </p:txBody>
      </p:sp>
      <p:sp>
        <p:nvSpPr>
          <p:cNvPr id="24" name="Rectángulo 23"/>
          <p:cNvSpPr/>
          <p:nvPr/>
        </p:nvSpPr>
        <p:spPr>
          <a:xfrm>
            <a:off x="2188075" y="3543843"/>
            <a:ext cx="7595094" cy="414088"/>
          </a:xfrm>
          <a:prstGeom prst="rect">
            <a:avLst/>
          </a:prstGeom>
          <a:noFill/>
        </p:spPr>
        <p:txBody>
          <a:bodyPr wrap="square" anchor="ctr">
            <a:spAutoFit/>
          </a:bodyPr>
          <a:lstStyle/>
          <a:p>
            <a:pPr algn="ctr">
              <a:lnSpc>
                <a:spcPct val="150000"/>
              </a:lnSpc>
            </a:pPr>
            <a:r>
              <a:rPr lang="es-MX" sz="1600" b="1" dirty="0">
                <a:solidFill>
                  <a:srgbClr val="7C57C5"/>
                </a:solidFill>
              </a:rPr>
              <a:t>Muestra:  22.848 viviendas</a:t>
            </a:r>
          </a:p>
        </p:txBody>
      </p:sp>
      <p:sp>
        <p:nvSpPr>
          <p:cNvPr id="25" name="Rectángulo 24"/>
          <p:cNvSpPr/>
          <p:nvPr/>
        </p:nvSpPr>
        <p:spPr>
          <a:xfrm>
            <a:off x="400815" y="5361824"/>
            <a:ext cx="1114029" cy="374526"/>
          </a:xfrm>
          <a:prstGeom prst="rect">
            <a:avLst/>
          </a:prstGeom>
        </p:spPr>
        <p:txBody>
          <a:bodyPr wrap="square" anchor="ctr">
            <a:spAutoFit/>
          </a:bodyPr>
          <a:lstStyle/>
          <a:p>
            <a:pPr algn="ctr">
              <a:lnSpc>
                <a:spcPct val="150000"/>
              </a:lnSpc>
            </a:pPr>
            <a:r>
              <a:rPr lang="es-MX" sz="1400" dirty="0">
                <a:solidFill>
                  <a:schemeClr val="tx1">
                    <a:lumMod val="75000"/>
                    <a:lumOff val="25000"/>
                  </a:schemeClr>
                </a:solidFill>
              </a:rPr>
              <a:t>Muestra</a:t>
            </a:r>
            <a:endParaRPr lang="es-EC" sz="1400" dirty="0">
              <a:solidFill>
                <a:schemeClr val="tx1">
                  <a:lumMod val="75000"/>
                  <a:lumOff val="25000"/>
                </a:schemeClr>
              </a:solidFill>
            </a:endParaRPr>
          </a:p>
        </p:txBody>
      </p:sp>
      <p:sp>
        <p:nvSpPr>
          <p:cNvPr id="26" name="Rectángulo 25"/>
          <p:cNvSpPr/>
          <p:nvPr/>
        </p:nvSpPr>
        <p:spPr>
          <a:xfrm>
            <a:off x="1649004" y="4553512"/>
            <a:ext cx="4456129" cy="333681"/>
          </a:xfrm>
          <a:prstGeom prst="rect">
            <a:avLst/>
          </a:prstGeom>
          <a:noFill/>
        </p:spPr>
        <p:txBody>
          <a:bodyPr wrap="square" anchor="ctr">
            <a:spAutoFit/>
          </a:bodyPr>
          <a:lstStyle/>
          <a:p>
            <a:pPr algn="ctr">
              <a:lnSpc>
                <a:spcPct val="150000"/>
              </a:lnSpc>
            </a:pPr>
            <a:r>
              <a:rPr lang="es-MX" sz="1200" b="1" dirty="0">
                <a:solidFill>
                  <a:srgbClr val="7C57C5"/>
                </a:solidFill>
              </a:rPr>
              <a:t>Muestra: 11.424 viviendas</a:t>
            </a:r>
          </a:p>
        </p:txBody>
      </p:sp>
      <p:sp>
        <p:nvSpPr>
          <p:cNvPr id="27" name="Rectángulo 26"/>
          <p:cNvSpPr/>
          <p:nvPr/>
        </p:nvSpPr>
        <p:spPr>
          <a:xfrm>
            <a:off x="6534979" y="4573141"/>
            <a:ext cx="4462828" cy="333681"/>
          </a:xfrm>
          <a:prstGeom prst="rect">
            <a:avLst/>
          </a:prstGeom>
          <a:noFill/>
        </p:spPr>
        <p:txBody>
          <a:bodyPr wrap="square" anchor="ctr">
            <a:spAutoFit/>
          </a:bodyPr>
          <a:lstStyle/>
          <a:p>
            <a:pPr algn="ctr">
              <a:lnSpc>
                <a:spcPct val="150000"/>
              </a:lnSpc>
            </a:pPr>
            <a:r>
              <a:rPr lang="es-MX" sz="1200" b="1" dirty="0">
                <a:solidFill>
                  <a:srgbClr val="7C57C5"/>
                </a:solidFill>
              </a:rPr>
              <a:t>Muestra: 11.424 viviendas</a:t>
            </a:r>
          </a:p>
        </p:txBody>
      </p:sp>
      <p:sp>
        <p:nvSpPr>
          <p:cNvPr id="2" name="CuadroTexto 1">
            <a:extLst>
              <a:ext uri="{FF2B5EF4-FFF2-40B4-BE49-F238E27FC236}">
                <a16:creationId xmlns:a16="http://schemas.microsoft.com/office/drawing/2014/main" id="{362FE8D6-B64C-CC75-4463-1AF0647ECFAA}"/>
              </a:ext>
            </a:extLst>
          </p:cNvPr>
          <p:cNvSpPr txBox="1"/>
          <p:nvPr/>
        </p:nvSpPr>
        <p:spPr>
          <a:xfrm>
            <a:off x="606871" y="1147267"/>
            <a:ext cx="5486400" cy="2062103"/>
          </a:xfrm>
          <a:prstGeom prst="rect">
            <a:avLst/>
          </a:prstGeom>
          <a:noFill/>
        </p:spPr>
        <p:txBody>
          <a:bodyPr wrap="square" rtlCol="0">
            <a:spAutoFit/>
          </a:bodyPr>
          <a:lstStyle/>
          <a:p>
            <a:r>
              <a:rPr lang="es-MX" sz="1600" b="1" dirty="0">
                <a:solidFill>
                  <a:srgbClr val="646482"/>
                </a:solidFill>
                <a:latin typeface="+mj-lt"/>
                <a:ea typeface="+mj-ea"/>
                <a:cs typeface="+mj-cs"/>
              </a:rPr>
              <a:t>Cobertura</a:t>
            </a:r>
          </a:p>
          <a:p>
            <a:r>
              <a:rPr lang="es-MX" sz="1600" dirty="0">
                <a:latin typeface="+mj-lt"/>
                <a:ea typeface="+mj-ea"/>
                <a:cs typeface="+mj-cs"/>
              </a:rPr>
              <a:t>Nacional, urbano-rural, provincial</a:t>
            </a:r>
          </a:p>
          <a:p>
            <a:endParaRPr lang="es-MX" sz="1600" dirty="0">
              <a:latin typeface="+mj-lt"/>
              <a:ea typeface="+mj-ea"/>
              <a:cs typeface="+mj-cs"/>
            </a:endParaRPr>
          </a:p>
          <a:p>
            <a:r>
              <a:rPr lang="es-MX" sz="1600" b="1" dirty="0">
                <a:solidFill>
                  <a:srgbClr val="646482"/>
                </a:solidFill>
                <a:latin typeface="+mj-lt"/>
                <a:ea typeface="+mj-ea"/>
                <a:cs typeface="+mj-cs"/>
              </a:rPr>
              <a:t>Población objetivo</a:t>
            </a:r>
          </a:p>
          <a:p>
            <a:r>
              <a:rPr lang="es-MX" sz="1600" dirty="0">
                <a:latin typeface="+mj-lt"/>
                <a:ea typeface="+mj-ea"/>
                <a:cs typeface="+mj-cs"/>
              </a:rPr>
              <a:t>Hogares con niños menores de 5 años</a:t>
            </a:r>
          </a:p>
          <a:p>
            <a:endParaRPr lang="es-MX" sz="1600" b="1" dirty="0">
              <a:solidFill>
                <a:srgbClr val="646482"/>
              </a:solidFill>
              <a:latin typeface="+mj-lt"/>
              <a:ea typeface="+mj-ea"/>
              <a:cs typeface="+mj-cs"/>
            </a:endParaRPr>
          </a:p>
          <a:p>
            <a:r>
              <a:rPr lang="es-MX" sz="1600" b="1" dirty="0">
                <a:solidFill>
                  <a:srgbClr val="646482"/>
                </a:solidFill>
                <a:latin typeface="+mj-lt"/>
                <a:ea typeface="+mj-ea"/>
                <a:cs typeface="+mj-cs"/>
              </a:rPr>
              <a:t>Período de referencia</a:t>
            </a:r>
          </a:p>
          <a:p>
            <a:r>
              <a:rPr lang="es-MX" sz="1600" dirty="0">
                <a:latin typeface="+mj-lt"/>
                <a:ea typeface="+mj-ea"/>
                <a:cs typeface="+mj-cs"/>
              </a:rPr>
              <a:t>10 julio 2022 a 12 de julio 2023</a:t>
            </a:r>
          </a:p>
        </p:txBody>
      </p:sp>
      <p:pic>
        <p:nvPicPr>
          <p:cNvPr id="3" name="8 Imagen">
            <a:extLst>
              <a:ext uri="{FF2B5EF4-FFF2-40B4-BE49-F238E27FC236}">
                <a16:creationId xmlns:a16="http://schemas.microsoft.com/office/drawing/2014/main" id="{F25F77DD-611E-E44A-1622-F3952D70289E}"/>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58276" y="1968269"/>
            <a:ext cx="365760" cy="365760"/>
          </a:xfrm>
          <a:prstGeom prst="rect">
            <a:avLst/>
          </a:prstGeom>
        </p:spPr>
      </p:pic>
      <p:pic>
        <p:nvPicPr>
          <p:cNvPr id="5" name="10 Imagen">
            <a:extLst>
              <a:ext uri="{FF2B5EF4-FFF2-40B4-BE49-F238E27FC236}">
                <a16:creationId xmlns:a16="http://schemas.microsoft.com/office/drawing/2014/main" id="{332E4B5A-EF6B-152D-3ACD-21DE936BF410}"/>
              </a:ext>
            </a:extLst>
          </p:cNvPr>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67801" y="2719675"/>
            <a:ext cx="365760" cy="365760"/>
          </a:xfrm>
          <a:prstGeom prst="rect">
            <a:avLst/>
          </a:prstGeom>
        </p:spPr>
      </p:pic>
      <p:sp>
        <p:nvSpPr>
          <p:cNvPr id="6" name="TextBox 12">
            <a:extLst>
              <a:ext uri="{FF2B5EF4-FFF2-40B4-BE49-F238E27FC236}">
                <a16:creationId xmlns:a16="http://schemas.microsoft.com/office/drawing/2014/main" id="{87016DF9-7F3B-48CE-C98F-62873101F62C}"/>
              </a:ext>
            </a:extLst>
          </p:cNvPr>
          <p:cNvSpPr txBox="1"/>
          <p:nvPr/>
        </p:nvSpPr>
        <p:spPr>
          <a:xfrm>
            <a:off x="6229349" y="1047982"/>
            <a:ext cx="5486400" cy="2286000"/>
          </a:xfrm>
          <a:prstGeom prst="rect">
            <a:avLst/>
          </a:prstGeom>
          <a:noFill/>
        </p:spPr>
        <p:txBody>
          <a:bodyPr wrap="square">
            <a:spAutoFit/>
          </a:bodyPr>
          <a:lstStyle/>
          <a:p>
            <a:r>
              <a:rPr lang="es-MX" sz="1600" b="1" dirty="0">
                <a:solidFill>
                  <a:srgbClr val="646482"/>
                </a:solidFill>
                <a:latin typeface="+mj-lt"/>
                <a:ea typeface="+mj-ea"/>
                <a:cs typeface="+mj-cs"/>
              </a:rPr>
              <a:t>Diseño muestral</a:t>
            </a:r>
          </a:p>
          <a:p>
            <a:r>
              <a:rPr lang="es-ES" sz="1600" dirty="0">
                <a:solidFill>
                  <a:schemeClr val="tx1">
                    <a:lumMod val="75000"/>
                    <a:lumOff val="25000"/>
                  </a:schemeClr>
                </a:solidFill>
                <a:latin typeface="+mj-lt"/>
              </a:rPr>
              <a:t>La ENDI es una encuesta continua, distribuida homogéneamente en tiempo y en espacio mediante una agregación de muestra mensual.</a:t>
            </a:r>
          </a:p>
          <a:p>
            <a:endParaRPr lang="es-ES" sz="1600" dirty="0">
              <a:solidFill>
                <a:schemeClr val="tx1">
                  <a:lumMod val="75000"/>
                  <a:lumOff val="25000"/>
                </a:schemeClr>
              </a:solidFill>
              <a:latin typeface="+mj-lt"/>
            </a:endParaRPr>
          </a:p>
          <a:p>
            <a:r>
              <a:rPr lang="es-MX" sz="1600" b="1" dirty="0">
                <a:solidFill>
                  <a:srgbClr val="646482"/>
                </a:solidFill>
                <a:latin typeface="+mj-lt"/>
                <a:ea typeface="+mj-ea"/>
                <a:cs typeface="+mj-cs"/>
              </a:rPr>
              <a:t>Representatividad</a:t>
            </a:r>
          </a:p>
          <a:p>
            <a:r>
              <a:rPr lang="es-MX" sz="1600" dirty="0">
                <a:latin typeface="+mj-lt"/>
              </a:rPr>
              <a:t>Nacional, urbano, rural, 24 provincias y 1 dominio auto representado (agregado de 728 parroquias priorizadas)</a:t>
            </a:r>
          </a:p>
        </p:txBody>
      </p:sp>
      <p:pic>
        <p:nvPicPr>
          <p:cNvPr id="7" name="9 Imagen">
            <a:extLst>
              <a:ext uri="{FF2B5EF4-FFF2-40B4-BE49-F238E27FC236}">
                <a16:creationId xmlns:a16="http://schemas.microsoft.com/office/drawing/2014/main" id="{0209BC5C-9F25-F8C3-E5AB-CC1EC1BD1F8A}"/>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235155" y="3597323"/>
            <a:ext cx="365760" cy="365760"/>
          </a:xfrm>
          <a:prstGeom prst="rect">
            <a:avLst/>
          </a:prstGeom>
        </p:spPr>
      </p:pic>
    </p:spTree>
    <p:extLst>
      <p:ext uri="{BB962C8B-B14F-4D97-AF65-F5344CB8AC3E}">
        <p14:creationId xmlns:p14="http://schemas.microsoft.com/office/powerpoint/2010/main" val="2736184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DC92CD-4FA6-0246-A8AC-5F132EFD6B54}"/>
              </a:ext>
            </a:extLst>
          </p:cNvPr>
          <p:cNvSpPr>
            <a:spLocks noGrp="1"/>
          </p:cNvSpPr>
          <p:nvPr>
            <p:ph type="title"/>
          </p:nvPr>
        </p:nvSpPr>
        <p:spPr>
          <a:xfrm>
            <a:off x="2279177" y="2033526"/>
            <a:ext cx="7560860" cy="2541896"/>
          </a:xfrm>
        </p:spPr>
        <p:txBody>
          <a:bodyPr/>
          <a:lstStyle/>
          <a:p>
            <a:pPr algn="l"/>
            <a:r>
              <a:rPr lang="es-ES" sz="5000" dirty="0"/>
              <a:t>Gestión y aseguramiento de la calidad</a:t>
            </a:r>
            <a:endParaRPr lang="es-419" sz="5000" dirty="0"/>
          </a:p>
        </p:txBody>
      </p:sp>
    </p:spTree>
    <p:extLst>
      <p:ext uri="{BB962C8B-B14F-4D97-AF65-F5344CB8AC3E}">
        <p14:creationId xmlns:p14="http://schemas.microsoft.com/office/powerpoint/2010/main" val="3172313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82819" y="321802"/>
            <a:ext cx="10571868" cy="607027"/>
          </a:xfrm>
        </p:spPr>
        <p:txBody>
          <a:bodyPr/>
          <a:lstStyle/>
          <a:p>
            <a:r>
              <a:rPr lang="es-MX" dirty="0"/>
              <a:t>Aseguramiento de la calidad</a:t>
            </a:r>
            <a:endParaRPr lang="es-EC" dirty="0"/>
          </a:p>
        </p:txBody>
      </p:sp>
      <p:sp>
        <p:nvSpPr>
          <p:cNvPr id="3" name="Rectángulo redondeado 2"/>
          <p:cNvSpPr/>
          <p:nvPr/>
        </p:nvSpPr>
        <p:spPr>
          <a:xfrm>
            <a:off x="599553" y="2359349"/>
            <a:ext cx="1377067" cy="427703"/>
          </a:xfrm>
          <a:prstGeom prst="roundRect">
            <a:avLst/>
          </a:prstGeom>
          <a:noFill/>
          <a:ln w="28575">
            <a:solidFill>
              <a:srgbClr val="7C57C5"/>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s-EC" sz="1400" dirty="0">
                <a:solidFill>
                  <a:schemeClr val="tx1">
                    <a:lumMod val="75000"/>
                    <a:lumOff val="25000"/>
                  </a:schemeClr>
                </a:solidFill>
              </a:rPr>
              <a:t>Planificación</a:t>
            </a:r>
          </a:p>
        </p:txBody>
      </p:sp>
      <p:sp>
        <p:nvSpPr>
          <p:cNvPr id="7" name="Rectángulo redondeado 6"/>
          <p:cNvSpPr/>
          <p:nvPr/>
        </p:nvSpPr>
        <p:spPr>
          <a:xfrm>
            <a:off x="2034453" y="2365066"/>
            <a:ext cx="1377067" cy="427703"/>
          </a:xfrm>
          <a:prstGeom prst="roundRect">
            <a:avLst/>
          </a:prstGeom>
          <a:noFill/>
          <a:ln w="28575">
            <a:solidFill>
              <a:srgbClr val="7C57C5"/>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s-EC" sz="1400" dirty="0">
                <a:solidFill>
                  <a:schemeClr val="tx1">
                    <a:lumMod val="75000"/>
                    <a:lumOff val="25000"/>
                  </a:schemeClr>
                </a:solidFill>
              </a:rPr>
              <a:t>Diseño</a:t>
            </a:r>
          </a:p>
        </p:txBody>
      </p:sp>
      <p:sp>
        <p:nvSpPr>
          <p:cNvPr id="8" name="Rectángulo redondeado 7"/>
          <p:cNvSpPr/>
          <p:nvPr/>
        </p:nvSpPr>
        <p:spPr>
          <a:xfrm>
            <a:off x="3469360" y="2365066"/>
            <a:ext cx="1377067" cy="427703"/>
          </a:xfrm>
          <a:prstGeom prst="roundRect">
            <a:avLst/>
          </a:prstGeom>
          <a:noFill/>
          <a:ln w="28575">
            <a:solidFill>
              <a:srgbClr val="7C57C5"/>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s-EC" sz="1400" dirty="0">
                <a:solidFill>
                  <a:schemeClr val="tx1">
                    <a:lumMod val="75000"/>
                    <a:lumOff val="25000"/>
                  </a:schemeClr>
                </a:solidFill>
              </a:rPr>
              <a:t>Construcción</a:t>
            </a:r>
          </a:p>
        </p:txBody>
      </p:sp>
      <p:sp>
        <p:nvSpPr>
          <p:cNvPr id="9" name="Rectángulo redondeado 8"/>
          <p:cNvSpPr/>
          <p:nvPr/>
        </p:nvSpPr>
        <p:spPr>
          <a:xfrm>
            <a:off x="5683361" y="2362795"/>
            <a:ext cx="1644351" cy="427703"/>
          </a:xfrm>
          <a:prstGeom prst="roundRect">
            <a:avLst/>
          </a:prstGeom>
          <a:noFill/>
          <a:ln w="28575">
            <a:solidFill>
              <a:srgbClr val="7C57C5"/>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s-EC" sz="1600" dirty="0">
                <a:solidFill>
                  <a:schemeClr val="tx1">
                    <a:lumMod val="75000"/>
                    <a:lumOff val="25000"/>
                  </a:schemeClr>
                </a:solidFill>
              </a:rPr>
              <a:t>Recolección</a:t>
            </a:r>
          </a:p>
        </p:txBody>
      </p:sp>
      <p:sp>
        <p:nvSpPr>
          <p:cNvPr id="10" name="Rectángulo redondeado 9"/>
          <p:cNvSpPr/>
          <p:nvPr/>
        </p:nvSpPr>
        <p:spPr>
          <a:xfrm>
            <a:off x="8132650" y="2362795"/>
            <a:ext cx="1748966" cy="427703"/>
          </a:xfrm>
          <a:prstGeom prst="roundRect">
            <a:avLst/>
          </a:prstGeom>
          <a:noFill/>
          <a:ln w="28575">
            <a:solidFill>
              <a:srgbClr val="7C57C5"/>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s-MX" sz="1600" dirty="0">
                <a:solidFill>
                  <a:schemeClr val="tx1">
                    <a:lumMod val="75000"/>
                    <a:lumOff val="25000"/>
                  </a:schemeClr>
                </a:solidFill>
              </a:rPr>
              <a:t>Procesamiento</a:t>
            </a:r>
            <a:endParaRPr lang="es-EC" sz="1600" dirty="0">
              <a:solidFill>
                <a:schemeClr val="tx1">
                  <a:lumMod val="75000"/>
                  <a:lumOff val="25000"/>
                </a:schemeClr>
              </a:solidFill>
            </a:endParaRPr>
          </a:p>
        </p:txBody>
      </p:sp>
      <p:sp>
        <p:nvSpPr>
          <p:cNvPr id="11" name="Rectángulo redondeado 10"/>
          <p:cNvSpPr/>
          <p:nvPr/>
        </p:nvSpPr>
        <p:spPr>
          <a:xfrm>
            <a:off x="9931882" y="2365066"/>
            <a:ext cx="1644351" cy="427703"/>
          </a:xfrm>
          <a:prstGeom prst="roundRect">
            <a:avLst/>
          </a:prstGeom>
          <a:noFill/>
          <a:ln w="28575">
            <a:solidFill>
              <a:srgbClr val="7C57C5"/>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s-EC" sz="1600" dirty="0">
                <a:solidFill>
                  <a:schemeClr val="tx1">
                    <a:lumMod val="75000"/>
                    <a:lumOff val="25000"/>
                  </a:schemeClr>
                </a:solidFill>
              </a:rPr>
              <a:t>Análisis</a:t>
            </a:r>
          </a:p>
        </p:txBody>
      </p:sp>
      <p:sp>
        <p:nvSpPr>
          <p:cNvPr id="2" name="Abrir llave 1"/>
          <p:cNvSpPr/>
          <p:nvPr/>
        </p:nvSpPr>
        <p:spPr>
          <a:xfrm rot="5400000">
            <a:off x="2556043" y="27432"/>
            <a:ext cx="357231" cy="4223537"/>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C"/>
          </a:p>
        </p:txBody>
      </p:sp>
      <p:sp>
        <p:nvSpPr>
          <p:cNvPr id="13" name="Abrir llave 12"/>
          <p:cNvSpPr/>
          <p:nvPr/>
        </p:nvSpPr>
        <p:spPr>
          <a:xfrm rot="5400000">
            <a:off x="9672961" y="422546"/>
            <a:ext cx="357231" cy="3437854"/>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C"/>
          </a:p>
        </p:txBody>
      </p:sp>
      <p:sp>
        <p:nvSpPr>
          <p:cNvPr id="14" name="Abrir llave 13"/>
          <p:cNvSpPr/>
          <p:nvPr/>
        </p:nvSpPr>
        <p:spPr>
          <a:xfrm rot="5400000">
            <a:off x="6330746" y="1313200"/>
            <a:ext cx="357231" cy="1652003"/>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C"/>
          </a:p>
        </p:txBody>
      </p:sp>
      <p:sp>
        <p:nvSpPr>
          <p:cNvPr id="15" name="Rectángulo redondeado 14"/>
          <p:cNvSpPr/>
          <p:nvPr/>
        </p:nvSpPr>
        <p:spPr>
          <a:xfrm>
            <a:off x="1150706" y="1344057"/>
            <a:ext cx="3226085" cy="427703"/>
          </a:xfrm>
          <a:prstGeom prst="roundRect">
            <a:avLst/>
          </a:prstGeom>
          <a:noFill/>
          <a:ln w="28575">
            <a:solidFill>
              <a:srgbClr val="F5A42B"/>
            </a:solidFill>
            <a:prstDash val="solid"/>
          </a:ln>
        </p:spPr>
        <p:style>
          <a:lnRef idx="1">
            <a:schemeClr val="accent5"/>
          </a:lnRef>
          <a:fillRef idx="2">
            <a:schemeClr val="accent5"/>
          </a:fillRef>
          <a:effectRef idx="1">
            <a:schemeClr val="accent5"/>
          </a:effectRef>
          <a:fontRef idx="minor">
            <a:schemeClr val="dk1"/>
          </a:fontRef>
        </p:style>
        <p:txBody>
          <a:bodyPr rtlCol="0" anchor="ctr"/>
          <a:lstStyle/>
          <a:p>
            <a:pPr algn="ctr"/>
            <a:r>
              <a:rPr lang="es-EC" sz="1600" b="1" dirty="0">
                <a:solidFill>
                  <a:schemeClr val="tx1">
                    <a:lumMod val="75000"/>
                    <a:lumOff val="25000"/>
                  </a:schemeClr>
                </a:solidFill>
              </a:rPr>
              <a:t>Antes</a:t>
            </a:r>
          </a:p>
        </p:txBody>
      </p:sp>
      <p:sp>
        <p:nvSpPr>
          <p:cNvPr id="16" name="Rectángulo redondeado 15"/>
          <p:cNvSpPr/>
          <p:nvPr/>
        </p:nvSpPr>
        <p:spPr>
          <a:xfrm>
            <a:off x="5311740" y="1344057"/>
            <a:ext cx="2260314" cy="427703"/>
          </a:xfrm>
          <a:prstGeom prst="roundRect">
            <a:avLst/>
          </a:prstGeom>
          <a:noFill/>
          <a:ln w="28575">
            <a:solidFill>
              <a:srgbClr val="F5A42B"/>
            </a:solidFill>
            <a:prstDash val="solid"/>
          </a:ln>
        </p:spPr>
        <p:style>
          <a:lnRef idx="1">
            <a:schemeClr val="accent5"/>
          </a:lnRef>
          <a:fillRef idx="2">
            <a:schemeClr val="accent5"/>
          </a:fillRef>
          <a:effectRef idx="1">
            <a:schemeClr val="accent5"/>
          </a:effectRef>
          <a:fontRef idx="minor">
            <a:schemeClr val="dk1"/>
          </a:fontRef>
        </p:style>
        <p:txBody>
          <a:bodyPr rtlCol="0" anchor="ctr"/>
          <a:lstStyle/>
          <a:p>
            <a:pPr algn="ctr"/>
            <a:r>
              <a:rPr lang="es-EC" sz="1600" b="1" dirty="0">
                <a:solidFill>
                  <a:schemeClr val="tx1">
                    <a:lumMod val="75000"/>
                    <a:lumOff val="25000"/>
                  </a:schemeClr>
                </a:solidFill>
              </a:rPr>
              <a:t>Durante</a:t>
            </a:r>
          </a:p>
        </p:txBody>
      </p:sp>
      <p:sp>
        <p:nvSpPr>
          <p:cNvPr id="17" name="Rectángulo redondeado 16"/>
          <p:cNvSpPr/>
          <p:nvPr/>
        </p:nvSpPr>
        <p:spPr>
          <a:xfrm>
            <a:off x="8413947" y="1344056"/>
            <a:ext cx="2733514" cy="427703"/>
          </a:xfrm>
          <a:prstGeom prst="roundRect">
            <a:avLst/>
          </a:prstGeom>
          <a:noFill/>
          <a:ln w="28575">
            <a:solidFill>
              <a:srgbClr val="F5A42B"/>
            </a:solidFill>
            <a:prstDash val="solid"/>
          </a:ln>
        </p:spPr>
        <p:style>
          <a:lnRef idx="1">
            <a:schemeClr val="accent5"/>
          </a:lnRef>
          <a:fillRef idx="2">
            <a:schemeClr val="accent5"/>
          </a:fillRef>
          <a:effectRef idx="1">
            <a:schemeClr val="accent5"/>
          </a:effectRef>
          <a:fontRef idx="minor">
            <a:schemeClr val="dk1"/>
          </a:fontRef>
        </p:style>
        <p:txBody>
          <a:bodyPr rtlCol="0" anchor="ctr"/>
          <a:lstStyle/>
          <a:p>
            <a:pPr algn="ctr"/>
            <a:r>
              <a:rPr lang="es-EC" sz="1600" b="1" dirty="0">
                <a:solidFill>
                  <a:schemeClr val="tx1">
                    <a:lumMod val="75000"/>
                    <a:lumOff val="25000"/>
                  </a:schemeClr>
                </a:solidFill>
              </a:rPr>
              <a:t>Después</a:t>
            </a:r>
          </a:p>
        </p:txBody>
      </p:sp>
      <p:sp>
        <p:nvSpPr>
          <p:cNvPr id="18" name="Rectángulo 17"/>
          <p:cNvSpPr/>
          <p:nvPr/>
        </p:nvSpPr>
        <p:spPr>
          <a:xfrm>
            <a:off x="622890" y="3207434"/>
            <a:ext cx="4223538" cy="2700206"/>
          </a:xfrm>
          <a:prstGeom prst="rect">
            <a:avLst/>
          </a:prstGeom>
          <a:ln w="28575"/>
        </p:spPr>
        <p:style>
          <a:lnRef idx="2">
            <a:schemeClr val="accent5"/>
          </a:lnRef>
          <a:fillRef idx="1">
            <a:schemeClr val="lt1"/>
          </a:fillRef>
          <a:effectRef idx="0">
            <a:schemeClr val="accent5"/>
          </a:effectRef>
          <a:fontRef idx="minor">
            <a:schemeClr val="dk1"/>
          </a:fontRef>
        </p:style>
        <p:txBody>
          <a:bodyPr rtlCol="0" anchor="ctr"/>
          <a:lstStyle/>
          <a:p>
            <a:pPr marL="285750" lvl="0" indent="-285750">
              <a:buFont typeface="Arial" panose="020B0604020202020204" pitchFamily="34" charset="0"/>
              <a:buChar char="•"/>
            </a:pPr>
            <a:r>
              <a:rPr lang="es-MX" sz="1400" dirty="0">
                <a:latin typeface="Century Gothic" panose="020B0502020202020204" pitchFamily="34" charset="0"/>
              </a:rPr>
              <a:t>Ejecución de prueba piloto en Limón Indanza a 355 viviendas y 429 niños</a:t>
            </a:r>
            <a:endParaRPr lang="es-EC" sz="1400" dirty="0">
              <a:latin typeface="Century Gothic" panose="020B0502020202020204" pitchFamily="34" charset="0"/>
            </a:endParaRPr>
          </a:p>
          <a:p>
            <a:pPr marL="285750" lvl="0" indent="-285750">
              <a:buFont typeface="Arial" panose="020B0604020202020204" pitchFamily="34" charset="0"/>
              <a:buChar char="•"/>
            </a:pPr>
            <a:r>
              <a:rPr lang="es-EC" sz="1400" dirty="0">
                <a:latin typeface="Century Gothic" panose="020B0502020202020204" pitchFamily="34" charset="0"/>
              </a:rPr>
              <a:t>Capacitación por parte de UNICEF, JMP y MSP.</a:t>
            </a:r>
          </a:p>
          <a:p>
            <a:pPr marL="285750" lvl="0" indent="-285750">
              <a:buFont typeface="Arial" panose="020B0604020202020204" pitchFamily="34" charset="0"/>
              <a:buChar char="•"/>
            </a:pPr>
            <a:r>
              <a:rPr lang="es-MX" sz="1400" dirty="0">
                <a:latin typeface="Century Gothic" panose="020B0502020202020204" pitchFamily="34" charset="0"/>
              </a:rPr>
              <a:t>Personal técnico con certificación antropométrica ISAK nivel I. </a:t>
            </a:r>
            <a:endParaRPr lang="es-EC" sz="1400" dirty="0">
              <a:latin typeface="Century Gothic" panose="020B0502020202020204" pitchFamily="34" charset="0"/>
            </a:endParaRPr>
          </a:p>
          <a:p>
            <a:pPr marL="285750" lvl="0" indent="-285750">
              <a:buFont typeface="Arial" panose="020B0604020202020204" pitchFamily="34" charset="0"/>
              <a:buChar char="•"/>
            </a:pPr>
            <a:r>
              <a:rPr lang="es-MX" sz="1400" dirty="0">
                <a:latin typeface="Century Gothic" panose="020B0502020202020204" pitchFamily="34" charset="0"/>
              </a:rPr>
              <a:t>Perfil del personal con conocimientos y experiencia en temas de salud.</a:t>
            </a:r>
            <a:endParaRPr lang="es-EC" sz="1400" dirty="0">
              <a:latin typeface="Century Gothic" panose="020B0502020202020204" pitchFamily="34" charset="0"/>
            </a:endParaRPr>
          </a:p>
          <a:p>
            <a:pPr marL="285750" indent="-285750">
              <a:buFont typeface="Arial" panose="020B0604020202020204" pitchFamily="34" charset="0"/>
              <a:buChar char="•"/>
            </a:pPr>
            <a:r>
              <a:rPr lang="es-EC" sz="1400" dirty="0">
                <a:latin typeface="Century Gothic" panose="020B0502020202020204" pitchFamily="34" charset="0"/>
              </a:rPr>
              <a:t>Instrumentos calibrados y en buen estado.</a:t>
            </a:r>
          </a:p>
        </p:txBody>
      </p:sp>
      <p:sp>
        <p:nvSpPr>
          <p:cNvPr id="19" name="Rectángulo 18"/>
          <p:cNvSpPr/>
          <p:nvPr/>
        </p:nvSpPr>
        <p:spPr>
          <a:xfrm>
            <a:off x="5078453" y="3207434"/>
            <a:ext cx="2813524" cy="2700206"/>
          </a:xfrm>
          <a:prstGeom prst="rect">
            <a:avLst/>
          </a:prstGeom>
          <a:ln w="28575"/>
        </p:spPr>
        <p:style>
          <a:lnRef idx="2">
            <a:schemeClr val="accent5"/>
          </a:lnRef>
          <a:fillRef idx="1">
            <a:schemeClr val="lt1"/>
          </a:fillRef>
          <a:effectRef idx="0">
            <a:schemeClr val="accent5"/>
          </a:effectRef>
          <a:fontRef idx="minor">
            <a:schemeClr val="dk1"/>
          </a:fontRef>
        </p:style>
        <p:txBody>
          <a:bodyPr rtlCol="0" anchor="ctr"/>
          <a:lstStyle/>
          <a:p>
            <a:pPr marL="285750" lvl="0" indent="-285750">
              <a:buFont typeface="Arial" panose="020B0604020202020204" pitchFamily="34" charset="0"/>
              <a:buChar char="•"/>
            </a:pPr>
            <a:r>
              <a:rPr lang="es-MX" sz="1400" dirty="0">
                <a:latin typeface="Century Gothic" panose="020B0502020202020204" pitchFamily="34" charset="0"/>
              </a:rPr>
              <a:t>Supervisiones en todos los niveles.</a:t>
            </a:r>
          </a:p>
          <a:p>
            <a:pPr marL="285750" lvl="0" indent="-285750">
              <a:buFont typeface="Arial" panose="020B0604020202020204" pitchFamily="34" charset="0"/>
              <a:buChar char="•"/>
            </a:pPr>
            <a:r>
              <a:rPr lang="es-MX" sz="1400" dirty="0">
                <a:latin typeface="Century Gothic" panose="020B0502020202020204" pitchFamily="34" charset="0"/>
              </a:rPr>
              <a:t>Identificación y seguimiento de atípicos por equipo y antropometrista.</a:t>
            </a:r>
          </a:p>
          <a:p>
            <a:pPr marL="285750" lvl="0" indent="-285750">
              <a:buFont typeface="Arial" panose="020B0604020202020204" pitchFamily="34" charset="0"/>
              <a:buChar char="•"/>
            </a:pPr>
            <a:r>
              <a:rPr lang="es-MX" sz="1400" dirty="0">
                <a:latin typeface="Century Gothic" panose="020B0502020202020204" pitchFamily="34" charset="0"/>
              </a:rPr>
              <a:t>Captura fotográfica de las mediciones.</a:t>
            </a:r>
          </a:p>
          <a:p>
            <a:pPr marL="285750" lvl="0" indent="-285750">
              <a:buFont typeface="Arial" panose="020B0604020202020204" pitchFamily="34" charset="0"/>
              <a:buChar char="•"/>
            </a:pPr>
            <a:r>
              <a:rPr lang="es-MX" sz="1400" dirty="0">
                <a:latin typeface="Century Gothic" panose="020B0502020202020204" pitchFamily="34" charset="0"/>
              </a:rPr>
              <a:t>Lectura en voz alta de la medición.</a:t>
            </a:r>
          </a:p>
          <a:p>
            <a:pPr marL="285750" indent="-285750">
              <a:buFont typeface="Arial" panose="020B0604020202020204" pitchFamily="34" charset="0"/>
              <a:buChar char="•"/>
            </a:pPr>
            <a:r>
              <a:rPr lang="es-MX" sz="1400" dirty="0">
                <a:latin typeface="Century Gothic" panose="020B0502020202020204" pitchFamily="34" charset="0"/>
              </a:rPr>
              <a:t>Asistencia técnica internacional</a:t>
            </a:r>
          </a:p>
        </p:txBody>
      </p:sp>
      <p:sp>
        <p:nvSpPr>
          <p:cNvPr id="20" name="Rectángulo 19"/>
          <p:cNvSpPr/>
          <p:nvPr/>
        </p:nvSpPr>
        <p:spPr>
          <a:xfrm>
            <a:off x="8132649" y="3207433"/>
            <a:ext cx="3437856" cy="2700205"/>
          </a:xfrm>
          <a:prstGeom prst="rect">
            <a:avLst/>
          </a:prstGeom>
          <a:ln w="28575"/>
        </p:spPr>
        <p:style>
          <a:lnRef idx="2">
            <a:schemeClr val="accent5"/>
          </a:lnRef>
          <a:fillRef idx="1">
            <a:schemeClr val="lt1"/>
          </a:fillRef>
          <a:effectRef idx="0">
            <a:schemeClr val="accent5"/>
          </a:effectRef>
          <a:fontRef idx="minor">
            <a:schemeClr val="dk1"/>
          </a:fontRef>
        </p:style>
        <p:txBody>
          <a:bodyPr rtlCol="0" anchor="ctr"/>
          <a:lstStyle/>
          <a:p>
            <a:pPr marL="285750" lvl="0" indent="-285750">
              <a:buFont typeface="Arial" panose="020B0604020202020204" pitchFamily="34" charset="0"/>
              <a:buChar char="•"/>
            </a:pPr>
            <a:r>
              <a:rPr lang="es-MX" sz="1400" dirty="0">
                <a:latin typeface="Century Gothic" panose="020B0502020202020204" pitchFamily="34" charset="0"/>
              </a:rPr>
              <a:t>Integridad de la información</a:t>
            </a:r>
          </a:p>
          <a:p>
            <a:pPr marL="285750" lvl="0" indent="-285750">
              <a:buFont typeface="Arial" panose="020B0604020202020204" pitchFamily="34" charset="0"/>
              <a:buChar char="•"/>
            </a:pPr>
            <a:r>
              <a:rPr lang="es-MX" sz="1400" dirty="0">
                <a:latin typeface="Century Gothic" panose="020B0502020202020204" pitchFamily="34" charset="0"/>
              </a:rPr>
              <a:t>Relación de sexo</a:t>
            </a:r>
          </a:p>
          <a:p>
            <a:pPr marL="285750" lvl="0" indent="-285750">
              <a:buFont typeface="Arial" panose="020B0604020202020204" pitchFamily="34" charset="0"/>
              <a:buChar char="•"/>
            </a:pPr>
            <a:r>
              <a:rPr lang="es-MX" sz="1400" dirty="0">
                <a:latin typeface="Century Gothic" panose="020B0502020202020204" pitchFamily="34" charset="0"/>
              </a:rPr>
              <a:t>Apilamiento de edad</a:t>
            </a:r>
          </a:p>
          <a:p>
            <a:pPr marL="285750" lvl="0" indent="-285750">
              <a:buFont typeface="Arial" panose="020B0604020202020204" pitchFamily="34" charset="0"/>
              <a:buChar char="•"/>
            </a:pPr>
            <a:r>
              <a:rPr lang="es-MX" sz="1400" dirty="0">
                <a:latin typeface="Century Gothic" panose="020B0502020202020204" pitchFamily="34" charset="0"/>
              </a:rPr>
              <a:t>Seguimiento de dígito decimal</a:t>
            </a:r>
          </a:p>
          <a:p>
            <a:pPr marL="285750" lvl="0" indent="-285750">
              <a:buFont typeface="Arial" panose="020B0604020202020204" pitchFamily="34" charset="0"/>
              <a:buChar char="•"/>
            </a:pPr>
            <a:r>
              <a:rPr lang="es-MX" sz="1400" dirty="0">
                <a:latin typeface="Century Gothic" panose="020B0502020202020204" pitchFamily="34" charset="0"/>
              </a:rPr>
              <a:t>Valores de puntuación z inverosímiles</a:t>
            </a:r>
          </a:p>
          <a:p>
            <a:pPr marL="285750" lvl="0" indent="-285750">
              <a:buFont typeface="Arial" panose="020B0604020202020204" pitchFamily="34" charset="0"/>
              <a:buChar char="•"/>
            </a:pPr>
            <a:r>
              <a:rPr lang="es-MX" sz="1400" dirty="0">
                <a:latin typeface="Century Gothic" panose="020B0502020202020204" pitchFamily="34" charset="0"/>
              </a:rPr>
              <a:t>Distribución de medida antropométricas</a:t>
            </a:r>
          </a:p>
          <a:p>
            <a:pPr marL="285750" lvl="0" indent="-285750">
              <a:buFont typeface="Arial" panose="020B0604020202020204" pitchFamily="34" charset="0"/>
              <a:buChar char="•"/>
            </a:pPr>
            <a:r>
              <a:rPr lang="es-MX" sz="1400" dirty="0">
                <a:latin typeface="Century Gothic" panose="020B0502020202020204" pitchFamily="34" charset="0"/>
              </a:rPr>
              <a:t>Evaluación internacional</a:t>
            </a:r>
          </a:p>
        </p:txBody>
      </p:sp>
    </p:spTree>
    <p:extLst>
      <p:ext uri="{BB962C8B-B14F-4D97-AF65-F5344CB8AC3E}">
        <p14:creationId xmlns:p14="http://schemas.microsoft.com/office/powerpoint/2010/main" val="1033204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35450"/>
            <a:ext cx="10558220" cy="607027"/>
          </a:xfrm>
        </p:spPr>
        <p:txBody>
          <a:bodyPr/>
          <a:lstStyle/>
          <a:p>
            <a:r>
              <a:rPr lang="es-MX" sz="3500" dirty="0">
                <a:solidFill>
                  <a:schemeClr val="tx1">
                    <a:lumMod val="75000"/>
                    <a:lumOff val="25000"/>
                  </a:schemeClr>
                </a:solidFill>
              </a:rPr>
              <a:t>Protocolos para las mediciones</a:t>
            </a:r>
            <a:endParaRPr lang="es-419" sz="3500" dirty="0">
              <a:solidFill>
                <a:schemeClr val="tx1">
                  <a:lumMod val="75000"/>
                  <a:lumOff val="25000"/>
                </a:schemeClr>
              </a:solidFill>
            </a:endParaRPr>
          </a:p>
        </p:txBody>
      </p:sp>
      <p:graphicFrame>
        <p:nvGraphicFramePr>
          <p:cNvPr id="24" name="Diagrama 23"/>
          <p:cNvGraphicFramePr/>
          <p:nvPr>
            <p:extLst>
              <p:ext uri="{D42A27DB-BD31-4B8C-83A1-F6EECF244321}">
                <p14:modId xmlns:p14="http://schemas.microsoft.com/office/powerpoint/2010/main" val="1634360687"/>
              </p:ext>
            </p:extLst>
          </p:nvPr>
        </p:nvGraphicFramePr>
        <p:xfrm>
          <a:off x="627792" y="1036217"/>
          <a:ext cx="10809031" cy="54123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8" name="Imagen 2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20725" y="4949638"/>
            <a:ext cx="567096" cy="567096"/>
          </a:xfrm>
          <a:prstGeom prst="rect">
            <a:avLst/>
          </a:prstGeom>
        </p:spPr>
      </p:pic>
      <p:pic>
        <p:nvPicPr>
          <p:cNvPr id="13" name="Imagen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93188" y="4949638"/>
            <a:ext cx="608040" cy="608040"/>
          </a:xfrm>
          <a:prstGeom prst="rect">
            <a:avLst/>
          </a:prstGeom>
        </p:spPr>
      </p:pic>
      <p:pic>
        <p:nvPicPr>
          <p:cNvPr id="14" name="Imagen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30420" y="4718233"/>
            <a:ext cx="634444" cy="634444"/>
          </a:xfrm>
          <a:prstGeom prst="rect">
            <a:avLst/>
          </a:prstGeom>
        </p:spPr>
      </p:pic>
    </p:spTree>
    <p:extLst>
      <p:ext uri="{BB962C8B-B14F-4D97-AF65-F5344CB8AC3E}">
        <p14:creationId xmlns:p14="http://schemas.microsoft.com/office/powerpoint/2010/main" val="3513993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DC92CD-4FA6-0246-A8AC-5F132EFD6B54}"/>
              </a:ext>
            </a:extLst>
          </p:cNvPr>
          <p:cNvSpPr>
            <a:spLocks noGrp="1"/>
          </p:cNvSpPr>
          <p:nvPr>
            <p:ph type="title"/>
          </p:nvPr>
        </p:nvSpPr>
        <p:spPr>
          <a:xfrm>
            <a:off x="2279177" y="2033526"/>
            <a:ext cx="7560860" cy="2541896"/>
          </a:xfrm>
        </p:spPr>
        <p:txBody>
          <a:bodyPr/>
          <a:lstStyle/>
          <a:p>
            <a:pPr algn="l"/>
            <a:r>
              <a:rPr lang="es-ES" sz="5000" dirty="0"/>
              <a:t>Principales Resultados</a:t>
            </a:r>
            <a:endParaRPr lang="es-419" sz="5000" dirty="0"/>
          </a:p>
        </p:txBody>
      </p:sp>
    </p:spTree>
    <p:extLst>
      <p:ext uri="{BB962C8B-B14F-4D97-AF65-F5344CB8AC3E}">
        <p14:creationId xmlns:p14="http://schemas.microsoft.com/office/powerpoint/2010/main" val="3188868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DC92CD-4FA6-0246-A8AC-5F132EFD6B54}"/>
              </a:ext>
            </a:extLst>
          </p:cNvPr>
          <p:cNvSpPr>
            <a:spLocks noGrp="1"/>
          </p:cNvSpPr>
          <p:nvPr>
            <p:ph type="title"/>
          </p:nvPr>
        </p:nvSpPr>
        <p:spPr>
          <a:xfrm>
            <a:off x="2279177" y="2033526"/>
            <a:ext cx="7560860" cy="2541896"/>
          </a:xfrm>
        </p:spPr>
        <p:txBody>
          <a:bodyPr/>
          <a:lstStyle/>
          <a:p>
            <a:pPr algn="l"/>
            <a:r>
              <a:rPr lang="es-ES" sz="5000" dirty="0"/>
              <a:t>Estado nutricional</a:t>
            </a:r>
            <a:endParaRPr lang="es-419" sz="5000" dirty="0"/>
          </a:p>
        </p:txBody>
      </p:sp>
    </p:spTree>
    <p:extLst>
      <p:ext uri="{BB962C8B-B14F-4D97-AF65-F5344CB8AC3E}">
        <p14:creationId xmlns:p14="http://schemas.microsoft.com/office/powerpoint/2010/main" val="2953337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35450"/>
            <a:ext cx="10544572" cy="607027"/>
          </a:xfrm>
        </p:spPr>
        <p:txBody>
          <a:bodyPr/>
          <a:lstStyle/>
          <a:p>
            <a:r>
              <a:rPr lang="es-MX" sz="3500" dirty="0">
                <a:solidFill>
                  <a:schemeClr val="tx1">
                    <a:lumMod val="75000"/>
                    <a:lumOff val="25000"/>
                  </a:schemeClr>
                </a:solidFill>
              </a:rPr>
              <a:t>Desnutrición Crónica Infantil</a:t>
            </a:r>
            <a:endParaRPr lang="es-419" sz="3500" dirty="0">
              <a:solidFill>
                <a:schemeClr val="tx1">
                  <a:lumMod val="75000"/>
                  <a:lumOff val="25000"/>
                </a:schemeClr>
              </a:solidFill>
            </a:endParaRPr>
          </a:p>
        </p:txBody>
      </p:sp>
      <p:graphicFrame>
        <p:nvGraphicFramePr>
          <p:cNvPr id="29" name="Diagrama 28"/>
          <p:cNvGraphicFramePr/>
          <p:nvPr>
            <p:extLst>
              <p:ext uri="{D42A27DB-BD31-4B8C-83A1-F6EECF244321}">
                <p14:modId xmlns:p14="http://schemas.microsoft.com/office/powerpoint/2010/main" val="3675143521"/>
              </p:ext>
            </p:extLst>
          </p:nvPr>
        </p:nvGraphicFramePr>
        <p:xfrm>
          <a:off x="663241" y="1310185"/>
          <a:ext cx="6733849" cy="5117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 name="Imagen 2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2427" y="3247030"/>
            <a:ext cx="1187050" cy="1187050"/>
          </a:xfrm>
          <a:prstGeom prst="rect">
            <a:avLst/>
          </a:prstGeom>
        </p:spPr>
      </p:pic>
      <p:pic>
        <p:nvPicPr>
          <p:cNvPr id="31" name="Imagen 30"/>
          <p:cNvPicPr>
            <a:picLocks noChangeAspect="1"/>
          </p:cNvPicPr>
          <p:nvPr/>
        </p:nvPicPr>
        <p:blipFill>
          <a:blip r:embed="rId8"/>
          <a:stretch>
            <a:fillRect/>
          </a:stretch>
        </p:blipFill>
        <p:spPr>
          <a:xfrm>
            <a:off x="7493613" y="2844991"/>
            <a:ext cx="3838575" cy="1905000"/>
          </a:xfrm>
          <a:prstGeom prst="rect">
            <a:avLst/>
          </a:prstGeom>
        </p:spPr>
      </p:pic>
    </p:spTree>
    <p:extLst>
      <p:ext uri="{BB962C8B-B14F-4D97-AF65-F5344CB8AC3E}">
        <p14:creationId xmlns:p14="http://schemas.microsoft.com/office/powerpoint/2010/main" val="2632023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35450"/>
            <a:ext cx="10544572" cy="1022814"/>
          </a:xfrm>
        </p:spPr>
        <p:txBody>
          <a:bodyPr/>
          <a:lstStyle/>
          <a:p>
            <a:r>
              <a:rPr lang="es-MX" sz="3500" dirty="0">
                <a:solidFill>
                  <a:schemeClr val="tx1">
                    <a:lumMod val="75000"/>
                    <a:lumOff val="25000"/>
                  </a:schemeClr>
                </a:solidFill>
              </a:rPr>
              <a:t>¿Cuándo un niño o niña  tiene desnutrición crónica infantil?</a:t>
            </a:r>
            <a:endParaRPr lang="es-419" sz="3500" dirty="0">
              <a:solidFill>
                <a:schemeClr val="tx1">
                  <a:lumMod val="75000"/>
                  <a:lumOff val="25000"/>
                </a:schemeClr>
              </a:solidFill>
            </a:endParaRPr>
          </a:p>
        </p:txBody>
      </p:sp>
      <p:graphicFrame>
        <p:nvGraphicFramePr>
          <p:cNvPr id="6" name="Gráfico 5"/>
          <p:cNvGraphicFramePr/>
          <p:nvPr>
            <p:extLst>
              <p:ext uri="{D42A27DB-BD31-4B8C-83A1-F6EECF244321}">
                <p14:modId xmlns:p14="http://schemas.microsoft.com/office/powerpoint/2010/main" val="2510731452"/>
              </p:ext>
            </p:extLst>
          </p:nvPr>
        </p:nvGraphicFramePr>
        <p:xfrm>
          <a:off x="885822" y="1535688"/>
          <a:ext cx="7227614" cy="4223667"/>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ángulo 6"/>
          <p:cNvSpPr/>
          <p:nvPr/>
        </p:nvSpPr>
        <p:spPr>
          <a:xfrm>
            <a:off x="8281097" y="4016450"/>
            <a:ext cx="3357105" cy="1815882"/>
          </a:xfrm>
          <a:prstGeom prst="rect">
            <a:avLst/>
          </a:prstGeom>
        </p:spPr>
        <p:txBody>
          <a:bodyPr wrap="square">
            <a:spAutoFit/>
          </a:bodyPr>
          <a:lstStyle/>
          <a:p>
            <a:pPr algn="just"/>
            <a:r>
              <a:rPr lang="es-EC" sz="1600" dirty="0">
                <a:solidFill>
                  <a:schemeClr val="tx1">
                    <a:lumMod val="75000"/>
                    <a:lumOff val="25000"/>
                  </a:schemeClr>
                </a:solidFill>
                <a:latin typeface="Century Gothic" panose="020B0502020202020204" pitchFamily="34" charset="0"/>
                <a:ea typeface="Times New Roman" panose="02020603050405020304" pitchFamily="18" charset="0"/>
                <a:cs typeface="Open Sans"/>
              </a:rPr>
              <a:t>Cuando los niños menores de 5 años </a:t>
            </a:r>
            <a:r>
              <a:rPr lang="es-EC" sz="1600" b="1" dirty="0">
                <a:solidFill>
                  <a:schemeClr val="tx1">
                    <a:lumMod val="75000"/>
                    <a:lumOff val="25000"/>
                  </a:schemeClr>
                </a:solidFill>
                <a:latin typeface="Century Gothic" panose="020B0502020202020204" pitchFamily="34" charset="0"/>
                <a:ea typeface="Times New Roman" panose="02020603050405020304" pitchFamily="18" charset="0"/>
                <a:cs typeface="Open Sans"/>
              </a:rPr>
              <a:t>tienen una talla inferior al estándar para su edad</a:t>
            </a:r>
            <a:r>
              <a:rPr lang="es-EC" sz="1600" dirty="0">
                <a:solidFill>
                  <a:schemeClr val="tx1">
                    <a:lumMod val="75000"/>
                    <a:lumOff val="25000"/>
                  </a:schemeClr>
                </a:solidFill>
                <a:latin typeface="Century Gothic" panose="020B0502020202020204" pitchFamily="34" charset="0"/>
                <a:ea typeface="Times New Roman" panose="02020603050405020304" pitchFamily="18" charset="0"/>
                <a:cs typeface="Open Sans"/>
              </a:rPr>
              <a:t>; es decir, tienen un puntaje estandarizado menor a -2.0 desviaciones estándar, están en desnutrición crónica.</a:t>
            </a:r>
          </a:p>
        </p:txBody>
      </p:sp>
      <p:sp>
        <p:nvSpPr>
          <p:cNvPr id="8" name="Cerrar llave 11"/>
          <p:cNvSpPr/>
          <p:nvPr/>
        </p:nvSpPr>
        <p:spPr>
          <a:xfrm>
            <a:off x="7820166" y="2828439"/>
            <a:ext cx="323414" cy="1439566"/>
          </a:xfrm>
          <a:prstGeom prst="rightBrace">
            <a:avLst/>
          </a:prstGeom>
          <a:noFill/>
          <a:ln w="28575">
            <a:solidFill>
              <a:srgbClr val="7C57C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C"/>
          </a:p>
        </p:txBody>
      </p:sp>
      <p:sp>
        <p:nvSpPr>
          <p:cNvPr id="9" name="Rectángulo 8"/>
          <p:cNvSpPr/>
          <p:nvPr/>
        </p:nvSpPr>
        <p:spPr>
          <a:xfrm>
            <a:off x="8287652" y="3252612"/>
            <a:ext cx="1456852" cy="584775"/>
          </a:xfrm>
          <a:prstGeom prst="rect">
            <a:avLst/>
          </a:prstGeom>
          <a:ln>
            <a:solidFill>
              <a:srgbClr val="7C57C5"/>
            </a:solidFill>
          </a:ln>
        </p:spPr>
        <p:txBody>
          <a:bodyPr wrap="square">
            <a:spAutoFit/>
          </a:bodyPr>
          <a:lstStyle/>
          <a:p>
            <a:pPr algn="ctr"/>
            <a:r>
              <a:rPr lang="es-EC" sz="1600" b="1" dirty="0">
                <a:solidFill>
                  <a:srgbClr val="7C57C5"/>
                </a:solidFill>
              </a:rPr>
              <a:t>Niñas con desnutrición</a:t>
            </a:r>
          </a:p>
        </p:txBody>
      </p:sp>
      <p:sp>
        <p:nvSpPr>
          <p:cNvPr id="10" name="Rectángulo 9"/>
          <p:cNvSpPr/>
          <p:nvPr/>
        </p:nvSpPr>
        <p:spPr>
          <a:xfrm>
            <a:off x="3386589" y="5806163"/>
            <a:ext cx="2236293" cy="338554"/>
          </a:xfrm>
          <a:prstGeom prst="rect">
            <a:avLst/>
          </a:prstGeom>
          <a:ln>
            <a:solidFill>
              <a:srgbClr val="F5A42B"/>
            </a:solidFill>
          </a:ln>
        </p:spPr>
        <p:txBody>
          <a:bodyPr wrap="square">
            <a:spAutoFit/>
          </a:bodyPr>
          <a:lstStyle/>
          <a:p>
            <a:pPr algn="ctr"/>
            <a:r>
              <a:rPr lang="es-ES" sz="1600" b="1" dirty="0">
                <a:solidFill>
                  <a:srgbClr val="F5A42B"/>
                </a:solidFill>
              </a:rPr>
              <a:t>Edad en meses</a:t>
            </a:r>
            <a:endParaRPr lang="es-EC" sz="1600" b="1" dirty="0">
              <a:solidFill>
                <a:srgbClr val="F5A42B"/>
              </a:solidFill>
            </a:endParaRPr>
          </a:p>
        </p:txBody>
      </p:sp>
      <p:sp>
        <p:nvSpPr>
          <p:cNvPr id="11" name="Rectángulo 10"/>
          <p:cNvSpPr/>
          <p:nvPr/>
        </p:nvSpPr>
        <p:spPr>
          <a:xfrm rot="16200000">
            <a:off x="285327" y="3808146"/>
            <a:ext cx="790455" cy="338554"/>
          </a:xfrm>
          <a:prstGeom prst="rect">
            <a:avLst/>
          </a:prstGeom>
          <a:ln>
            <a:solidFill>
              <a:srgbClr val="F5A42B"/>
            </a:solidFill>
          </a:ln>
        </p:spPr>
        <p:txBody>
          <a:bodyPr wrap="square">
            <a:spAutoFit/>
          </a:bodyPr>
          <a:lstStyle/>
          <a:p>
            <a:pPr algn="ctr"/>
            <a:r>
              <a:rPr lang="es-ES" sz="1600" b="1" dirty="0">
                <a:solidFill>
                  <a:srgbClr val="F5A42B"/>
                </a:solidFill>
              </a:rPr>
              <a:t>Talla</a:t>
            </a:r>
            <a:endParaRPr lang="es-EC" sz="1600" b="1" dirty="0">
              <a:solidFill>
                <a:srgbClr val="F5A42B"/>
              </a:solidFill>
            </a:endParaRPr>
          </a:p>
        </p:txBody>
      </p:sp>
      <p:pic>
        <p:nvPicPr>
          <p:cNvPr id="13" name="Imagen 6" descr="image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995814" y="2228432"/>
            <a:ext cx="227568" cy="227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n 2"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6588" y="2711534"/>
            <a:ext cx="217475" cy="241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n 6" descr="image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318349" y="4155040"/>
            <a:ext cx="227568" cy="227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n 2"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8373" y="3123434"/>
            <a:ext cx="217475" cy="241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n 2"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9420" y="3692762"/>
            <a:ext cx="217475" cy="241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agen 6" descr="image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189611" y="3446272"/>
            <a:ext cx="227568" cy="227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Imagen 6" descr="image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334584" y="2146523"/>
            <a:ext cx="227568" cy="227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Imagen 6" descr="image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710187" y="4322772"/>
            <a:ext cx="227568" cy="227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ángulo 20"/>
          <p:cNvSpPr/>
          <p:nvPr/>
        </p:nvSpPr>
        <p:spPr>
          <a:xfrm>
            <a:off x="8281097" y="6568217"/>
            <a:ext cx="3357106" cy="246221"/>
          </a:xfrm>
          <a:prstGeom prst="rect">
            <a:avLst/>
          </a:prstGeom>
        </p:spPr>
        <p:txBody>
          <a:bodyPr wrap="square">
            <a:spAutoFit/>
          </a:bodyPr>
          <a:lstStyle/>
          <a:p>
            <a:r>
              <a:rPr lang="es-MX" sz="1000" b="1" dirty="0">
                <a:solidFill>
                  <a:schemeClr val="tx1">
                    <a:lumMod val="75000"/>
                    <a:lumOff val="25000"/>
                  </a:schemeClr>
                </a:solidFill>
                <a:latin typeface="Century Gothic" panose="020B0502020202020204" pitchFamily="34" charset="0"/>
              </a:rPr>
              <a:t>Curva OMS: </a:t>
            </a:r>
            <a:r>
              <a:rPr lang="es-MX" sz="1000" dirty="0">
                <a:solidFill>
                  <a:schemeClr val="tx1">
                    <a:lumMod val="75000"/>
                    <a:lumOff val="25000"/>
                  </a:schemeClr>
                </a:solidFill>
                <a:latin typeface="Century Gothic" panose="020B0502020202020204" pitchFamily="34" charset="0"/>
              </a:rPr>
              <a:t>Longitud/talla para la edad de niñas</a:t>
            </a:r>
            <a:endParaRPr lang="es-EC" sz="1000" dirty="0">
              <a:solidFill>
                <a:schemeClr val="tx1">
                  <a:lumMod val="75000"/>
                  <a:lumOff val="25000"/>
                </a:schemeClr>
              </a:solidFill>
            </a:endParaRPr>
          </a:p>
        </p:txBody>
      </p:sp>
      <p:pic>
        <p:nvPicPr>
          <p:cNvPr id="22" name="Imagen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57882" y="1782652"/>
            <a:ext cx="916392" cy="916392"/>
          </a:xfrm>
          <a:prstGeom prst="rect">
            <a:avLst/>
          </a:prstGeom>
        </p:spPr>
      </p:pic>
      <p:sp>
        <p:nvSpPr>
          <p:cNvPr id="23" name="Rectángulo 22"/>
          <p:cNvSpPr/>
          <p:nvPr/>
        </p:nvSpPr>
        <p:spPr>
          <a:xfrm>
            <a:off x="640592" y="6570489"/>
            <a:ext cx="7186235" cy="246221"/>
          </a:xfrm>
          <a:prstGeom prst="rect">
            <a:avLst/>
          </a:prstGeom>
        </p:spPr>
        <p:txBody>
          <a:bodyPr wrap="square">
            <a:spAutoFit/>
          </a:bodyPr>
          <a:lstStyle/>
          <a:p>
            <a:r>
              <a:rPr lang="es-MX" sz="1000" b="1" dirty="0">
                <a:solidFill>
                  <a:schemeClr val="tx1">
                    <a:lumMod val="75000"/>
                    <a:lumOff val="25000"/>
                  </a:schemeClr>
                </a:solidFill>
                <a:latin typeface="Century Gothic" panose="020B0502020202020204" pitchFamily="34" charset="0"/>
              </a:rPr>
              <a:t>Más información sobre la temática: </a:t>
            </a:r>
            <a:r>
              <a:rPr lang="es-MX" sz="1000" dirty="0">
                <a:solidFill>
                  <a:schemeClr val="tx1">
                    <a:lumMod val="75000"/>
                    <a:lumOff val="25000"/>
                  </a:schemeClr>
                </a:solidFill>
                <a:latin typeface="Century Gothic" panose="020B0502020202020204" pitchFamily="34" charset="0"/>
              </a:rPr>
              <a:t>https://www.who.int/tools/child-growth-standards</a:t>
            </a:r>
          </a:p>
        </p:txBody>
      </p:sp>
    </p:spTree>
    <p:extLst>
      <p:ext uri="{BB962C8B-B14F-4D97-AF65-F5344CB8AC3E}">
        <p14:creationId xmlns:p14="http://schemas.microsoft.com/office/powerpoint/2010/main" val="239630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DC92CD-4FA6-0246-A8AC-5F132EFD6B54}"/>
              </a:ext>
            </a:extLst>
          </p:cNvPr>
          <p:cNvSpPr>
            <a:spLocks noGrp="1"/>
          </p:cNvSpPr>
          <p:nvPr>
            <p:ph type="title"/>
          </p:nvPr>
        </p:nvSpPr>
        <p:spPr>
          <a:xfrm>
            <a:off x="2279177" y="2033526"/>
            <a:ext cx="7560860" cy="2541896"/>
          </a:xfrm>
        </p:spPr>
        <p:txBody>
          <a:bodyPr/>
          <a:lstStyle/>
          <a:p>
            <a:pPr algn="l"/>
            <a:r>
              <a:rPr lang="es-ES" sz="5000" dirty="0"/>
              <a:t>Desnutrición Crónica Infantil (DCI) en menores de 2 años</a:t>
            </a:r>
            <a:endParaRPr lang="es-419" sz="5000" dirty="0"/>
          </a:p>
        </p:txBody>
      </p:sp>
    </p:spTree>
    <p:extLst>
      <p:ext uri="{BB962C8B-B14F-4D97-AF65-F5344CB8AC3E}">
        <p14:creationId xmlns:p14="http://schemas.microsoft.com/office/powerpoint/2010/main" val="609489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452" y="1159109"/>
            <a:ext cx="6462653" cy="5178885"/>
          </a:xfrm>
          <a:prstGeom prst="rect">
            <a:avLst/>
          </a:prstGeom>
        </p:spPr>
      </p:pic>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297350"/>
            <a:ext cx="11051956" cy="607027"/>
          </a:xfrm>
        </p:spPr>
        <p:txBody>
          <a:bodyPr/>
          <a:lstStyle/>
          <a:p>
            <a:r>
              <a:rPr lang="es-MX" sz="3500" dirty="0"/>
              <a:t>Prevalencia de la DCI por provincia</a:t>
            </a:r>
            <a:endParaRPr lang="es-419" sz="3500" dirty="0"/>
          </a:p>
        </p:txBody>
      </p:sp>
      <p:sp>
        <p:nvSpPr>
          <p:cNvPr id="11" name="Rectángulo 10">
            <a:extLst>
              <a:ext uri="{FF2B5EF4-FFF2-40B4-BE49-F238E27FC236}">
                <a16:creationId xmlns:a16="http://schemas.microsoft.com/office/drawing/2014/main" id="{11D814D7-F482-F5CE-8D02-B465F38E3716}"/>
              </a:ext>
            </a:extLst>
          </p:cNvPr>
          <p:cNvSpPr/>
          <p:nvPr/>
        </p:nvSpPr>
        <p:spPr>
          <a:xfrm>
            <a:off x="329224" y="655462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graphicFrame>
        <p:nvGraphicFramePr>
          <p:cNvPr id="8" name="Tabla 7"/>
          <p:cNvGraphicFramePr>
            <a:graphicFrameLocks noGrp="1"/>
          </p:cNvGraphicFramePr>
          <p:nvPr>
            <p:extLst>
              <p:ext uri="{D42A27DB-BD31-4B8C-83A1-F6EECF244321}">
                <p14:modId xmlns:p14="http://schemas.microsoft.com/office/powerpoint/2010/main" val="3920289584"/>
              </p:ext>
            </p:extLst>
          </p:nvPr>
        </p:nvGraphicFramePr>
        <p:xfrm>
          <a:off x="8006222" y="1616700"/>
          <a:ext cx="3160340" cy="4531200"/>
        </p:xfrm>
        <a:graphic>
          <a:graphicData uri="http://schemas.openxmlformats.org/drawingml/2006/table">
            <a:tbl>
              <a:tblPr firstRow="1">
                <a:tableStyleId>{3B4B98B0-60AC-42C2-AFA5-B58CD77FA1E5}</a:tableStyleId>
              </a:tblPr>
              <a:tblGrid>
                <a:gridCol w="1986633">
                  <a:extLst>
                    <a:ext uri="{9D8B030D-6E8A-4147-A177-3AD203B41FA5}">
                      <a16:colId xmlns:a16="http://schemas.microsoft.com/office/drawing/2014/main" val="20000"/>
                    </a:ext>
                  </a:extLst>
                </a:gridCol>
                <a:gridCol w="1173707">
                  <a:extLst>
                    <a:ext uri="{9D8B030D-6E8A-4147-A177-3AD203B41FA5}">
                      <a16:colId xmlns:a16="http://schemas.microsoft.com/office/drawing/2014/main" val="20002"/>
                    </a:ext>
                  </a:extLst>
                </a:gridCol>
              </a:tblGrid>
              <a:tr h="118404">
                <a:tc>
                  <a:txBody>
                    <a:bodyPr/>
                    <a:lstStyle/>
                    <a:p>
                      <a:pPr algn="ctr" fontAlgn="b"/>
                      <a:r>
                        <a:rPr lang="es-EC" sz="1200" u="none" strike="noStrike" dirty="0">
                          <a:effectLst/>
                        </a:rPr>
                        <a:t>Provincia</a:t>
                      </a:r>
                      <a:endParaRPr lang="es-EC" sz="1200" b="1" i="0" u="none" strike="noStrike" dirty="0">
                        <a:solidFill>
                          <a:schemeClr val="tx1">
                            <a:lumMod val="75000"/>
                            <a:lumOff val="25000"/>
                          </a:schemeClr>
                        </a:solidFill>
                        <a:effectLst/>
                        <a:latin typeface="+mj-lt"/>
                      </a:endParaRPr>
                    </a:p>
                  </a:txBody>
                  <a:tcPr marL="5920" marR="5920" marT="5920" marB="0" anchor="b"/>
                </a:tc>
                <a:tc>
                  <a:txBody>
                    <a:bodyPr/>
                    <a:lstStyle/>
                    <a:p>
                      <a:pPr algn="ctr" fontAlgn="b"/>
                      <a:r>
                        <a:rPr lang="es-EC" sz="1200" u="none" strike="noStrike" dirty="0">
                          <a:effectLst/>
                        </a:rPr>
                        <a:t>ENDI 22-23 (%)</a:t>
                      </a:r>
                      <a:endParaRPr lang="es-EC" sz="1200" b="1" i="0" u="none" strike="noStrike" dirty="0">
                        <a:solidFill>
                          <a:schemeClr val="tx1">
                            <a:lumMod val="75000"/>
                            <a:lumOff val="25000"/>
                          </a:schemeClr>
                        </a:solidFill>
                        <a:effectLst/>
                        <a:latin typeface="+mj-lt"/>
                      </a:endParaRPr>
                    </a:p>
                  </a:txBody>
                  <a:tcPr marL="5920" marR="5920" marT="5920" marB="0" anchor="b"/>
                </a:tc>
                <a:extLst>
                  <a:ext uri="{0D108BD9-81ED-4DB2-BD59-A6C34878D82A}">
                    <a16:rowId xmlns:a16="http://schemas.microsoft.com/office/drawing/2014/main" val="10000"/>
                  </a:ext>
                </a:extLst>
              </a:tr>
              <a:tr h="124324">
                <a:tc>
                  <a:txBody>
                    <a:bodyPr/>
                    <a:lstStyle/>
                    <a:p>
                      <a:pPr algn="l" rtl="0" fontAlgn="ctr"/>
                      <a:r>
                        <a:rPr lang="es-EC" sz="1200" u="none" strike="noStrike" dirty="0">
                          <a:effectLst/>
                        </a:rPr>
                        <a:t>Chimborazo</a:t>
                      </a:r>
                      <a:endParaRPr lang="es-EC" sz="1200" b="0" i="0" u="none" strike="noStrike" dirty="0">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35,1</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01"/>
                  </a:ext>
                </a:extLst>
              </a:tr>
              <a:tr h="124324">
                <a:tc>
                  <a:txBody>
                    <a:bodyPr/>
                    <a:lstStyle/>
                    <a:p>
                      <a:pPr algn="l" rtl="0" fontAlgn="ctr"/>
                      <a:r>
                        <a:rPr lang="es-EC" sz="1200" u="none" strike="noStrike">
                          <a:effectLst/>
                        </a:rPr>
                        <a:t>Bolivar</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a:effectLst/>
                        </a:rPr>
                        <a:t>30,3</a:t>
                      </a:r>
                      <a:endParaRPr lang="es-EC" sz="1200" b="0" i="0" u="none" strike="noStrike">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02"/>
                  </a:ext>
                </a:extLst>
              </a:tr>
              <a:tr h="95399">
                <a:tc>
                  <a:txBody>
                    <a:bodyPr/>
                    <a:lstStyle/>
                    <a:p>
                      <a:pPr algn="l" rtl="0" fontAlgn="ctr"/>
                      <a:r>
                        <a:rPr lang="es-EC" sz="1200" u="none" strike="noStrike" dirty="0">
                          <a:effectLst/>
                        </a:rPr>
                        <a:t>Santa Elena</a:t>
                      </a:r>
                      <a:endParaRPr lang="es-EC" sz="1200" b="0" i="0" u="none" strike="noStrike" dirty="0">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29,8</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03"/>
                  </a:ext>
                </a:extLst>
              </a:tr>
              <a:tr h="74024">
                <a:tc>
                  <a:txBody>
                    <a:bodyPr/>
                    <a:lstStyle/>
                    <a:p>
                      <a:pPr algn="l" rtl="0" fontAlgn="ctr"/>
                      <a:r>
                        <a:rPr lang="es-EC" sz="1200" u="none" strike="noStrike">
                          <a:effectLst/>
                        </a:rPr>
                        <a:t>Tungurahua</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29,4</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04"/>
                  </a:ext>
                </a:extLst>
              </a:tr>
              <a:tr h="124324">
                <a:tc>
                  <a:txBody>
                    <a:bodyPr/>
                    <a:lstStyle/>
                    <a:p>
                      <a:pPr algn="l" rtl="0" fontAlgn="ctr"/>
                      <a:r>
                        <a:rPr lang="es-EC" sz="1200" u="none" strike="noStrike">
                          <a:effectLst/>
                        </a:rPr>
                        <a:t>Pastaza</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a:effectLst/>
                        </a:rPr>
                        <a:t>29,3</a:t>
                      </a:r>
                      <a:endParaRPr lang="es-EC" sz="1200" b="0" i="0" u="none" strike="noStrike">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05"/>
                  </a:ext>
                </a:extLst>
              </a:tr>
              <a:tr h="124324">
                <a:tc>
                  <a:txBody>
                    <a:bodyPr/>
                    <a:lstStyle/>
                    <a:p>
                      <a:pPr algn="l" rtl="0" fontAlgn="ctr"/>
                      <a:r>
                        <a:rPr lang="es-EC" sz="1200" u="none" strike="noStrike">
                          <a:effectLst/>
                        </a:rPr>
                        <a:t>Cotopaxi</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27,6</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06"/>
                  </a:ext>
                </a:extLst>
              </a:tr>
              <a:tr h="124324">
                <a:tc>
                  <a:txBody>
                    <a:bodyPr/>
                    <a:lstStyle/>
                    <a:p>
                      <a:pPr algn="l" rtl="0" fontAlgn="ctr"/>
                      <a:r>
                        <a:rPr lang="es-EC" sz="1200" u="none" strike="noStrike">
                          <a:effectLst/>
                        </a:rPr>
                        <a:t>Azuay</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24,8</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07"/>
                  </a:ext>
                </a:extLst>
              </a:tr>
              <a:tr h="124324">
                <a:tc>
                  <a:txBody>
                    <a:bodyPr/>
                    <a:lstStyle/>
                    <a:p>
                      <a:pPr algn="l" rtl="0" fontAlgn="ctr"/>
                      <a:r>
                        <a:rPr lang="es-EC" sz="1200" u="none" strike="noStrike">
                          <a:effectLst/>
                        </a:rPr>
                        <a:t>Manabí</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23,2</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08"/>
                  </a:ext>
                </a:extLst>
              </a:tr>
              <a:tr h="108818">
                <a:tc>
                  <a:txBody>
                    <a:bodyPr/>
                    <a:lstStyle/>
                    <a:p>
                      <a:pPr algn="l" rtl="0" fontAlgn="ctr"/>
                      <a:r>
                        <a:rPr lang="es-EC" sz="1200" u="none" strike="noStrike">
                          <a:effectLst/>
                        </a:rPr>
                        <a:t>Morona Santiago</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23,1</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09"/>
                  </a:ext>
                </a:extLst>
              </a:tr>
              <a:tr h="124324">
                <a:tc>
                  <a:txBody>
                    <a:bodyPr/>
                    <a:lstStyle/>
                    <a:p>
                      <a:pPr algn="l" rtl="0" fontAlgn="ctr"/>
                      <a:r>
                        <a:rPr lang="es-EC" sz="1200" u="none" strike="noStrike">
                          <a:effectLst/>
                        </a:rPr>
                        <a:t>Cañar</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22,9</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10"/>
                  </a:ext>
                </a:extLst>
              </a:tr>
              <a:tr h="124324">
                <a:tc>
                  <a:txBody>
                    <a:bodyPr/>
                    <a:lstStyle/>
                    <a:p>
                      <a:pPr algn="l" rtl="0" fontAlgn="ctr"/>
                      <a:r>
                        <a:rPr lang="es-EC" sz="1200" u="none" strike="noStrike">
                          <a:effectLst/>
                        </a:rPr>
                        <a:t>Loja</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a:effectLst/>
                        </a:rPr>
                        <a:t>22,6</a:t>
                      </a:r>
                      <a:endParaRPr lang="es-EC" sz="1200" b="0" i="0" u="none" strike="noStrike">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11"/>
                  </a:ext>
                </a:extLst>
              </a:tr>
              <a:tr h="124324">
                <a:tc>
                  <a:txBody>
                    <a:bodyPr/>
                    <a:lstStyle/>
                    <a:p>
                      <a:pPr algn="l" rtl="0" fontAlgn="ctr"/>
                      <a:r>
                        <a:rPr lang="es-EC" sz="1200" u="none" strike="noStrike">
                          <a:effectLst/>
                        </a:rPr>
                        <a:t>Carchi</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a:effectLst/>
                        </a:rPr>
                        <a:t>22,2</a:t>
                      </a:r>
                      <a:endParaRPr lang="es-EC" sz="1200" b="0" i="0" u="none" strike="noStrike">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12"/>
                  </a:ext>
                </a:extLst>
              </a:tr>
              <a:tr h="124324">
                <a:tc>
                  <a:txBody>
                    <a:bodyPr/>
                    <a:lstStyle/>
                    <a:p>
                      <a:pPr algn="l" rtl="0" fontAlgn="ctr"/>
                      <a:r>
                        <a:rPr lang="es-EC" sz="1200" u="none" strike="noStrike">
                          <a:effectLst/>
                        </a:rPr>
                        <a:t>Pichincha</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22,1</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13"/>
                  </a:ext>
                </a:extLst>
              </a:tr>
              <a:tr h="124324">
                <a:tc>
                  <a:txBody>
                    <a:bodyPr/>
                    <a:lstStyle/>
                    <a:p>
                      <a:pPr algn="l" rtl="0" fontAlgn="ctr"/>
                      <a:r>
                        <a:rPr lang="es-EC" sz="1200" u="none" strike="noStrike">
                          <a:effectLst/>
                        </a:rPr>
                        <a:t>Napo</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20,1</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14"/>
                  </a:ext>
                </a:extLst>
              </a:tr>
              <a:tr h="113906">
                <a:tc>
                  <a:txBody>
                    <a:bodyPr/>
                    <a:lstStyle/>
                    <a:p>
                      <a:pPr algn="l" rtl="0" fontAlgn="ctr"/>
                      <a:r>
                        <a:rPr lang="es-EC" sz="1200" u="none" strike="noStrike" dirty="0">
                          <a:effectLst/>
                        </a:rPr>
                        <a:t>Zamora Chinchipe</a:t>
                      </a:r>
                      <a:endParaRPr lang="es-EC" sz="1200" b="0" i="0" u="none" strike="noStrike" dirty="0">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18,6</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15"/>
                  </a:ext>
                </a:extLst>
              </a:tr>
              <a:tr h="124324">
                <a:tc>
                  <a:txBody>
                    <a:bodyPr/>
                    <a:lstStyle/>
                    <a:p>
                      <a:pPr algn="l" rtl="0" fontAlgn="ctr"/>
                      <a:r>
                        <a:rPr lang="es-EC" sz="1200" u="none" strike="noStrike">
                          <a:effectLst/>
                        </a:rPr>
                        <a:t>Imbabura</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16,2</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16"/>
                  </a:ext>
                </a:extLst>
              </a:tr>
              <a:tr h="124324">
                <a:tc>
                  <a:txBody>
                    <a:bodyPr/>
                    <a:lstStyle/>
                    <a:p>
                      <a:pPr algn="l" rtl="0" fontAlgn="ctr"/>
                      <a:r>
                        <a:rPr lang="es-EC" sz="1200" u="none" strike="noStrike">
                          <a:effectLst/>
                        </a:rPr>
                        <a:t>Orellana</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16,1</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17"/>
                  </a:ext>
                </a:extLst>
              </a:tr>
              <a:tr h="124324">
                <a:tc>
                  <a:txBody>
                    <a:bodyPr/>
                    <a:lstStyle/>
                    <a:p>
                      <a:pPr algn="l" rtl="0" fontAlgn="ctr"/>
                      <a:r>
                        <a:rPr lang="es-EC" sz="1200" u="none" strike="noStrike">
                          <a:effectLst/>
                        </a:rPr>
                        <a:t>Guayas</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16,1</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18"/>
                  </a:ext>
                </a:extLst>
              </a:tr>
              <a:tr h="60674">
                <a:tc>
                  <a:txBody>
                    <a:bodyPr/>
                    <a:lstStyle/>
                    <a:p>
                      <a:pPr algn="l" rtl="0" fontAlgn="ctr"/>
                      <a:r>
                        <a:rPr lang="es-EC" sz="1200" u="none" strike="noStrike">
                          <a:effectLst/>
                        </a:rPr>
                        <a:t>Santo Domingo Tsachilas</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15,6</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19"/>
                  </a:ext>
                </a:extLst>
              </a:tr>
              <a:tr h="59308">
                <a:tc>
                  <a:txBody>
                    <a:bodyPr/>
                    <a:lstStyle/>
                    <a:p>
                      <a:pPr algn="l" rtl="0" fontAlgn="ctr"/>
                      <a:r>
                        <a:rPr lang="es-EC" sz="1200" u="none" strike="noStrike">
                          <a:effectLst/>
                        </a:rPr>
                        <a:t>Esmeraldas</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15,6</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20"/>
                  </a:ext>
                </a:extLst>
              </a:tr>
              <a:tr h="124324">
                <a:tc>
                  <a:txBody>
                    <a:bodyPr/>
                    <a:lstStyle/>
                    <a:p>
                      <a:pPr algn="l" rtl="0" fontAlgn="ctr"/>
                      <a:r>
                        <a:rPr lang="es-EC" sz="1200" u="none" strike="noStrike">
                          <a:effectLst/>
                        </a:rPr>
                        <a:t>Los Ríos</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14,4</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21"/>
                  </a:ext>
                </a:extLst>
              </a:tr>
              <a:tr h="124324">
                <a:tc>
                  <a:txBody>
                    <a:bodyPr/>
                    <a:lstStyle/>
                    <a:p>
                      <a:pPr algn="l" rtl="0" fontAlgn="ctr"/>
                      <a:r>
                        <a:rPr lang="es-EC" sz="1200" u="none" strike="noStrike">
                          <a:effectLst/>
                        </a:rPr>
                        <a:t>Sucumbíos</a:t>
                      </a:r>
                      <a:endParaRPr lang="es-EC" sz="1200" b="0" i="0" u="none" strike="noStrike">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13,3</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22"/>
                  </a:ext>
                </a:extLst>
              </a:tr>
              <a:tr h="124324">
                <a:tc>
                  <a:txBody>
                    <a:bodyPr/>
                    <a:lstStyle/>
                    <a:p>
                      <a:pPr algn="l" rtl="0" fontAlgn="ctr"/>
                      <a:r>
                        <a:rPr lang="es-EC" sz="1200" u="none" strike="noStrike" dirty="0">
                          <a:effectLst/>
                        </a:rPr>
                        <a:t>El Oro</a:t>
                      </a:r>
                      <a:endParaRPr lang="es-EC" sz="1200" b="0" i="0" u="none" strike="noStrike" dirty="0">
                        <a:solidFill>
                          <a:schemeClr val="tx1">
                            <a:lumMod val="75000"/>
                            <a:lumOff val="25000"/>
                          </a:schemeClr>
                        </a:solidFill>
                        <a:effectLst/>
                        <a:latin typeface="+mj-lt"/>
                      </a:endParaRPr>
                    </a:p>
                  </a:txBody>
                  <a:tcPr marL="5920" marR="5920" marT="5920" marB="0" anchor="ctr"/>
                </a:tc>
                <a:tc>
                  <a:txBody>
                    <a:bodyPr/>
                    <a:lstStyle/>
                    <a:p>
                      <a:pPr algn="ctr" rtl="0" fontAlgn="ctr"/>
                      <a:r>
                        <a:rPr lang="es-EC" sz="1200" u="none" strike="noStrike" dirty="0">
                          <a:effectLst/>
                        </a:rPr>
                        <a:t>9,8</a:t>
                      </a:r>
                      <a:endParaRPr lang="es-EC" sz="1200" b="0" i="0" u="none" strike="noStrike" dirty="0">
                        <a:solidFill>
                          <a:schemeClr val="tx1">
                            <a:lumMod val="75000"/>
                            <a:lumOff val="25000"/>
                          </a:schemeClr>
                        </a:solidFill>
                        <a:effectLst/>
                        <a:latin typeface="+mj-lt"/>
                      </a:endParaRPr>
                    </a:p>
                  </a:txBody>
                  <a:tcPr marL="5920" marR="5920" marT="5920" marB="0" anchor="ctr"/>
                </a:tc>
                <a:extLst>
                  <a:ext uri="{0D108BD9-81ED-4DB2-BD59-A6C34878D82A}">
                    <a16:rowId xmlns:a16="http://schemas.microsoft.com/office/drawing/2014/main" val="10023"/>
                  </a:ext>
                </a:extLst>
              </a:tr>
            </a:tbl>
          </a:graphicData>
        </a:graphic>
      </p:graphicFrame>
      <p:sp>
        <p:nvSpPr>
          <p:cNvPr id="14" name="Marcador de contenido 1"/>
          <p:cNvSpPr>
            <a:spLocks noGrp="1"/>
          </p:cNvSpPr>
          <p:nvPr>
            <p:ph idx="1"/>
          </p:nvPr>
        </p:nvSpPr>
        <p:spPr>
          <a:xfrm>
            <a:off x="482819" y="1058827"/>
            <a:ext cx="10162435" cy="365125"/>
          </a:xfrm>
        </p:spPr>
        <p:txBody>
          <a:bodyPr>
            <a:normAutofit fontScale="92500" lnSpcReduction="10000"/>
          </a:bodyPr>
          <a:lstStyle/>
          <a:p>
            <a:r>
              <a:rPr lang="es-EC" dirty="0"/>
              <a:t>Menores de 2 años</a:t>
            </a:r>
          </a:p>
        </p:txBody>
      </p:sp>
    </p:spTree>
    <p:extLst>
      <p:ext uri="{BB962C8B-B14F-4D97-AF65-F5344CB8AC3E}">
        <p14:creationId xmlns:p14="http://schemas.microsoft.com/office/powerpoint/2010/main" val="1435443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54243" y="86916"/>
            <a:ext cx="11099581" cy="858762"/>
          </a:xfrm>
        </p:spPr>
        <p:txBody>
          <a:bodyPr/>
          <a:lstStyle/>
          <a:p>
            <a:r>
              <a:rPr lang="es-MX" sz="3500" dirty="0"/>
              <a:t>Perfil socio-demográfico – menores de 2 años</a:t>
            </a:r>
            <a:endParaRPr lang="es-419" sz="3500" dirty="0"/>
          </a:p>
        </p:txBody>
      </p:sp>
      <p:graphicFrame>
        <p:nvGraphicFramePr>
          <p:cNvPr id="10" name="Gráfico 9">
            <a:extLst>
              <a:ext uri="{FF2B5EF4-FFF2-40B4-BE49-F238E27FC236}">
                <a16:creationId xmlns:a16="http://schemas.microsoft.com/office/drawing/2014/main" id="{77C44FAE-621C-7911-DAB6-DB2351B0507C}"/>
              </a:ext>
            </a:extLst>
          </p:cNvPr>
          <p:cNvGraphicFramePr/>
          <p:nvPr>
            <p:extLst>
              <p:ext uri="{D42A27DB-BD31-4B8C-83A1-F6EECF244321}">
                <p14:modId xmlns:p14="http://schemas.microsoft.com/office/powerpoint/2010/main" val="988003427"/>
              </p:ext>
            </p:extLst>
          </p:nvPr>
        </p:nvGraphicFramePr>
        <p:xfrm>
          <a:off x="576012" y="1488366"/>
          <a:ext cx="10980000" cy="4428000"/>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ángulo 10">
            <a:extLst>
              <a:ext uri="{FF2B5EF4-FFF2-40B4-BE49-F238E27FC236}">
                <a16:creationId xmlns:a16="http://schemas.microsoft.com/office/drawing/2014/main" id="{11D814D7-F482-F5CE-8D02-B465F38E3716}"/>
              </a:ext>
            </a:extLst>
          </p:cNvPr>
          <p:cNvSpPr/>
          <p:nvPr/>
        </p:nvSpPr>
        <p:spPr>
          <a:xfrm>
            <a:off x="288280" y="634990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12" name="Rectángulo 11"/>
          <p:cNvSpPr/>
          <p:nvPr/>
        </p:nvSpPr>
        <p:spPr>
          <a:xfrm>
            <a:off x="288279" y="6543356"/>
            <a:ext cx="8650999" cy="261610"/>
          </a:xfrm>
          <a:prstGeom prst="rect">
            <a:avLst/>
          </a:prstGeom>
        </p:spPr>
        <p:txBody>
          <a:bodyPr wrap="square">
            <a:spAutoFit/>
          </a:bodyPr>
          <a:lstStyle/>
          <a:p>
            <a:r>
              <a:rPr lang="es-MX" sz="1100" dirty="0">
                <a:solidFill>
                  <a:schemeClr val="tx1">
                    <a:lumMod val="75000"/>
                    <a:lumOff val="25000"/>
                  </a:schemeClr>
                </a:solidFill>
                <a:latin typeface="+mj-lt"/>
              </a:rPr>
              <a:t>** En esta categoría se encuentran también contemplados afrodescendientes, negras/os, mulatas/os </a:t>
            </a:r>
            <a:endParaRPr lang="es-EC" sz="1100" dirty="0">
              <a:solidFill>
                <a:schemeClr val="tx1">
                  <a:lumMod val="75000"/>
                  <a:lumOff val="25000"/>
                </a:schemeClr>
              </a:solidFill>
              <a:latin typeface="+mj-lt"/>
            </a:endParaRPr>
          </a:p>
        </p:txBody>
      </p:sp>
      <p:sp>
        <p:nvSpPr>
          <p:cNvPr id="3" name="4 Marcador de texto">
            <a:extLst>
              <a:ext uri="{FF2B5EF4-FFF2-40B4-BE49-F238E27FC236}">
                <a16:creationId xmlns:a16="http://schemas.microsoft.com/office/drawing/2014/main" id="{EC98625F-F74E-3228-22B8-26B593438857}"/>
              </a:ext>
            </a:extLst>
          </p:cNvPr>
          <p:cNvSpPr txBox="1">
            <a:spLocks/>
          </p:cNvSpPr>
          <p:nvPr/>
        </p:nvSpPr>
        <p:spPr>
          <a:xfrm>
            <a:off x="340341" y="945678"/>
            <a:ext cx="9919236" cy="49915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sz="1600" dirty="0">
                <a:solidFill>
                  <a:schemeClr val="tx1">
                    <a:lumMod val="75000"/>
                    <a:lumOff val="25000"/>
                  </a:schemeClr>
                </a:solidFill>
              </a:rPr>
              <a:t>En el Ecuador, la desnutrición crónica afecta al 20,1% de niños menores de 2 años.</a:t>
            </a:r>
            <a:endParaRPr lang="es-EC" sz="1600" dirty="0">
              <a:solidFill>
                <a:schemeClr val="tx1">
                  <a:lumMod val="75000"/>
                  <a:lumOff val="25000"/>
                </a:schemeClr>
              </a:solidFill>
            </a:endParaRPr>
          </a:p>
        </p:txBody>
      </p:sp>
    </p:spTree>
    <p:extLst>
      <p:ext uri="{BB962C8B-B14F-4D97-AF65-F5344CB8AC3E}">
        <p14:creationId xmlns:p14="http://schemas.microsoft.com/office/powerpoint/2010/main" val="1387087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252396"/>
            <a:ext cx="10524581" cy="607027"/>
          </a:xfrm>
        </p:spPr>
        <p:txBody>
          <a:bodyPr/>
          <a:lstStyle/>
          <a:p>
            <a:r>
              <a:rPr lang="es-ES" sz="3500" dirty="0"/>
              <a:t>Perfil territorial DCI – menores de 2 años</a:t>
            </a:r>
            <a:endParaRPr lang="es-419" sz="3500" dirty="0"/>
          </a:p>
        </p:txBody>
      </p:sp>
      <p:sp>
        <p:nvSpPr>
          <p:cNvPr id="11" name="Rectángulo 10">
            <a:extLst>
              <a:ext uri="{FF2B5EF4-FFF2-40B4-BE49-F238E27FC236}">
                <a16:creationId xmlns:a16="http://schemas.microsoft.com/office/drawing/2014/main" id="{11D814D7-F482-F5CE-8D02-B465F38E3716}"/>
              </a:ext>
            </a:extLst>
          </p:cNvPr>
          <p:cNvSpPr/>
          <p:nvPr/>
        </p:nvSpPr>
        <p:spPr>
          <a:xfrm>
            <a:off x="465704" y="634990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12" name="Rectángulo 11"/>
          <p:cNvSpPr/>
          <p:nvPr/>
        </p:nvSpPr>
        <p:spPr>
          <a:xfrm>
            <a:off x="465703" y="6543356"/>
            <a:ext cx="10780055" cy="261610"/>
          </a:xfrm>
          <a:prstGeom prst="rect">
            <a:avLst/>
          </a:prstGeom>
        </p:spPr>
        <p:txBody>
          <a:bodyPr wrap="square">
            <a:spAutoFit/>
          </a:bodyPr>
          <a:lstStyle/>
          <a:p>
            <a:r>
              <a:rPr lang="es-MX" sz="1100" dirty="0">
                <a:solidFill>
                  <a:schemeClr val="tx1">
                    <a:lumMod val="75000"/>
                    <a:lumOff val="25000"/>
                  </a:schemeClr>
                </a:solidFill>
              </a:rPr>
              <a:t>* Utilizar los datos con precaución, a excepción de Quito las demás ciudades tienen un CV mayor a 15 y denominadores muestrales por debajo de 300</a:t>
            </a:r>
            <a:endParaRPr lang="es-EC" sz="1100" dirty="0">
              <a:solidFill>
                <a:schemeClr val="tx1">
                  <a:lumMod val="75000"/>
                  <a:lumOff val="25000"/>
                </a:schemeClr>
              </a:solidFill>
            </a:endParaRPr>
          </a:p>
        </p:txBody>
      </p:sp>
      <p:graphicFrame>
        <p:nvGraphicFramePr>
          <p:cNvPr id="13" name="Gráfico 12"/>
          <p:cNvGraphicFramePr/>
          <p:nvPr>
            <p:extLst>
              <p:ext uri="{D42A27DB-BD31-4B8C-83A1-F6EECF244321}">
                <p14:modId xmlns:p14="http://schemas.microsoft.com/office/powerpoint/2010/main" val="2140552068"/>
              </p:ext>
            </p:extLst>
          </p:nvPr>
        </p:nvGraphicFramePr>
        <p:xfrm>
          <a:off x="617816" y="1617342"/>
          <a:ext cx="10980000" cy="4428000"/>
        </p:xfrm>
        <a:graphic>
          <a:graphicData uri="http://schemas.openxmlformats.org/drawingml/2006/chart">
            <c:chart xmlns:c="http://schemas.openxmlformats.org/drawingml/2006/chart" xmlns:r="http://schemas.openxmlformats.org/officeDocument/2006/relationships" r:id="rId2"/>
          </a:graphicData>
        </a:graphic>
      </p:graphicFrame>
      <p:sp>
        <p:nvSpPr>
          <p:cNvPr id="2" name="4 Marcador de texto">
            <a:extLst>
              <a:ext uri="{FF2B5EF4-FFF2-40B4-BE49-F238E27FC236}">
                <a16:creationId xmlns:a16="http://schemas.microsoft.com/office/drawing/2014/main" id="{76153506-0E1B-0CF3-2813-5F964E7BCB7D}"/>
              </a:ext>
            </a:extLst>
          </p:cNvPr>
          <p:cNvSpPr txBox="1">
            <a:spLocks/>
          </p:cNvSpPr>
          <p:nvPr/>
        </p:nvSpPr>
        <p:spPr>
          <a:xfrm>
            <a:off x="340341" y="945678"/>
            <a:ext cx="9919236" cy="49915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sz="1600" dirty="0">
                <a:solidFill>
                  <a:schemeClr val="tx1">
                    <a:lumMod val="75000"/>
                    <a:lumOff val="25000"/>
                  </a:schemeClr>
                </a:solidFill>
              </a:rPr>
              <a:t>La Sierra Rural es el territorio con los mayores niveles de DCI (27,7%)</a:t>
            </a:r>
            <a:endParaRPr lang="es-EC" sz="1600" dirty="0">
              <a:solidFill>
                <a:schemeClr val="tx1">
                  <a:lumMod val="75000"/>
                  <a:lumOff val="25000"/>
                </a:schemeClr>
              </a:solidFill>
            </a:endParaRPr>
          </a:p>
        </p:txBody>
      </p:sp>
    </p:spTree>
    <p:extLst>
      <p:ext uri="{BB962C8B-B14F-4D97-AF65-F5344CB8AC3E}">
        <p14:creationId xmlns:p14="http://schemas.microsoft.com/office/powerpoint/2010/main" val="604560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DC92CD-4FA6-0246-A8AC-5F132EFD6B54}"/>
              </a:ext>
            </a:extLst>
          </p:cNvPr>
          <p:cNvSpPr>
            <a:spLocks noGrp="1"/>
          </p:cNvSpPr>
          <p:nvPr>
            <p:ph type="title"/>
          </p:nvPr>
        </p:nvSpPr>
        <p:spPr>
          <a:xfrm>
            <a:off x="2279177" y="2033526"/>
            <a:ext cx="7560860" cy="2541896"/>
          </a:xfrm>
        </p:spPr>
        <p:txBody>
          <a:bodyPr/>
          <a:lstStyle/>
          <a:p>
            <a:pPr algn="l"/>
            <a:r>
              <a:rPr lang="es-ES" sz="5000" dirty="0"/>
              <a:t>Desnutrición Crónica Infantil (DCI) en menores de 5 años</a:t>
            </a:r>
            <a:endParaRPr lang="es-419" sz="5000" dirty="0"/>
          </a:p>
        </p:txBody>
      </p:sp>
    </p:spTree>
    <p:extLst>
      <p:ext uri="{BB962C8B-B14F-4D97-AF65-F5344CB8AC3E}">
        <p14:creationId xmlns:p14="http://schemas.microsoft.com/office/powerpoint/2010/main" val="525800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259250"/>
            <a:ext cx="10162435" cy="607027"/>
          </a:xfrm>
        </p:spPr>
        <p:txBody>
          <a:bodyPr/>
          <a:lstStyle/>
          <a:p>
            <a:r>
              <a:rPr lang="es-MX" sz="3500" dirty="0"/>
              <a:t>Prevalencia de la DCI por provincia</a:t>
            </a:r>
            <a:endParaRPr lang="es-419" sz="3500" dirty="0"/>
          </a:p>
        </p:txBody>
      </p:sp>
      <p:sp>
        <p:nvSpPr>
          <p:cNvPr id="11" name="Rectángulo 10">
            <a:extLst>
              <a:ext uri="{FF2B5EF4-FFF2-40B4-BE49-F238E27FC236}">
                <a16:creationId xmlns:a16="http://schemas.microsoft.com/office/drawing/2014/main" id="{11D814D7-F482-F5CE-8D02-B465F38E3716}"/>
              </a:ext>
            </a:extLst>
          </p:cNvPr>
          <p:cNvSpPr/>
          <p:nvPr/>
        </p:nvSpPr>
        <p:spPr>
          <a:xfrm>
            <a:off x="329224" y="6554622"/>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14" name="Marcador de contenido 1"/>
          <p:cNvSpPr>
            <a:spLocks noGrp="1"/>
          </p:cNvSpPr>
          <p:nvPr>
            <p:ph idx="1"/>
          </p:nvPr>
        </p:nvSpPr>
        <p:spPr>
          <a:xfrm>
            <a:off x="482819" y="982627"/>
            <a:ext cx="10162435" cy="365125"/>
          </a:xfrm>
        </p:spPr>
        <p:txBody>
          <a:bodyPr>
            <a:normAutofit fontScale="92500" lnSpcReduction="10000"/>
          </a:bodyPr>
          <a:lstStyle/>
          <a:p>
            <a:r>
              <a:rPr lang="es-EC" dirty="0"/>
              <a:t>Menores de 5 años</a:t>
            </a:r>
          </a:p>
        </p:txBody>
      </p:sp>
      <p:graphicFrame>
        <p:nvGraphicFramePr>
          <p:cNvPr id="6" name="Tabla 5"/>
          <p:cNvGraphicFramePr>
            <a:graphicFrameLocks noGrp="1"/>
          </p:cNvGraphicFramePr>
          <p:nvPr>
            <p:extLst>
              <p:ext uri="{D42A27DB-BD31-4B8C-83A1-F6EECF244321}">
                <p14:modId xmlns:p14="http://schemas.microsoft.com/office/powerpoint/2010/main" val="2645467294"/>
              </p:ext>
            </p:extLst>
          </p:nvPr>
        </p:nvGraphicFramePr>
        <p:xfrm>
          <a:off x="7975213" y="1384525"/>
          <a:ext cx="3188656" cy="4788631"/>
        </p:xfrm>
        <a:graphic>
          <a:graphicData uri="http://schemas.openxmlformats.org/drawingml/2006/table">
            <a:tbl>
              <a:tblPr firstRow="1">
                <a:tableStyleId>{0E3FDE45-AF77-4B5C-9715-49D594BDF05E}</a:tableStyleId>
              </a:tblPr>
              <a:tblGrid>
                <a:gridCol w="2001301">
                  <a:extLst>
                    <a:ext uri="{9D8B030D-6E8A-4147-A177-3AD203B41FA5}">
                      <a16:colId xmlns:a16="http://schemas.microsoft.com/office/drawing/2014/main" val="20000"/>
                    </a:ext>
                  </a:extLst>
                </a:gridCol>
                <a:gridCol w="1187355">
                  <a:extLst>
                    <a:ext uri="{9D8B030D-6E8A-4147-A177-3AD203B41FA5}">
                      <a16:colId xmlns:a16="http://schemas.microsoft.com/office/drawing/2014/main" val="20001"/>
                    </a:ext>
                  </a:extLst>
                </a:gridCol>
              </a:tblGrid>
              <a:tr h="209823">
                <a:tc>
                  <a:txBody>
                    <a:bodyPr/>
                    <a:lstStyle/>
                    <a:p>
                      <a:pPr algn="ctr" rtl="0" fontAlgn="b"/>
                      <a:r>
                        <a:rPr lang="es-EC" sz="1200" u="none" strike="noStrike" dirty="0">
                          <a:effectLst/>
                        </a:rPr>
                        <a:t>Provincia</a:t>
                      </a:r>
                      <a:endParaRPr lang="es-EC" sz="1200" b="1" i="0" u="none" strike="noStrike" dirty="0">
                        <a:solidFill>
                          <a:srgbClr val="000000"/>
                        </a:solidFill>
                        <a:effectLst/>
                        <a:latin typeface="Century Gothic" panose="020B0502020202020204" pitchFamily="34" charset="0"/>
                      </a:endParaRPr>
                    </a:p>
                  </a:txBody>
                  <a:tcPr marL="4996" marR="4996" marT="4996" marB="0" anchor="b"/>
                </a:tc>
                <a:tc>
                  <a:txBody>
                    <a:bodyPr/>
                    <a:lstStyle/>
                    <a:p>
                      <a:pPr algn="ctr" rtl="0" fontAlgn="b"/>
                      <a:r>
                        <a:rPr lang="es-EC" sz="1200" u="none" strike="noStrike" dirty="0">
                          <a:effectLst/>
                        </a:rPr>
                        <a:t>ENDI 22-23 (%)</a:t>
                      </a:r>
                      <a:endParaRPr lang="es-EC" sz="1200" b="1"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00"/>
                  </a:ext>
                </a:extLst>
              </a:tr>
              <a:tr h="229807">
                <a:tc>
                  <a:txBody>
                    <a:bodyPr/>
                    <a:lstStyle/>
                    <a:p>
                      <a:pPr algn="l" rtl="0" fontAlgn="ctr"/>
                      <a:r>
                        <a:rPr lang="es-EC" sz="1200" u="none" strike="noStrike" dirty="0">
                          <a:effectLst/>
                        </a:rPr>
                        <a:t>Chimborazo</a:t>
                      </a:r>
                      <a:endParaRPr lang="es-EC" sz="1200" b="0" i="0" u="none" strike="noStrike" dirty="0">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a:effectLst/>
                        </a:rPr>
                        <a:t>33,5</a:t>
                      </a:r>
                      <a:endParaRPr lang="es-EC" sz="1200" b="0" i="0" u="none" strike="noStrike">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01"/>
                  </a:ext>
                </a:extLst>
              </a:tr>
              <a:tr h="111920">
                <a:tc>
                  <a:txBody>
                    <a:bodyPr/>
                    <a:lstStyle/>
                    <a:p>
                      <a:pPr algn="l" rtl="0" fontAlgn="ctr"/>
                      <a:r>
                        <a:rPr lang="es-EC" sz="1200" u="none" strike="noStrike" dirty="0">
                          <a:effectLst/>
                        </a:rPr>
                        <a:t>Pastaza</a:t>
                      </a:r>
                      <a:endParaRPr lang="es-EC" sz="1200" b="0" i="0" u="none" strike="noStrike" dirty="0">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a:effectLst/>
                        </a:rPr>
                        <a:t>29,5</a:t>
                      </a:r>
                      <a:endParaRPr lang="es-EC" sz="1200" b="0" i="0" u="none" strike="noStrike">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02"/>
                  </a:ext>
                </a:extLst>
              </a:tr>
              <a:tr h="114903">
                <a:tc>
                  <a:txBody>
                    <a:bodyPr/>
                    <a:lstStyle/>
                    <a:p>
                      <a:pPr algn="l" rtl="0" fontAlgn="ctr"/>
                      <a:r>
                        <a:rPr lang="es-EC" sz="1200" u="none" strike="noStrike" dirty="0">
                          <a:effectLst/>
                        </a:rPr>
                        <a:t>Bolívar</a:t>
                      </a:r>
                      <a:endParaRPr lang="es-EC" sz="1200" b="0" i="0" u="none" strike="noStrike" dirty="0">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a:effectLst/>
                        </a:rPr>
                        <a:t>28,1</a:t>
                      </a:r>
                      <a:endParaRPr lang="es-EC" sz="1200" b="0" i="0" u="none" strike="noStrike">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03"/>
                  </a:ext>
                </a:extLst>
              </a:tr>
              <a:tr h="91010">
                <a:tc>
                  <a:txBody>
                    <a:bodyPr/>
                    <a:lstStyle/>
                    <a:p>
                      <a:pPr algn="l" rtl="0" fontAlgn="ctr"/>
                      <a:r>
                        <a:rPr lang="es-EC" sz="1200" u="none" strike="noStrike" dirty="0">
                          <a:effectLst/>
                        </a:rPr>
                        <a:t>Santa Elena</a:t>
                      </a:r>
                      <a:endParaRPr lang="es-EC" sz="1200" b="0" i="0" u="none" strike="noStrike" dirty="0">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a:effectLst/>
                        </a:rPr>
                        <a:t>27,5</a:t>
                      </a:r>
                      <a:endParaRPr lang="es-EC" sz="1200" b="0" i="0" u="none" strike="noStrike">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04"/>
                  </a:ext>
                </a:extLst>
              </a:tr>
              <a:tr h="229807">
                <a:tc>
                  <a:txBody>
                    <a:bodyPr/>
                    <a:lstStyle/>
                    <a:p>
                      <a:pPr algn="l" rtl="0" fontAlgn="ctr"/>
                      <a:r>
                        <a:rPr lang="es-EC" sz="1200" u="none" strike="noStrike">
                          <a:effectLst/>
                        </a:rPr>
                        <a:t>Cotopaxi</a:t>
                      </a:r>
                      <a:endParaRPr lang="es-EC" sz="1200" b="0" i="0" u="none" strike="noStrike">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a:effectLst/>
                        </a:rPr>
                        <a:t>26,5</a:t>
                      </a:r>
                      <a:endParaRPr lang="es-EC" sz="1200" b="0" i="0" u="none" strike="noStrike">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05"/>
                  </a:ext>
                </a:extLst>
              </a:tr>
              <a:tr h="229807">
                <a:tc>
                  <a:txBody>
                    <a:bodyPr/>
                    <a:lstStyle/>
                    <a:p>
                      <a:pPr algn="l" rtl="0" fontAlgn="ctr"/>
                      <a:r>
                        <a:rPr lang="es-EC" sz="1200" u="none" strike="noStrike">
                          <a:effectLst/>
                        </a:rPr>
                        <a:t>Tungurahua</a:t>
                      </a:r>
                      <a:endParaRPr lang="es-EC" sz="1200" b="0" i="0" u="none" strike="noStrike">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25,0</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06"/>
                  </a:ext>
                </a:extLst>
              </a:tr>
              <a:tr h="229807">
                <a:tc>
                  <a:txBody>
                    <a:bodyPr/>
                    <a:lstStyle/>
                    <a:p>
                      <a:pPr algn="l" rtl="0" fontAlgn="ctr"/>
                      <a:r>
                        <a:rPr lang="es-EC" sz="1200" u="none" strike="noStrike">
                          <a:effectLst/>
                        </a:rPr>
                        <a:t>Morona Santiago</a:t>
                      </a:r>
                      <a:endParaRPr lang="es-EC" sz="1200" b="0" i="0" u="none" strike="noStrike">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24,5</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07"/>
                  </a:ext>
                </a:extLst>
              </a:tr>
              <a:tr h="0">
                <a:tc>
                  <a:txBody>
                    <a:bodyPr/>
                    <a:lstStyle/>
                    <a:p>
                      <a:pPr algn="l" rtl="0" fontAlgn="ctr"/>
                      <a:r>
                        <a:rPr lang="es-EC" sz="1200" u="none" strike="noStrike" dirty="0">
                          <a:effectLst/>
                        </a:rPr>
                        <a:t>Azuay</a:t>
                      </a:r>
                      <a:endParaRPr lang="es-EC" sz="1200" b="0" i="0" u="none" strike="noStrike" dirty="0">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23,5</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08"/>
                  </a:ext>
                </a:extLst>
              </a:tr>
              <a:tr h="114903">
                <a:tc>
                  <a:txBody>
                    <a:bodyPr/>
                    <a:lstStyle/>
                    <a:p>
                      <a:pPr algn="l" rtl="0" fontAlgn="ctr"/>
                      <a:r>
                        <a:rPr lang="es-EC" sz="1200" u="none" strike="noStrike">
                          <a:effectLst/>
                        </a:rPr>
                        <a:t>Cañar</a:t>
                      </a:r>
                      <a:endParaRPr lang="es-EC" sz="1200" b="0" i="0" u="none" strike="noStrike">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23,0</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09"/>
                  </a:ext>
                </a:extLst>
              </a:tr>
              <a:tr h="114903">
                <a:tc>
                  <a:txBody>
                    <a:bodyPr/>
                    <a:lstStyle/>
                    <a:p>
                      <a:pPr algn="l" rtl="0" fontAlgn="ctr"/>
                      <a:r>
                        <a:rPr lang="es-EC" sz="1200" u="none" strike="noStrike" dirty="0">
                          <a:effectLst/>
                        </a:rPr>
                        <a:t>Carchi</a:t>
                      </a:r>
                      <a:endParaRPr lang="es-EC" sz="1200" b="0" i="0" u="none" strike="noStrike" dirty="0">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23,0</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10"/>
                  </a:ext>
                </a:extLst>
              </a:tr>
              <a:tr h="114903">
                <a:tc>
                  <a:txBody>
                    <a:bodyPr/>
                    <a:lstStyle/>
                    <a:p>
                      <a:pPr algn="l" rtl="0" fontAlgn="ctr"/>
                      <a:r>
                        <a:rPr lang="es-EC" sz="1200" u="none" strike="noStrike">
                          <a:effectLst/>
                        </a:rPr>
                        <a:t>Napo</a:t>
                      </a:r>
                      <a:endParaRPr lang="es-EC" sz="1200" b="0" i="0" u="none" strike="noStrike">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19,8</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11"/>
                  </a:ext>
                </a:extLst>
              </a:tr>
              <a:tr h="229807">
                <a:tc>
                  <a:txBody>
                    <a:bodyPr/>
                    <a:lstStyle/>
                    <a:p>
                      <a:pPr algn="l" rtl="0" fontAlgn="ctr"/>
                      <a:r>
                        <a:rPr lang="es-EC" sz="1200" u="none" strike="noStrike" dirty="0">
                          <a:effectLst/>
                        </a:rPr>
                        <a:t>Pichincha</a:t>
                      </a:r>
                      <a:endParaRPr lang="es-EC" sz="1200" b="0" i="0" u="none" strike="noStrike" dirty="0">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19,4</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12"/>
                  </a:ext>
                </a:extLst>
              </a:tr>
              <a:tr h="114903">
                <a:tc>
                  <a:txBody>
                    <a:bodyPr/>
                    <a:lstStyle/>
                    <a:p>
                      <a:pPr algn="l" rtl="0" fontAlgn="ctr"/>
                      <a:r>
                        <a:rPr lang="es-EC" sz="1200" u="none" strike="noStrike" dirty="0">
                          <a:effectLst/>
                        </a:rPr>
                        <a:t>Orellana</a:t>
                      </a:r>
                      <a:endParaRPr lang="es-EC" sz="1200" b="0" i="0" u="none" strike="noStrike" dirty="0">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18,6</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13"/>
                  </a:ext>
                </a:extLst>
              </a:tr>
              <a:tr h="229807">
                <a:tc>
                  <a:txBody>
                    <a:bodyPr/>
                    <a:lstStyle/>
                    <a:p>
                      <a:pPr algn="l" rtl="0" fontAlgn="ctr"/>
                      <a:r>
                        <a:rPr lang="es-EC" sz="1200" u="none" strike="noStrike" dirty="0">
                          <a:effectLst/>
                        </a:rPr>
                        <a:t>Imbabura</a:t>
                      </a:r>
                      <a:endParaRPr lang="es-EC" sz="1200" b="0" i="0" u="none" strike="noStrike" dirty="0">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18,5</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14"/>
                  </a:ext>
                </a:extLst>
              </a:tr>
              <a:tr h="114903">
                <a:tc>
                  <a:txBody>
                    <a:bodyPr/>
                    <a:lstStyle/>
                    <a:p>
                      <a:pPr algn="l" rtl="0" fontAlgn="ctr"/>
                      <a:r>
                        <a:rPr lang="es-EC" sz="1200" u="none" strike="noStrike" dirty="0">
                          <a:effectLst/>
                        </a:rPr>
                        <a:t>Manabí</a:t>
                      </a:r>
                      <a:endParaRPr lang="es-EC" sz="1200" b="0" i="0" u="none" strike="noStrike" dirty="0">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17,7</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15"/>
                  </a:ext>
                </a:extLst>
              </a:tr>
              <a:tr h="191635">
                <a:tc>
                  <a:txBody>
                    <a:bodyPr/>
                    <a:lstStyle/>
                    <a:p>
                      <a:pPr algn="l" rtl="0" fontAlgn="ctr"/>
                      <a:r>
                        <a:rPr lang="es-EC" sz="1200" u="none" strike="noStrike" dirty="0">
                          <a:effectLst/>
                        </a:rPr>
                        <a:t>Zamora Chinchipe</a:t>
                      </a:r>
                      <a:endParaRPr lang="es-EC" sz="1200" b="0" i="0" u="none" strike="noStrike" dirty="0">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17,2</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16"/>
                  </a:ext>
                </a:extLst>
              </a:tr>
              <a:tr h="136477">
                <a:tc>
                  <a:txBody>
                    <a:bodyPr/>
                    <a:lstStyle/>
                    <a:p>
                      <a:pPr algn="l" rtl="0" fontAlgn="ctr"/>
                      <a:r>
                        <a:rPr lang="es-EC" sz="1200" u="none" strike="noStrike">
                          <a:effectLst/>
                        </a:rPr>
                        <a:t>Sucumbíos</a:t>
                      </a:r>
                      <a:endParaRPr lang="es-EC" sz="1200" b="0" i="0" u="none" strike="noStrike">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17,1</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17"/>
                  </a:ext>
                </a:extLst>
              </a:tr>
              <a:tr h="114903">
                <a:tc>
                  <a:txBody>
                    <a:bodyPr/>
                    <a:lstStyle/>
                    <a:p>
                      <a:pPr algn="l" rtl="0" fontAlgn="ctr"/>
                      <a:r>
                        <a:rPr lang="es-EC" sz="1200" u="none" strike="noStrike" dirty="0">
                          <a:effectLst/>
                        </a:rPr>
                        <a:t>Loja</a:t>
                      </a:r>
                      <a:endParaRPr lang="es-EC" sz="1200" b="0" i="0" u="none" strike="noStrike" dirty="0">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16,2</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18"/>
                  </a:ext>
                </a:extLst>
              </a:tr>
              <a:tr h="114903">
                <a:tc>
                  <a:txBody>
                    <a:bodyPr/>
                    <a:lstStyle/>
                    <a:p>
                      <a:pPr algn="l" rtl="0" fontAlgn="ctr"/>
                      <a:r>
                        <a:rPr lang="es-EC" sz="1200" u="none" strike="noStrike" dirty="0">
                          <a:effectLst/>
                        </a:rPr>
                        <a:t>Los Ríos</a:t>
                      </a:r>
                      <a:endParaRPr lang="es-EC" sz="1200" b="0" i="0" u="none" strike="noStrike" dirty="0">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13,3</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19"/>
                  </a:ext>
                </a:extLst>
              </a:tr>
              <a:tr h="114903">
                <a:tc>
                  <a:txBody>
                    <a:bodyPr/>
                    <a:lstStyle/>
                    <a:p>
                      <a:pPr algn="l" rtl="0" fontAlgn="ctr"/>
                      <a:r>
                        <a:rPr lang="es-EC" sz="1200" u="none" strike="noStrike" dirty="0">
                          <a:effectLst/>
                        </a:rPr>
                        <a:t>Guayas</a:t>
                      </a:r>
                      <a:endParaRPr lang="es-EC" sz="1200" b="0" i="0" u="none" strike="noStrike" dirty="0">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12,6</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20"/>
                  </a:ext>
                </a:extLst>
              </a:tr>
              <a:tr h="190191">
                <a:tc>
                  <a:txBody>
                    <a:bodyPr/>
                    <a:lstStyle/>
                    <a:p>
                      <a:pPr algn="l" rtl="0" fontAlgn="ctr"/>
                      <a:r>
                        <a:rPr lang="es-EC" sz="1200" u="none" strike="noStrike" dirty="0">
                          <a:effectLst/>
                        </a:rPr>
                        <a:t>Santo Domingo Tsáchilas</a:t>
                      </a:r>
                      <a:endParaRPr lang="es-EC" sz="1200" b="0" i="0" u="none" strike="noStrike" dirty="0">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12,6</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21"/>
                  </a:ext>
                </a:extLst>
              </a:tr>
              <a:tr h="0">
                <a:tc>
                  <a:txBody>
                    <a:bodyPr/>
                    <a:lstStyle/>
                    <a:p>
                      <a:pPr algn="l" rtl="0" fontAlgn="ctr"/>
                      <a:r>
                        <a:rPr lang="es-EC" sz="1200" u="none" strike="noStrike" dirty="0">
                          <a:effectLst/>
                        </a:rPr>
                        <a:t>Esmeraldas</a:t>
                      </a:r>
                      <a:endParaRPr lang="es-EC" sz="1200" b="0" i="0" u="none" strike="noStrike" dirty="0">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11,7</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22"/>
                  </a:ext>
                </a:extLst>
              </a:tr>
              <a:tr h="119899">
                <a:tc>
                  <a:txBody>
                    <a:bodyPr/>
                    <a:lstStyle/>
                    <a:p>
                      <a:pPr algn="l" rtl="0" fontAlgn="ctr"/>
                      <a:r>
                        <a:rPr lang="es-EC" sz="1200" u="none" strike="noStrike" dirty="0">
                          <a:effectLst/>
                        </a:rPr>
                        <a:t>El Oro</a:t>
                      </a:r>
                      <a:endParaRPr lang="es-EC" sz="1200" b="0" i="0" u="none" strike="noStrike" dirty="0">
                        <a:solidFill>
                          <a:srgbClr val="000000"/>
                        </a:solidFill>
                        <a:effectLst/>
                        <a:latin typeface="Century Gothic" panose="020B0502020202020204" pitchFamily="34" charset="0"/>
                      </a:endParaRPr>
                    </a:p>
                  </a:txBody>
                  <a:tcPr marL="4996" marR="4996" marT="4996" marB="0" anchor="ctr"/>
                </a:tc>
                <a:tc>
                  <a:txBody>
                    <a:bodyPr/>
                    <a:lstStyle/>
                    <a:p>
                      <a:pPr algn="ctr" rtl="0" fontAlgn="b"/>
                      <a:r>
                        <a:rPr lang="es-EC" sz="1200" u="none" strike="noStrike" dirty="0">
                          <a:effectLst/>
                        </a:rPr>
                        <a:t>9,0</a:t>
                      </a:r>
                      <a:endParaRPr lang="es-EC" sz="1200" b="0" i="0" u="none" strike="noStrike" dirty="0">
                        <a:solidFill>
                          <a:srgbClr val="000000"/>
                        </a:solidFill>
                        <a:effectLst/>
                        <a:latin typeface="Century Gothic" panose="020B0502020202020204" pitchFamily="34" charset="0"/>
                      </a:endParaRPr>
                    </a:p>
                  </a:txBody>
                  <a:tcPr marL="4996" marR="4996" marT="4996" marB="0" anchor="b"/>
                </a:tc>
                <a:extLst>
                  <a:ext uri="{0D108BD9-81ED-4DB2-BD59-A6C34878D82A}">
                    <a16:rowId xmlns:a16="http://schemas.microsoft.com/office/drawing/2014/main" val="10023"/>
                  </a:ext>
                </a:extLst>
              </a:tr>
            </a:tbl>
          </a:graphicData>
        </a:graphic>
      </p:graphicFrame>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426" y="1347752"/>
            <a:ext cx="6355182" cy="5092764"/>
          </a:xfrm>
          <a:prstGeom prst="rect">
            <a:avLst/>
          </a:prstGeom>
        </p:spPr>
      </p:pic>
    </p:spTree>
    <p:extLst>
      <p:ext uri="{BB962C8B-B14F-4D97-AF65-F5344CB8AC3E}">
        <p14:creationId xmlns:p14="http://schemas.microsoft.com/office/powerpoint/2010/main" val="4460886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93822" y="89968"/>
            <a:ext cx="11204356" cy="1013090"/>
          </a:xfrm>
        </p:spPr>
        <p:txBody>
          <a:bodyPr/>
          <a:lstStyle/>
          <a:p>
            <a:r>
              <a:rPr lang="es-MX" sz="3500" dirty="0"/>
              <a:t>Perfil socio-demográfico – menores de 5 años</a:t>
            </a:r>
            <a:endParaRPr lang="es-419" sz="3500" dirty="0"/>
          </a:p>
        </p:txBody>
      </p:sp>
      <p:sp>
        <p:nvSpPr>
          <p:cNvPr id="8" name="4 Marcador de texto"/>
          <p:cNvSpPr txBox="1">
            <a:spLocks/>
          </p:cNvSpPr>
          <p:nvPr/>
        </p:nvSpPr>
        <p:spPr>
          <a:xfrm>
            <a:off x="338905" y="943875"/>
            <a:ext cx="9919236" cy="49915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sz="1600" dirty="0">
                <a:solidFill>
                  <a:schemeClr val="tx1">
                    <a:lumMod val="75000"/>
                    <a:lumOff val="25000"/>
                  </a:schemeClr>
                </a:solidFill>
              </a:rPr>
              <a:t>En el Ecuador, la desnutrición crónica afecta el 17,5% de niños menores de 5 años.</a:t>
            </a:r>
            <a:endParaRPr lang="es-EC" sz="1600" dirty="0">
              <a:solidFill>
                <a:schemeClr val="tx1">
                  <a:lumMod val="75000"/>
                  <a:lumOff val="25000"/>
                </a:schemeClr>
              </a:solidFill>
            </a:endParaRPr>
          </a:p>
        </p:txBody>
      </p:sp>
      <p:graphicFrame>
        <p:nvGraphicFramePr>
          <p:cNvPr id="10" name="Gráfico 9">
            <a:extLst>
              <a:ext uri="{FF2B5EF4-FFF2-40B4-BE49-F238E27FC236}">
                <a16:creationId xmlns:a16="http://schemas.microsoft.com/office/drawing/2014/main" id="{77C44FAE-621C-7911-DAB6-DB2351B0507C}"/>
              </a:ext>
            </a:extLst>
          </p:cNvPr>
          <p:cNvGraphicFramePr/>
          <p:nvPr>
            <p:extLst>
              <p:ext uri="{D42A27DB-BD31-4B8C-83A1-F6EECF244321}">
                <p14:modId xmlns:p14="http://schemas.microsoft.com/office/powerpoint/2010/main" val="1150139419"/>
              </p:ext>
            </p:extLst>
          </p:nvPr>
        </p:nvGraphicFramePr>
        <p:xfrm>
          <a:off x="607293" y="1628442"/>
          <a:ext cx="10980000" cy="4428000"/>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ángulo 10">
            <a:extLst>
              <a:ext uri="{FF2B5EF4-FFF2-40B4-BE49-F238E27FC236}">
                <a16:creationId xmlns:a16="http://schemas.microsoft.com/office/drawing/2014/main" id="{11D814D7-F482-F5CE-8D02-B465F38E3716}"/>
              </a:ext>
            </a:extLst>
          </p:cNvPr>
          <p:cNvSpPr/>
          <p:nvPr/>
        </p:nvSpPr>
        <p:spPr>
          <a:xfrm>
            <a:off x="288280" y="634990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12" name="Rectángulo 11"/>
          <p:cNvSpPr/>
          <p:nvPr/>
        </p:nvSpPr>
        <p:spPr>
          <a:xfrm>
            <a:off x="288279" y="6543356"/>
            <a:ext cx="8650999" cy="261610"/>
          </a:xfrm>
          <a:prstGeom prst="rect">
            <a:avLst/>
          </a:prstGeom>
        </p:spPr>
        <p:txBody>
          <a:bodyPr wrap="square">
            <a:spAutoFit/>
          </a:bodyPr>
          <a:lstStyle/>
          <a:p>
            <a:r>
              <a:rPr lang="es-MX" sz="1100" dirty="0">
                <a:solidFill>
                  <a:schemeClr val="tx1">
                    <a:lumMod val="75000"/>
                    <a:lumOff val="25000"/>
                  </a:schemeClr>
                </a:solidFill>
                <a:latin typeface="+mj-lt"/>
              </a:rPr>
              <a:t>** En esta categoría se encuentran también contemplados afrodescendientes, negras/os, mulatas/os </a:t>
            </a:r>
            <a:endParaRPr lang="es-EC" sz="1100" dirty="0">
              <a:solidFill>
                <a:schemeClr val="tx1">
                  <a:lumMod val="75000"/>
                  <a:lumOff val="25000"/>
                </a:schemeClr>
              </a:solidFill>
              <a:latin typeface="+mj-lt"/>
            </a:endParaRPr>
          </a:p>
        </p:txBody>
      </p:sp>
    </p:spTree>
    <p:extLst>
      <p:ext uri="{BB962C8B-B14F-4D97-AF65-F5344CB8AC3E}">
        <p14:creationId xmlns:p14="http://schemas.microsoft.com/office/powerpoint/2010/main" val="2701875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278300"/>
            <a:ext cx="10524581" cy="607027"/>
          </a:xfrm>
        </p:spPr>
        <p:txBody>
          <a:bodyPr/>
          <a:lstStyle/>
          <a:p>
            <a:r>
              <a:rPr lang="es-ES" sz="3500" dirty="0"/>
              <a:t>Perfil territorial DCI – menores de 5 años</a:t>
            </a:r>
            <a:endParaRPr lang="es-419" sz="3500" dirty="0"/>
          </a:p>
        </p:txBody>
      </p:sp>
      <p:sp>
        <p:nvSpPr>
          <p:cNvPr id="11" name="Rectángulo 10">
            <a:extLst>
              <a:ext uri="{FF2B5EF4-FFF2-40B4-BE49-F238E27FC236}">
                <a16:creationId xmlns:a16="http://schemas.microsoft.com/office/drawing/2014/main" id="{11D814D7-F482-F5CE-8D02-B465F38E3716}"/>
              </a:ext>
            </a:extLst>
          </p:cNvPr>
          <p:cNvSpPr/>
          <p:nvPr/>
        </p:nvSpPr>
        <p:spPr>
          <a:xfrm>
            <a:off x="465704" y="634990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12" name="Rectángulo 11"/>
          <p:cNvSpPr/>
          <p:nvPr/>
        </p:nvSpPr>
        <p:spPr>
          <a:xfrm>
            <a:off x="465703" y="6543356"/>
            <a:ext cx="10780055" cy="261610"/>
          </a:xfrm>
          <a:prstGeom prst="rect">
            <a:avLst/>
          </a:prstGeom>
        </p:spPr>
        <p:txBody>
          <a:bodyPr wrap="square">
            <a:spAutoFit/>
          </a:bodyPr>
          <a:lstStyle/>
          <a:p>
            <a:r>
              <a:rPr lang="es-MX" sz="1100" dirty="0">
                <a:solidFill>
                  <a:schemeClr val="tx1">
                    <a:lumMod val="75000"/>
                    <a:lumOff val="25000"/>
                  </a:schemeClr>
                </a:solidFill>
              </a:rPr>
              <a:t>* Utilizar los datos con precaución, a excepción de Quito las demás ciudades tienen un CV mayor a 15 y denominadores muestrales por debajo de 300</a:t>
            </a:r>
            <a:endParaRPr lang="es-EC" sz="1100" dirty="0">
              <a:solidFill>
                <a:schemeClr val="tx1">
                  <a:lumMod val="75000"/>
                  <a:lumOff val="25000"/>
                </a:schemeClr>
              </a:solidFill>
            </a:endParaRPr>
          </a:p>
        </p:txBody>
      </p:sp>
      <p:graphicFrame>
        <p:nvGraphicFramePr>
          <p:cNvPr id="13" name="Gráfico 12"/>
          <p:cNvGraphicFramePr/>
          <p:nvPr>
            <p:extLst>
              <p:ext uri="{D42A27DB-BD31-4B8C-83A1-F6EECF244321}">
                <p14:modId xmlns:p14="http://schemas.microsoft.com/office/powerpoint/2010/main" val="2585523954"/>
              </p:ext>
            </p:extLst>
          </p:nvPr>
        </p:nvGraphicFramePr>
        <p:xfrm>
          <a:off x="617816" y="1617341"/>
          <a:ext cx="10980000" cy="4428000"/>
        </p:xfrm>
        <a:graphic>
          <a:graphicData uri="http://schemas.openxmlformats.org/drawingml/2006/chart">
            <c:chart xmlns:c="http://schemas.openxmlformats.org/drawingml/2006/chart" xmlns:r="http://schemas.openxmlformats.org/officeDocument/2006/relationships" r:id="rId2"/>
          </a:graphicData>
        </a:graphic>
      </p:graphicFrame>
      <p:sp>
        <p:nvSpPr>
          <p:cNvPr id="2" name="4 Marcador de texto">
            <a:extLst>
              <a:ext uri="{FF2B5EF4-FFF2-40B4-BE49-F238E27FC236}">
                <a16:creationId xmlns:a16="http://schemas.microsoft.com/office/drawing/2014/main" id="{481D2DF2-335D-5912-50CE-130652E41DEA}"/>
              </a:ext>
            </a:extLst>
          </p:cNvPr>
          <p:cNvSpPr txBox="1">
            <a:spLocks/>
          </p:cNvSpPr>
          <p:nvPr/>
        </p:nvSpPr>
        <p:spPr>
          <a:xfrm>
            <a:off x="340341" y="945678"/>
            <a:ext cx="9919236" cy="49915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sz="1600" dirty="0">
                <a:solidFill>
                  <a:schemeClr val="tx1">
                    <a:lumMod val="75000"/>
                    <a:lumOff val="25000"/>
                  </a:schemeClr>
                </a:solidFill>
              </a:rPr>
              <a:t>La Sierra Rural es el territorio con los mayores niveles de DCI (27,4%)</a:t>
            </a:r>
            <a:endParaRPr lang="es-EC" sz="1600" dirty="0">
              <a:solidFill>
                <a:schemeClr val="tx1">
                  <a:lumMod val="75000"/>
                  <a:lumOff val="25000"/>
                </a:schemeClr>
              </a:solidFill>
            </a:endParaRPr>
          </a:p>
        </p:txBody>
      </p:sp>
    </p:spTree>
    <p:extLst>
      <p:ext uri="{BB962C8B-B14F-4D97-AF65-F5344CB8AC3E}">
        <p14:creationId xmlns:p14="http://schemas.microsoft.com/office/powerpoint/2010/main" val="3704579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DC92CD-4FA6-0246-A8AC-5F132EFD6B54}"/>
              </a:ext>
            </a:extLst>
          </p:cNvPr>
          <p:cNvSpPr>
            <a:spLocks noGrp="1"/>
          </p:cNvSpPr>
          <p:nvPr>
            <p:ph type="title"/>
          </p:nvPr>
        </p:nvSpPr>
        <p:spPr>
          <a:xfrm>
            <a:off x="2279177" y="2033526"/>
            <a:ext cx="7560860" cy="2541896"/>
          </a:xfrm>
        </p:spPr>
        <p:txBody>
          <a:bodyPr/>
          <a:lstStyle/>
          <a:p>
            <a:pPr algn="l"/>
            <a:r>
              <a:rPr lang="es-ES" sz="5000" dirty="0"/>
              <a:t>Desnutrición Crónica Infantil (DCI) de niños entre 2 a 5 años</a:t>
            </a:r>
            <a:endParaRPr lang="es-419" sz="5000" dirty="0"/>
          </a:p>
        </p:txBody>
      </p:sp>
    </p:spTree>
    <p:extLst>
      <p:ext uri="{BB962C8B-B14F-4D97-AF65-F5344CB8AC3E}">
        <p14:creationId xmlns:p14="http://schemas.microsoft.com/office/powerpoint/2010/main" val="30621075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35450"/>
            <a:ext cx="10162435" cy="607027"/>
          </a:xfrm>
        </p:spPr>
        <p:txBody>
          <a:bodyPr/>
          <a:lstStyle/>
          <a:p>
            <a:r>
              <a:rPr lang="es-MX" sz="3500" dirty="0"/>
              <a:t>Prevalencia de la DCI por provincia</a:t>
            </a:r>
            <a:endParaRPr lang="es-419" sz="3500" dirty="0"/>
          </a:p>
        </p:txBody>
      </p:sp>
      <p:sp>
        <p:nvSpPr>
          <p:cNvPr id="11" name="Rectángulo 10">
            <a:extLst>
              <a:ext uri="{FF2B5EF4-FFF2-40B4-BE49-F238E27FC236}">
                <a16:creationId xmlns:a16="http://schemas.microsoft.com/office/drawing/2014/main" id="{11D814D7-F482-F5CE-8D02-B465F38E3716}"/>
              </a:ext>
            </a:extLst>
          </p:cNvPr>
          <p:cNvSpPr/>
          <p:nvPr/>
        </p:nvSpPr>
        <p:spPr>
          <a:xfrm>
            <a:off x="329224" y="6554622"/>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14" name="Marcador de contenido 1"/>
          <p:cNvSpPr>
            <a:spLocks noGrp="1"/>
          </p:cNvSpPr>
          <p:nvPr>
            <p:ph idx="1"/>
          </p:nvPr>
        </p:nvSpPr>
        <p:spPr>
          <a:xfrm>
            <a:off x="482819" y="982627"/>
            <a:ext cx="10162435" cy="365125"/>
          </a:xfrm>
        </p:spPr>
        <p:txBody>
          <a:bodyPr>
            <a:normAutofit fontScale="92500" lnSpcReduction="10000"/>
          </a:bodyPr>
          <a:lstStyle/>
          <a:p>
            <a:r>
              <a:rPr lang="es-EC" dirty="0"/>
              <a:t>De 2 a de 5 años</a:t>
            </a:r>
          </a:p>
        </p:txBody>
      </p:sp>
      <p:graphicFrame>
        <p:nvGraphicFramePr>
          <p:cNvPr id="5" name="Tabla 4"/>
          <p:cNvGraphicFramePr>
            <a:graphicFrameLocks noGrp="1"/>
          </p:cNvGraphicFramePr>
          <p:nvPr>
            <p:extLst>
              <p:ext uri="{D42A27DB-BD31-4B8C-83A1-F6EECF244321}">
                <p14:modId xmlns:p14="http://schemas.microsoft.com/office/powerpoint/2010/main" val="1470442007"/>
              </p:ext>
            </p:extLst>
          </p:nvPr>
        </p:nvGraphicFramePr>
        <p:xfrm>
          <a:off x="7642746" y="1545409"/>
          <a:ext cx="3575714" cy="4676836"/>
        </p:xfrm>
        <a:graphic>
          <a:graphicData uri="http://schemas.openxmlformats.org/drawingml/2006/table">
            <a:tbl>
              <a:tblPr firstRow="1">
                <a:tableStyleId>{3B4B98B0-60AC-42C2-AFA5-B58CD77FA1E5}</a:tableStyleId>
              </a:tblPr>
              <a:tblGrid>
                <a:gridCol w="2332791">
                  <a:extLst>
                    <a:ext uri="{9D8B030D-6E8A-4147-A177-3AD203B41FA5}">
                      <a16:colId xmlns:a16="http://schemas.microsoft.com/office/drawing/2014/main" val="20000"/>
                    </a:ext>
                  </a:extLst>
                </a:gridCol>
                <a:gridCol w="1242923">
                  <a:extLst>
                    <a:ext uri="{9D8B030D-6E8A-4147-A177-3AD203B41FA5}">
                      <a16:colId xmlns:a16="http://schemas.microsoft.com/office/drawing/2014/main" val="20001"/>
                    </a:ext>
                  </a:extLst>
                </a:gridCol>
              </a:tblGrid>
              <a:tr h="255246">
                <a:tc>
                  <a:txBody>
                    <a:bodyPr/>
                    <a:lstStyle/>
                    <a:p>
                      <a:pPr algn="ctr" rtl="0" fontAlgn="b"/>
                      <a:r>
                        <a:rPr lang="es-EC" sz="1200" u="none" strike="noStrike" dirty="0">
                          <a:effectLst/>
                        </a:rPr>
                        <a:t>Provincia</a:t>
                      </a:r>
                      <a:endParaRPr lang="es-EC" sz="1200" b="1" i="0" u="none" strike="noStrike" dirty="0">
                        <a:solidFill>
                          <a:srgbClr val="000000"/>
                        </a:solidFill>
                        <a:effectLst/>
                        <a:latin typeface="Century Gothic" panose="020B0502020202020204" pitchFamily="34" charset="0"/>
                      </a:endParaRPr>
                    </a:p>
                  </a:txBody>
                  <a:tcPr marL="6077" marR="6077" marT="6077" marB="0" anchor="b"/>
                </a:tc>
                <a:tc>
                  <a:txBody>
                    <a:bodyPr/>
                    <a:lstStyle/>
                    <a:p>
                      <a:pPr algn="ctr" rtl="0" fontAlgn="b"/>
                      <a:r>
                        <a:rPr lang="es-EC" sz="1200" u="none" strike="noStrike" dirty="0">
                          <a:effectLst/>
                        </a:rPr>
                        <a:t>ENDI 22-23 (%)</a:t>
                      </a:r>
                      <a:endParaRPr lang="es-EC" sz="1200" b="1" i="0" u="none" strike="noStrike" dirty="0">
                        <a:solidFill>
                          <a:srgbClr val="000000"/>
                        </a:solidFill>
                        <a:effectLst/>
                        <a:latin typeface="Century Gothic" panose="020B0502020202020204" pitchFamily="34" charset="0"/>
                      </a:endParaRPr>
                    </a:p>
                  </a:txBody>
                  <a:tcPr marL="6077" marR="6077" marT="6077" marB="0" anchor="b"/>
                </a:tc>
                <a:extLst>
                  <a:ext uri="{0D108BD9-81ED-4DB2-BD59-A6C34878D82A}">
                    <a16:rowId xmlns:a16="http://schemas.microsoft.com/office/drawing/2014/main" val="10000"/>
                  </a:ext>
                </a:extLst>
              </a:tr>
              <a:tr h="261323">
                <a:tc>
                  <a:txBody>
                    <a:bodyPr/>
                    <a:lstStyle/>
                    <a:p>
                      <a:pPr algn="l" fontAlgn="ctr"/>
                      <a:r>
                        <a:rPr lang="es-EC" sz="1200" u="none" strike="noStrike" dirty="0">
                          <a:effectLst/>
                        </a:rPr>
                        <a:t>Chimborazo</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32,4</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01"/>
                  </a:ext>
                </a:extLst>
              </a:tr>
              <a:tr h="133700">
                <a:tc>
                  <a:txBody>
                    <a:bodyPr/>
                    <a:lstStyle/>
                    <a:p>
                      <a:pPr algn="l" fontAlgn="ctr"/>
                      <a:r>
                        <a:rPr lang="es-EC" sz="1200" u="none" strike="noStrike" dirty="0">
                          <a:effectLst/>
                        </a:rPr>
                        <a:t>Pastaza</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29,6</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02"/>
                  </a:ext>
                </a:extLst>
              </a:tr>
              <a:tr h="133700">
                <a:tc>
                  <a:txBody>
                    <a:bodyPr/>
                    <a:lstStyle/>
                    <a:p>
                      <a:pPr algn="l" fontAlgn="ctr"/>
                      <a:r>
                        <a:rPr lang="es-EC" sz="1200" u="none" strike="noStrike" dirty="0">
                          <a:effectLst/>
                        </a:rPr>
                        <a:t>Bolívar</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26,8</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03"/>
                  </a:ext>
                </a:extLst>
              </a:tr>
              <a:tr h="153183">
                <a:tc>
                  <a:txBody>
                    <a:bodyPr/>
                    <a:lstStyle/>
                    <a:p>
                      <a:pPr algn="l" fontAlgn="ctr"/>
                      <a:r>
                        <a:rPr lang="es-EC" sz="1200" u="none" strike="noStrike" dirty="0">
                          <a:effectLst/>
                        </a:rPr>
                        <a:t>Santa Elena</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26,1</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04"/>
                  </a:ext>
                </a:extLst>
              </a:tr>
              <a:tr h="46112">
                <a:tc>
                  <a:txBody>
                    <a:bodyPr/>
                    <a:lstStyle/>
                    <a:p>
                      <a:pPr algn="l" fontAlgn="ctr"/>
                      <a:r>
                        <a:rPr lang="es-EC" sz="1200" u="none" strike="noStrike" dirty="0">
                          <a:effectLst/>
                        </a:rPr>
                        <a:t>Cotopaxi</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a:effectLst/>
                        </a:rPr>
                        <a:t>25,9</a:t>
                      </a:r>
                      <a:endParaRPr lang="es-EC" sz="1200" b="0" i="0" u="none" strike="noStrike">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05"/>
                  </a:ext>
                </a:extLst>
              </a:tr>
              <a:tr h="116463">
                <a:tc>
                  <a:txBody>
                    <a:bodyPr/>
                    <a:lstStyle/>
                    <a:p>
                      <a:pPr algn="l" fontAlgn="ctr"/>
                      <a:r>
                        <a:rPr lang="es-EC" sz="1200" u="none" strike="noStrike">
                          <a:effectLst/>
                        </a:rPr>
                        <a:t>Morona Santiago</a:t>
                      </a:r>
                      <a:endParaRPr lang="es-EC" sz="1200" b="0" i="0" u="none" strike="noStrike">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25,3</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06"/>
                  </a:ext>
                </a:extLst>
              </a:tr>
              <a:tr h="133700">
                <a:tc>
                  <a:txBody>
                    <a:bodyPr/>
                    <a:lstStyle/>
                    <a:p>
                      <a:pPr algn="l" fontAlgn="ctr"/>
                      <a:r>
                        <a:rPr lang="es-EC" sz="1200" u="none" strike="noStrike" dirty="0">
                          <a:effectLst/>
                        </a:rPr>
                        <a:t>Carchi</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23,3</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07"/>
                  </a:ext>
                </a:extLst>
              </a:tr>
              <a:tr h="133700">
                <a:tc>
                  <a:txBody>
                    <a:bodyPr/>
                    <a:lstStyle/>
                    <a:p>
                      <a:pPr algn="l" fontAlgn="ctr"/>
                      <a:r>
                        <a:rPr lang="es-EC" sz="1200" u="none" strike="noStrike" dirty="0">
                          <a:effectLst/>
                        </a:rPr>
                        <a:t>Cañar</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a:effectLst/>
                        </a:rPr>
                        <a:t>23,1</a:t>
                      </a:r>
                      <a:endParaRPr lang="es-EC" sz="1200" b="0" i="0" u="none" strike="noStrike">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08"/>
                  </a:ext>
                </a:extLst>
              </a:tr>
              <a:tr h="133700">
                <a:tc>
                  <a:txBody>
                    <a:bodyPr/>
                    <a:lstStyle/>
                    <a:p>
                      <a:pPr algn="l" fontAlgn="ctr"/>
                      <a:r>
                        <a:rPr lang="es-EC" sz="1200" u="none" strike="noStrike">
                          <a:effectLst/>
                        </a:rPr>
                        <a:t>Azuay</a:t>
                      </a:r>
                      <a:endParaRPr lang="es-EC" sz="1200" b="0" i="0" u="none" strike="noStrike">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22,8</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09"/>
                  </a:ext>
                </a:extLst>
              </a:tr>
              <a:tr h="56670">
                <a:tc>
                  <a:txBody>
                    <a:bodyPr/>
                    <a:lstStyle/>
                    <a:p>
                      <a:pPr algn="l" fontAlgn="ctr"/>
                      <a:r>
                        <a:rPr lang="es-EC" sz="1200" u="none" strike="noStrike" dirty="0">
                          <a:effectLst/>
                        </a:rPr>
                        <a:t>Tungurahua</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22,3</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10"/>
                  </a:ext>
                </a:extLst>
              </a:tr>
              <a:tr h="133700">
                <a:tc>
                  <a:txBody>
                    <a:bodyPr/>
                    <a:lstStyle/>
                    <a:p>
                      <a:pPr algn="l" fontAlgn="ctr"/>
                      <a:r>
                        <a:rPr lang="es-EC" sz="1200" u="none" strike="noStrike" dirty="0">
                          <a:effectLst/>
                        </a:rPr>
                        <a:t>Orellana</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a:effectLst/>
                        </a:rPr>
                        <a:t>20,3</a:t>
                      </a:r>
                      <a:endParaRPr lang="es-EC" sz="1200" b="0" i="0" u="none" strike="noStrike">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11"/>
                  </a:ext>
                </a:extLst>
              </a:tr>
              <a:tr h="133700">
                <a:tc>
                  <a:txBody>
                    <a:bodyPr/>
                    <a:lstStyle/>
                    <a:p>
                      <a:pPr algn="l" fontAlgn="ctr"/>
                      <a:r>
                        <a:rPr lang="es-EC" sz="1200" u="none" strike="noStrike" dirty="0">
                          <a:effectLst/>
                        </a:rPr>
                        <a:t>Imbabura</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19,8</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12"/>
                  </a:ext>
                </a:extLst>
              </a:tr>
              <a:tr h="133700">
                <a:tc>
                  <a:txBody>
                    <a:bodyPr/>
                    <a:lstStyle/>
                    <a:p>
                      <a:pPr algn="l" fontAlgn="ctr"/>
                      <a:r>
                        <a:rPr lang="es-EC" sz="1200" u="none" strike="noStrike" dirty="0">
                          <a:effectLst/>
                        </a:rPr>
                        <a:t>Napo</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19,6</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13"/>
                  </a:ext>
                </a:extLst>
              </a:tr>
              <a:tr h="133700">
                <a:tc>
                  <a:txBody>
                    <a:bodyPr/>
                    <a:lstStyle/>
                    <a:p>
                      <a:pPr algn="l" fontAlgn="ctr"/>
                      <a:r>
                        <a:rPr lang="es-EC" sz="1200" u="none" strike="noStrike" dirty="0">
                          <a:effectLst/>
                        </a:rPr>
                        <a:t>Sucumbíos</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19,5</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14"/>
                  </a:ext>
                </a:extLst>
              </a:tr>
              <a:tr h="133700">
                <a:tc>
                  <a:txBody>
                    <a:bodyPr/>
                    <a:lstStyle/>
                    <a:p>
                      <a:pPr algn="l" fontAlgn="ctr"/>
                      <a:r>
                        <a:rPr lang="es-EC" sz="1200" u="none" strike="noStrike" dirty="0">
                          <a:effectLst/>
                        </a:rPr>
                        <a:t>Pichincha</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17,9</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15"/>
                  </a:ext>
                </a:extLst>
              </a:tr>
              <a:tr h="192170">
                <a:tc>
                  <a:txBody>
                    <a:bodyPr/>
                    <a:lstStyle/>
                    <a:p>
                      <a:pPr algn="l" fontAlgn="ctr"/>
                      <a:r>
                        <a:rPr lang="es-EC" sz="1200" u="none" strike="noStrike" dirty="0">
                          <a:effectLst/>
                        </a:rPr>
                        <a:t>Zamora Chinchipe</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16,4</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16"/>
                  </a:ext>
                </a:extLst>
              </a:tr>
              <a:tr h="133700">
                <a:tc>
                  <a:txBody>
                    <a:bodyPr/>
                    <a:lstStyle/>
                    <a:p>
                      <a:pPr algn="l" fontAlgn="ctr"/>
                      <a:r>
                        <a:rPr lang="es-EC" sz="1200" u="none" strike="noStrike">
                          <a:effectLst/>
                        </a:rPr>
                        <a:t>Manabí</a:t>
                      </a:r>
                      <a:endParaRPr lang="es-EC" sz="1200" b="0" i="0" u="none" strike="noStrike">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14,5</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17"/>
                  </a:ext>
                </a:extLst>
              </a:tr>
              <a:tr h="133700">
                <a:tc>
                  <a:txBody>
                    <a:bodyPr/>
                    <a:lstStyle/>
                    <a:p>
                      <a:pPr algn="l" fontAlgn="ctr"/>
                      <a:r>
                        <a:rPr lang="es-EC" sz="1200" u="none" strike="noStrike" dirty="0">
                          <a:effectLst/>
                        </a:rPr>
                        <a:t>Loja</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13,1</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18"/>
                  </a:ext>
                </a:extLst>
              </a:tr>
              <a:tr h="133700">
                <a:tc>
                  <a:txBody>
                    <a:bodyPr/>
                    <a:lstStyle/>
                    <a:p>
                      <a:pPr algn="l" fontAlgn="ctr"/>
                      <a:r>
                        <a:rPr lang="es-EC" sz="1200" u="none" strike="noStrike" dirty="0">
                          <a:effectLst/>
                        </a:rPr>
                        <a:t>Los Ríos</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12,7</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19"/>
                  </a:ext>
                </a:extLst>
              </a:tr>
              <a:tr h="47631">
                <a:tc>
                  <a:txBody>
                    <a:bodyPr/>
                    <a:lstStyle/>
                    <a:p>
                      <a:pPr algn="l" fontAlgn="ctr"/>
                      <a:r>
                        <a:rPr lang="es-MX" sz="1200" u="none" strike="noStrike" dirty="0">
                          <a:effectLst/>
                        </a:rPr>
                        <a:t>Santo Domingo de los Tsáchilas</a:t>
                      </a:r>
                      <a:endParaRPr lang="es-MX"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10,8</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20"/>
                  </a:ext>
                </a:extLst>
              </a:tr>
              <a:tr h="133700">
                <a:tc>
                  <a:txBody>
                    <a:bodyPr/>
                    <a:lstStyle/>
                    <a:p>
                      <a:pPr algn="l" fontAlgn="ctr"/>
                      <a:r>
                        <a:rPr lang="es-EC" sz="1200" u="none" strike="noStrike" dirty="0">
                          <a:effectLst/>
                        </a:rPr>
                        <a:t>Guayas</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10,5</a:t>
                      </a:r>
                      <a:endParaRPr lang="es-EC" sz="1200" b="0" i="0" u="none" strike="noStrike" dirty="0">
                        <a:solidFill>
                          <a:srgbClr val="006100"/>
                        </a:solidFill>
                        <a:effectLst/>
                        <a:latin typeface="Calibri" panose="020F0502020204030204" pitchFamily="34" charset="0"/>
                      </a:endParaRPr>
                    </a:p>
                  </a:txBody>
                  <a:tcPr marL="6077" marR="6077" marT="6077" marB="0" anchor="ctr"/>
                </a:tc>
                <a:extLst>
                  <a:ext uri="{0D108BD9-81ED-4DB2-BD59-A6C34878D82A}">
                    <a16:rowId xmlns:a16="http://schemas.microsoft.com/office/drawing/2014/main" val="10021"/>
                  </a:ext>
                </a:extLst>
              </a:tr>
              <a:tr h="133700">
                <a:tc>
                  <a:txBody>
                    <a:bodyPr/>
                    <a:lstStyle/>
                    <a:p>
                      <a:pPr algn="l" fontAlgn="ctr"/>
                      <a:r>
                        <a:rPr lang="es-EC" sz="1200" u="none" strike="noStrike" dirty="0">
                          <a:effectLst/>
                        </a:rPr>
                        <a:t>Esmeraldas</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9,1</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22"/>
                  </a:ext>
                </a:extLst>
              </a:tr>
              <a:tr h="133700">
                <a:tc>
                  <a:txBody>
                    <a:bodyPr/>
                    <a:lstStyle/>
                    <a:p>
                      <a:pPr algn="l" fontAlgn="ctr"/>
                      <a:r>
                        <a:rPr lang="es-EC" sz="1200" u="none" strike="noStrike" dirty="0">
                          <a:effectLst/>
                        </a:rPr>
                        <a:t>El Oro</a:t>
                      </a:r>
                      <a:endParaRPr lang="es-EC" sz="1200" b="0" i="0" u="none" strike="noStrike" dirty="0">
                        <a:solidFill>
                          <a:srgbClr val="000000"/>
                        </a:solidFill>
                        <a:effectLst/>
                        <a:latin typeface="Century Gothic" panose="020B0502020202020204" pitchFamily="34" charset="0"/>
                      </a:endParaRPr>
                    </a:p>
                  </a:txBody>
                  <a:tcPr marL="6077" marR="6077" marT="6077" marB="0" anchor="ctr"/>
                </a:tc>
                <a:tc>
                  <a:txBody>
                    <a:bodyPr/>
                    <a:lstStyle/>
                    <a:p>
                      <a:pPr algn="ctr" fontAlgn="ctr"/>
                      <a:r>
                        <a:rPr lang="es-EC" sz="1200" u="none" strike="noStrike" dirty="0">
                          <a:effectLst/>
                        </a:rPr>
                        <a:t>8,5</a:t>
                      </a:r>
                      <a:endParaRPr lang="es-EC" sz="1200" b="0" i="0" u="none" strike="noStrike" dirty="0">
                        <a:solidFill>
                          <a:srgbClr val="000000"/>
                        </a:solidFill>
                        <a:effectLst/>
                        <a:latin typeface="Century Gothic" panose="020B0502020202020204" pitchFamily="34" charset="0"/>
                      </a:endParaRPr>
                    </a:p>
                  </a:txBody>
                  <a:tcPr marL="6077" marR="6077" marT="6077" marB="0" anchor="ctr"/>
                </a:tc>
                <a:extLst>
                  <a:ext uri="{0D108BD9-81ED-4DB2-BD59-A6C34878D82A}">
                    <a16:rowId xmlns:a16="http://schemas.microsoft.com/office/drawing/2014/main" val="10023"/>
                  </a:ext>
                </a:extLst>
              </a:tr>
            </a:tbl>
          </a:graphicData>
        </a:graphic>
      </p:graphicFrame>
      <p:pic>
        <p:nvPicPr>
          <p:cNvPr id="3" name="Imagen 2">
            <a:extLst>
              <a:ext uri="{FF2B5EF4-FFF2-40B4-BE49-F238E27FC236}">
                <a16:creationId xmlns:a16="http://schemas.microsoft.com/office/drawing/2014/main" id="{FE230173-F1BB-4A3D-7174-E57405D98D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043" y="1332188"/>
            <a:ext cx="6368303" cy="5103278"/>
          </a:xfrm>
          <a:prstGeom prst="rect">
            <a:avLst/>
          </a:prstGeom>
        </p:spPr>
      </p:pic>
    </p:spTree>
    <p:extLst>
      <p:ext uri="{BB962C8B-B14F-4D97-AF65-F5344CB8AC3E}">
        <p14:creationId xmlns:p14="http://schemas.microsoft.com/office/powerpoint/2010/main" val="2510434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202100"/>
            <a:ext cx="10558220" cy="720903"/>
          </a:xfrm>
        </p:spPr>
        <p:txBody>
          <a:bodyPr/>
          <a:lstStyle/>
          <a:p>
            <a:r>
              <a:rPr lang="es-MX" sz="3500" dirty="0"/>
              <a:t>Perfil socio-demográfico – entre 2 y 5 años</a:t>
            </a:r>
            <a:endParaRPr lang="es-419" sz="3500" dirty="0"/>
          </a:p>
        </p:txBody>
      </p:sp>
      <p:sp>
        <p:nvSpPr>
          <p:cNvPr id="8" name="4 Marcador de texto"/>
          <p:cNvSpPr txBox="1">
            <a:spLocks/>
          </p:cNvSpPr>
          <p:nvPr/>
        </p:nvSpPr>
        <p:spPr>
          <a:xfrm>
            <a:off x="462730" y="942954"/>
            <a:ext cx="9919236" cy="49915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sz="1600" dirty="0">
                <a:solidFill>
                  <a:schemeClr val="tx1">
                    <a:lumMod val="75000"/>
                    <a:lumOff val="25000"/>
                  </a:schemeClr>
                </a:solidFill>
              </a:rPr>
              <a:t>En el Ecuador, la desnutrición crónica afecta al 16,0% de niños entre 2 a 5 años.</a:t>
            </a:r>
            <a:endParaRPr lang="es-EC" sz="1600" dirty="0">
              <a:solidFill>
                <a:schemeClr val="tx1">
                  <a:lumMod val="75000"/>
                  <a:lumOff val="25000"/>
                </a:schemeClr>
              </a:solidFill>
            </a:endParaRPr>
          </a:p>
        </p:txBody>
      </p:sp>
      <p:graphicFrame>
        <p:nvGraphicFramePr>
          <p:cNvPr id="10" name="Gráfico 9">
            <a:extLst>
              <a:ext uri="{FF2B5EF4-FFF2-40B4-BE49-F238E27FC236}">
                <a16:creationId xmlns:a16="http://schemas.microsoft.com/office/drawing/2014/main" id="{77C44FAE-621C-7911-DAB6-DB2351B0507C}"/>
              </a:ext>
            </a:extLst>
          </p:cNvPr>
          <p:cNvGraphicFramePr/>
          <p:nvPr>
            <p:extLst>
              <p:ext uri="{D42A27DB-BD31-4B8C-83A1-F6EECF244321}">
                <p14:modId xmlns:p14="http://schemas.microsoft.com/office/powerpoint/2010/main" val="2461355216"/>
              </p:ext>
            </p:extLst>
          </p:nvPr>
        </p:nvGraphicFramePr>
        <p:xfrm>
          <a:off x="628650" y="1552575"/>
          <a:ext cx="10980000" cy="4428000"/>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ángulo 10">
            <a:extLst>
              <a:ext uri="{FF2B5EF4-FFF2-40B4-BE49-F238E27FC236}">
                <a16:creationId xmlns:a16="http://schemas.microsoft.com/office/drawing/2014/main" id="{11D814D7-F482-F5CE-8D02-B465F38E3716}"/>
              </a:ext>
            </a:extLst>
          </p:cNvPr>
          <p:cNvSpPr/>
          <p:nvPr/>
        </p:nvSpPr>
        <p:spPr>
          <a:xfrm>
            <a:off x="288280" y="634990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12" name="Rectángulo 11"/>
          <p:cNvSpPr/>
          <p:nvPr/>
        </p:nvSpPr>
        <p:spPr>
          <a:xfrm>
            <a:off x="288279" y="6543356"/>
            <a:ext cx="8650999" cy="261610"/>
          </a:xfrm>
          <a:prstGeom prst="rect">
            <a:avLst/>
          </a:prstGeom>
        </p:spPr>
        <p:txBody>
          <a:bodyPr wrap="square">
            <a:spAutoFit/>
          </a:bodyPr>
          <a:lstStyle/>
          <a:p>
            <a:r>
              <a:rPr lang="es-MX" sz="1100" dirty="0">
                <a:solidFill>
                  <a:schemeClr val="tx1">
                    <a:lumMod val="75000"/>
                    <a:lumOff val="25000"/>
                  </a:schemeClr>
                </a:solidFill>
                <a:latin typeface="+mj-lt"/>
              </a:rPr>
              <a:t>** En esta categoría se encuentran también contemplados afrodescendientes, negras/os, mulatas/os </a:t>
            </a:r>
            <a:endParaRPr lang="es-EC" sz="1100" dirty="0">
              <a:solidFill>
                <a:schemeClr val="tx1">
                  <a:lumMod val="75000"/>
                  <a:lumOff val="25000"/>
                </a:schemeClr>
              </a:solidFill>
              <a:latin typeface="+mj-lt"/>
            </a:endParaRPr>
          </a:p>
        </p:txBody>
      </p:sp>
    </p:spTree>
    <p:extLst>
      <p:ext uri="{BB962C8B-B14F-4D97-AF65-F5344CB8AC3E}">
        <p14:creationId xmlns:p14="http://schemas.microsoft.com/office/powerpoint/2010/main" val="3127250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593439" y="277135"/>
            <a:ext cx="10524581" cy="607027"/>
          </a:xfrm>
        </p:spPr>
        <p:txBody>
          <a:bodyPr/>
          <a:lstStyle/>
          <a:p>
            <a:r>
              <a:rPr lang="es-ES" sz="3500" dirty="0"/>
              <a:t>Perfil territorial DCI – entre 2 y 5 años</a:t>
            </a:r>
            <a:endParaRPr lang="es-419" sz="3500" dirty="0"/>
          </a:p>
        </p:txBody>
      </p:sp>
      <p:sp>
        <p:nvSpPr>
          <p:cNvPr id="11" name="Rectángulo 10">
            <a:extLst>
              <a:ext uri="{FF2B5EF4-FFF2-40B4-BE49-F238E27FC236}">
                <a16:creationId xmlns:a16="http://schemas.microsoft.com/office/drawing/2014/main" id="{11D814D7-F482-F5CE-8D02-B465F38E3716}"/>
              </a:ext>
            </a:extLst>
          </p:cNvPr>
          <p:cNvSpPr/>
          <p:nvPr/>
        </p:nvSpPr>
        <p:spPr>
          <a:xfrm>
            <a:off x="465704" y="634990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12" name="Rectángulo 11"/>
          <p:cNvSpPr/>
          <p:nvPr/>
        </p:nvSpPr>
        <p:spPr>
          <a:xfrm>
            <a:off x="465703" y="6543356"/>
            <a:ext cx="10780055" cy="261610"/>
          </a:xfrm>
          <a:prstGeom prst="rect">
            <a:avLst/>
          </a:prstGeom>
        </p:spPr>
        <p:txBody>
          <a:bodyPr wrap="square">
            <a:spAutoFit/>
          </a:bodyPr>
          <a:lstStyle/>
          <a:p>
            <a:r>
              <a:rPr lang="es-MX" sz="1100" dirty="0">
                <a:solidFill>
                  <a:schemeClr val="tx1">
                    <a:lumMod val="75000"/>
                    <a:lumOff val="25000"/>
                  </a:schemeClr>
                </a:solidFill>
              </a:rPr>
              <a:t>* Utilizar los datos con precaución, a excepción de Quito las demás ciudades tienen un CV mayor a 15 y denominadores muestrales por debajo de 300</a:t>
            </a:r>
            <a:endParaRPr lang="es-EC" sz="1100" dirty="0">
              <a:solidFill>
                <a:schemeClr val="tx1">
                  <a:lumMod val="75000"/>
                  <a:lumOff val="25000"/>
                </a:schemeClr>
              </a:solidFill>
            </a:endParaRPr>
          </a:p>
        </p:txBody>
      </p:sp>
      <p:graphicFrame>
        <p:nvGraphicFramePr>
          <p:cNvPr id="13" name="Gráfico 12"/>
          <p:cNvGraphicFramePr/>
          <p:nvPr>
            <p:extLst>
              <p:ext uri="{D42A27DB-BD31-4B8C-83A1-F6EECF244321}">
                <p14:modId xmlns:p14="http://schemas.microsoft.com/office/powerpoint/2010/main" val="4015132100"/>
              </p:ext>
            </p:extLst>
          </p:nvPr>
        </p:nvGraphicFramePr>
        <p:xfrm>
          <a:off x="593439" y="1617341"/>
          <a:ext cx="10979436" cy="4428000"/>
        </p:xfrm>
        <a:graphic>
          <a:graphicData uri="http://schemas.openxmlformats.org/drawingml/2006/chart">
            <c:chart xmlns:c="http://schemas.openxmlformats.org/drawingml/2006/chart" xmlns:r="http://schemas.openxmlformats.org/officeDocument/2006/relationships" r:id="rId2"/>
          </a:graphicData>
        </a:graphic>
      </p:graphicFrame>
      <p:sp>
        <p:nvSpPr>
          <p:cNvPr id="3" name="CuadroTexto 2">
            <a:extLst>
              <a:ext uri="{FF2B5EF4-FFF2-40B4-BE49-F238E27FC236}">
                <a16:creationId xmlns:a16="http://schemas.microsoft.com/office/drawing/2014/main" id="{70B985A6-0D7E-7803-A722-0BE947BB69E5}"/>
              </a:ext>
            </a:extLst>
          </p:cNvPr>
          <p:cNvSpPr txBox="1"/>
          <p:nvPr/>
        </p:nvSpPr>
        <p:spPr>
          <a:xfrm>
            <a:off x="332352" y="924304"/>
            <a:ext cx="10652317" cy="535531"/>
          </a:xfrm>
          <a:prstGeom prst="rect">
            <a:avLst/>
          </a:prstGeom>
        </p:spPr>
        <p:txBody>
          <a:bodyPr anchor="ctr">
            <a:normAutofit/>
          </a:bodyPr>
          <a:lstStyle>
            <a:defPPr>
              <a:defRPr lang="es-EC"/>
            </a:defPPr>
            <a:lvl1pPr indent="0">
              <a:lnSpc>
                <a:spcPct val="90000"/>
              </a:lnSpc>
              <a:spcBef>
                <a:spcPts val="1000"/>
              </a:spcBef>
              <a:buFont typeface="Arial" panose="020B0604020202020204" pitchFamily="34" charset="0"/>
              <a:buNone/>
              <a:defRPr sz="1600">
                <a:solidFill>
                  <a:schemeClr val="tx1">
                    <a:lumMod val="75000"/>
                    <a:lumOff val="25000"/>
                  </a:schemeClr>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s-MX" sz="1600" dirty="0">
                <a:solidFill>
                  <a:schemeClr val="tx1">
                    <a:lumMod val="75000"/>
                    <a:lumOff val="25000"/>
                  </a:schemeClr>
                </a:solidFill>
              </a:rPr>
              <a:t>La Sierra Rural es el territorio con los mayores niveles de DCI (27,3%)</a:t>
            </a:r>
            <a:endParaRPr lang="es-EC" sz="1600" dirty="0">
              <a:solidFill>
                <a:schemeClr val="tx1">
                  <a:lumMod val="75000"/>
                  <a:lumOff val="25000"/>
                </a:schemeClr>
              </a:solidFill>
            </a:endParaRPr>
          </a:p>
        </p:txBody>
      </p:sp>
    </p:spTree>
    <p:extLst>
      <p:ext uri="{BB962C8B-B14F-4D97-AF65-F5344CB8AC3E}">
        <p14:creationId xmlns:p14="http://schemas.microsoft.com/office/powerpoint/2010/main" val="1498568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DC92CD-4FA6-0246-A8AC-5F132EFD6B54}"/>
              </a:ext>
            </a:extLst>
          </p:cNvPr>
          <p:cNvSpPr>
            <a:spLocks noGrp="1"/>
          </p:cNvSpPr>
          <p:nvPr>
            <p:ph type="title"/>
          </p:nvPr>
        </p:nvSpPr>
        <p:spPr>
          <a:xfrm>
            <a:off x="2279177" y="2033526"/>
            <a:ext cx="7560860" cy="2541896"/>
          </a:xfrm>
        </p:spPr>
        <p:txBody>
          <a:bodyPr/>
          <a:lstStyle/>
          <a:p>
            <a:pPr algn="l"/>
            <a:r>
              <a:rPr lang="es-ES" sz="5000" dirty="0"/>
              <a:t>Sobrepeso y obesidad</a:t>
            </a:r>
            <a:endParaRPr lang="es-419" sz="5000" dirty="0"/>
          </a:p>
        </p:txBody>
      </p:sp>
    </p:spTree>
    <p:extLst>
      <p:ext uri="{BB962C8B-B14F-4D97-AF65-F5344CB8AC3E}">
        <p14:creationId xmlns:p14="http://schemas.microsoft.com/office/powerpoint/2010/main" val="5979265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35450"/>
            <a:ext cx="10558220" cy="1013090"/>
          </a:xfrm>
        </p:spPr>
        <p:txBody>
          <a:bodyPr/>
          <a:lstStyle/>
          <a:p>
            <a:r>
              <a:rPr lang="es-MX" sz="3500" dirty="0"/>
              <a:t>Perfil socio-demográfico de la prevalencia de sobrepeso y obesidad – menores de 5 años</a:t>
            </a:r>
            <a:endParaRPr lang="es-419" sz="3500" dirty="0"/>
          </a:p>
        </p:txBody>
      </p:sp>
      <p:sp>
        <p:nvSpPr>
          <p:cNvPr id="8" name="4 Marcador de texto"/>
          <p:cNvSpPr txBox="1">
            <a:spLocks/>
          </p:cNvSpPr>
          <p:nvPr/>
        </p:nvSpPr>
        <p:spPr>
          <a:xfrm>
            <a:off x="396055" y="1417196"/>
            <a:ext cx="9919236" cy="49915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sz="1600" dirty="0">
                <a:solidFill>
                  <a:schemeClr val="tx1">
                    <a:lumMod val="75000"/>
                    <a:lumOff val="25000"/>
                  </a:schemeClr>
                </a:solidFill>
              </a:rPr>
              <a:t>En el Ecuador, el sobrepeso y la obesidad afecta al 5,5% de niños menores de 5 años.</a:t>
            </a:r>
            <a:endParaRPr lang="es-EC" sz="1600" dirty="0">
              <a:solidFill>
                <a:schemeClr val="tx1">
                  <a:lumMod val="75000"/>
                  <a:lumOff val="25000"/>
                </a:schemeClr>
              </a:solidFill>
            </a:endParaRPr>
          </a:p>
        </p:txBody>
      </p:sp>
      <p:graphicFrame>
        <p:nvGraphicFramePr>
          <p:cNvPr id="10" name="Gráfico 9">
            <a:extLst>
              <a:ext uri="{FF2B5EF4-FFF2-40B4-BE49-F238E27FC236}">
                <a16:creationId xmlns:a16="http://schemas.microsoft.com/office/drawing/2014/main" id="{77C44FAE-621C-7911-DAB6-DB2351B0507C}"/>
              </a:ext>
            </a:extLst>
          </p:cNvPr>
          <p:cNvGraphicFramePr/>
          <p:nvPr>
            <p:extLst>
              <p:ext uri="{D42A27DB-BD31-4B8C-83A1-F6EECF244321}">
                <p14:modId xmlns:p14="http://schemas.microsoft.com/office/powerpoint/2010/main" val="253192681"/>
              </p:ext>
            </p:extLst>
          </p:nvPr>
        </p:nvGraphicFramePr>
        <p:xfrm>
          <a:off x="607293" y="1973161"/>
          <a:ext cx="10980000" cy="4428000"/>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ángulo 10">
            <a:extLst>
              <a:ext uri="{FF2B5EF4-FFF2-40B4-BE49-F238E27FC236}">
                <a16:creationId xmlns:a16="http://schemas.microsoft.com/office/drawing/2014/main" id="{11D814D7-F482-F5CE-8D02-B465F38E3716}"/>
              </a:ext>
            </a:extLst>
          </p:cNvPr>
          <p:cNvSpPr/>
          <p:nvPr/>
        </p:nvSpPr>
        <p:spPr>
          <a:xfrm>
            <a:off x="288280" y="634990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12" name="Rectángulo 11"/>
          <p:cNvSpPr/>
          <p:nvPr/>
        </p:nvSpPr>
        <p:spPr>
          <a:xfrm>
            <a:off x="288279" y="6543356"/>
            <a:ext cx="8650999" cy="261610"/>
          </a:xfrm>
          <a:prstGeom prst="rect">
            <a:avLst/>
          </a:prstGeom>
        </p:spPr>
        <p:txBody>
          <a:bodyPr wrap="square">
            <a:spAutoFit/>
          </a:bodyPr>
          <a:lstStyle/>
          <a:p>
            <a:r>
              <a:rPr lang="es-MX" sz="1100" dirty="0">
                <a:solidFill>
                  <a:schemeClr val="tx1">
                    <a:lumMod val="75000"/>
                    <a:lumOff val="25000"/>
                  </a:schemeClr>
                </a:solidFill>
                <a:latin typeface="+mj-lt"/>
              </a:rPr>
              <a:t>** En esta categoría se encuentran también contemplados afrodescendientes, negras/os, mulatas/os </a:t>
            </a:r>
            <a:endParaRPr lang="es-EC" sz="1100" dirty="0">
              <a:solidFill>
                <a:schemeClr val="tx1">
                  <a:lumMod val="75000"/>
                  <a:lumOff val="25000"/>
                </a:schemeClr>
              </a:solidFill>
              <a:latin typeface="+mj-lt"/>
            </a:endParaRPr>
          </a:p>
        </p:txBody>
      </p:sp>
    </p:spTree>
    <p:extLst>
      <p:ext uri="{BB962C8B-B14F-4D97-AF65-F5344CB8AC3E}">
        <p14:creationId xmlns:p14="http://schemas.microsoft.com/office/powerpoint/2010/main" val="2116223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35450"/>
            <a:ext cx="10524581" cy="1015673"/>
          </a:xfrm>
        </p:spPr>
        <p:txBody>
          <a:bodyPr/>
          <a:lstStyle/>
          <a:p>
            <a:r>
              <a:rPr lang="es-ES" sz="3500" dirty="0"/>
              <a:t>Perfil territorial de la prevalencia de sobrepeso y obesidad – menores de 5 años</a:t>
            </a:r>
            <a:endParaRPr lang="es-419" sz="3500" dirty="0"/>
          </a:p>
        </p:txBody>
      </p:sp>
      <p:sp>
        <p:nvSpPr>
          <p:cNvPr id="11" name="Rectángulo 10">
            <a:extLst>
              <a:ext uri="{FF2B5EF4-FFF2-40B4-BE49-F238E27FC236}">
                <a16:creationId xmlns:a16="http://schemas.microsoft.com/office/drawing/2014/main" id="{11D814D7-F482-F5CE-8D02-B465F38E3716}"/>
              </a:ext>
            </a:extLst>
          </p:cNvPr>
          <p:cNvSpPr/>
          <p:nvPr/>
        </p:nvSpPr>
        <p:spPr>
          <a:xfrm>
            <a:off x="465704" y="634990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12" name="Rectángulo 11"/>
          <p:cNvSpPr/>
          <p:nvPr/>
        </p:nvSpPr>
        <p:spPr>
          <a:xfrm>
            <a:off x="465703" y="6543356"/>
            <a:ext cx="10780055" cy="261610"/>
          </a:xfrm>
          <a:prstGeom prst="rect">
            <a:avLst/>
          </a:prstGeom>
        </p:spPr>
        <p:txBody>
          <a:bodyPr wrap="square">
            <a:spAutoFit/>
          </a:bodyPr>
          <a:lstStyle/>
          <a:p>
            <a:r>
              <a:rPr lang="es-MX" sz="1100" dirty="0">
                <a:solidFill>
                  <a:schemeClr val="tx1">
                    <a:lumMod val="75000"/>
                    <a:lumOff val="25000"/>
                  </a:schemeClr>
                </a:solidFill>
              </a:rPr>
              <a:t>* Utilizar los datos con precaución, a excepción de Quito las demás ciudades tienen un CV mayor a 15 y denominadores muestrales por debajo de 300</a:t>
            </a:r>
            <a:endParaRPr lang="es-EC" sz="1100" dirty="0">
              <a:solidFill>
                <a:schemeClr val="tx1">
                  <a:lumMod val="75000"/>
                  <a:lumOff val="25000"/>
                </a:schemeClr>
              </a:solidFill>
            </a:endParaRPr>
          </a:p>
        </p:txBody>
      </p:sp>
      <p:graphicFrame>
        <p:nvGraphicFramePr>
          <p:cNvPr id="13" name="Gráfico 12"/>
          <p:cNvGraphicFramePr/>
          <p:nvPr>
            <p:extLst>
              <p:ext uri="{D42A27DB-BD31-4B8C-83A1-F6EECF244321}">
                <p14:modId xmlns:p14="http://schemas.microsoft.com/office/powerpoint/2010/main" val="1256595522"/>
              </p:ext>
            </p:extLst>
          </p:nvPr>
        </p:nvGraphicFramePr>
        <p:xfrm>
          <a:off x="614919" y="1605908"/>
          <a:ext cx="10980000" cy="4428000"/>
        </p:xfrm>
        <a:graphic>
          <a:graphicData uri="http://schemas.openxmlformats.org/drawingml/2006/chart">
            <c:chart xmlns:c="http://schemas.openxmlformats.org/drawingml/2006/chart" xmlns:r="http://schemas.openxmlformats.org/officeDocument/2006/relationships" r:id="rId2"/>
          </a:graphicData>
        </a:graphic>
      </p:graphicFrame>
      <p:sp>
        <p:nvSpPr>
          <p:cNvPr id="2" name="CuadroTexto 1">
            <a:extLst>
              <a:ext uri="{FF2B5EF4-FFF2-40B4-BE49-F238E27FC236}">
                <a16:creationId xmlns:a16="http://schemas.microsoft.com/office/drawing/2014/main" id="{732B970E-FE2D-55A6-EEFB-053CE16D74A0}"/>
              </a:ext>
            </a:extLst>
          </p:cNvPr>
          <p:cNvSpPr txBox="1"/>
          <p:nvPr/>
        </p:nvSpPr>
        <p:spPr>
          <a:xfrm>
            <a:off x="332352" y="1399354"/>
            <a:ext cx="10652317" cy="535531"/>
          </a:xfrm>
          <a:prstGeom prst="rect">
            <a:avLst/>
          </a:prstGeom>
        </p:spPr>
        <p:txBody>
          <a:bodyPr anchor="ctr">
            <a:normAutofit/>
          </a:bodyPr>
          <a:lstStyle>
            <a:defPPr>
              <a:defRPr lang="es-EC"/>
            </a:defPPr>
            <a:lvl1pPr indent="0">
              <a:lnSpc>
                <a:spcPct val="90000"/>
              </a:lnSpc>
              <a:spcBef>
                <a:spcPts val="1000"/>
              </a:spcBef>
              <a:buFont typeface="Arial" panose="020B0604020202020204" pitchFamily="34" charset="0"/>
              <a:buNone/>
              <a:defRPr sz="1600">
                <a:solidFill>
                  <a:schemeClr val="tx1">
                    <a:lumMod val="75000"/>
                    <a:lumOff val="25000"/>
                  </a:schemeClr>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s-MX" sz="1600" dirty="0">
                <a:solidFill>
                  <a:schemeClr val="tx1">
                    <a:lumMod val="75000"/>
                    <a:lumOff val="25000"/>
                  </a:schemeClr>
                </a:solidFill>
              </a:rPr>
              <a:t>La Costa Rural es el territorio con los mayores niveles de sobrepeso y obesidad (6</a:t>
            </a:r>
            <a:r>
              <a:rPr lang="es-MX" dirty="0"/>
              <a:t>,3</a:t>
            </a:r>
            <a:r>
              <a:rPr lang="es-MX" sz="1600" dirty="0">
                <a:solidFill>
                  <a:schemeClr val="tx1">
                    <a:lumMod val="75000"/>
                    <a:lumOff val="25000"/>
                  </a:schemeClr>
                </a:solidFill>
              </a:rPr>
              <a:t>%)</a:t>
            </a:r>
            <a:endParaRPr lang="es-EC" sz="1600" dirty="0">
              <a:solidFill>
                <a:schemeClr val="tx1">
                  <a:lumMod val="75000"/>
                  <a:lumOff val="25000"/>
                </a:schemeClr>
              </a:solidFill>
            </a:endParaRPr>
          </a:p>
        </p:txBody>
      </p:sp>
    </p:spTree>
    <p:extLst>
      <p:ext uri="{BB962C8B-B14F-4D97-AF65-F5344CB8AC3E}">
        <p14:creationId xmlns:p14="http://schemas.microsoft.com/office/powerpoint/2010/main" val="2660604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DC92CD-4FA6-0246-A8AC-5F132EFD6B54}"/>
              </a:ext>
            </a:extLst>
          </p:cNvPr>
          <p:cNvSpPr>
            <a:spLocks noGrp="1"/>
          </p:cNvSpPr>
          <p:nvPr>
            <p:ph type="title"/>
          </p:nvPr>
        </p:nvSpPr>
        <p:spPr>
          <a:xfrm>
            <a:off x="2609636" y="1725300"/>
            <a:ext cx="7315199" cy="2815877"/>
          </a:xfrm>
        </p:spPr>
        <p:txBody>
          <a:bodyPr/>
          <a:lstStyle/>
          <a:p>
            <a:pPr algn="l"/>
            <a:r>
              <a:rPr lang="es-ES" sz="5000" dirty="0"/>
              <a:t>Anemia: niños de</a:t>
            </a:r>
            <a:br>
              <a:rPr lang="es-ES" sz="5000" dirty="0"/>
            </a:br>
            <a:r>
              <a:rPr lang="es-MX" sz="5400" dirty="0"/>
              <a:t>6 meses a menores de 5 años</a:t>
            </a:r>
            <a:endParaRPr lang="es-419" sz="5000" dirty="0"/>
          </a:p>
        </p:txBody>
      </p:sp>
    </p:spTree>
    <p:extLst>
      <p:ext uri="{BB962C8B-B14F-4D97-AF65-F5344CB8AC3E}">
        <p14:creationId xmlns:p14="http://schemas.microsoft.com/office/powerpoint/2010/main" val="14117021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21803"/>
            <a:ext cx="10162435" cy="607027"/>
          </a:xfrm>
        </p:spPr>
        <p:txBody>
          <a:bodyPr/>
          <a:lstStyle/>
          <a:p>
            <a:r>
              <a:rPr lang="es-MX" sz="3500" dirty="0"/>
              <a:t>Hemoglobina</a:t>
            </a:r>
            <a:endParaRPr lang="es-419" sz="3500" dirty="0"/>
          </a:p>
        </p:txBody>
      </p:sp>
      <p:graphicFrame>
        <p:nvGraphicFramePr>
          <p:cNvPr id="9" name="Diagrama 8"/>
          <p:cNvGraphicFramePr/>
          <p:nvPr/>
        </p:nvGraphicFramePr>
        <p:xfrm>
          <a:off x="663242" y="1310185"/>
          <a:ext cx="6733849" cy="5117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Imagen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97589" y="2464061"/>
            <a:ext cx="2756845" cy="2756845"/>
          </a:xfrm>
          <a:prstGeom prst="rect">
            <a:avLst/>
          </a:prstGeom>
        </p:spPr>
      </p:pic>
      <p:pic>
        <p:nvPicPr>
          <p:cNvPr id="12" name="Imagen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5697" y="3220870"/>
            <a:ext cx="1297819" cy="1297819"/>
          </a:xfrm>
          <a:prstGeom prst="rect">
            <a:avLst/>
          </a:prstGeom>
        </p:spPr>
      </p:pic>
    </p:spTree>
    <p:extLst>
      <p:ext uri="{BB962C8B-B14F-4D97-AF65-F5344CB8AC3E}">
        <p14:creationId xmlns:p14="http://schemas.microsoft.com/office/powerpoint/2010/main" val="13875087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604318" y="350434"/>
            <a:ext cx="10162435" cy="607027"/>
          </a:xfrm>
        </p:spPr>
        <p:txBody>
          <a:bodyPr/>
          <a:lstStyle/>
          <a:p>
            <a:r>
              <a:rPr lang="es-MX" sz="3500" dirty="0"/>
              <a:t>Tomas de sangre</a:t>
            </a:r>
            <a:endParaRPr lang="es-419" sz="3500" dirty="0"/>
          </a:p>
        </p:txBody>
      </p:sp>
      <p:sp>
        <p:nvSpPr>
          <p:cNvPr id="2" name="TextBox 54">
            <a:extLst>
              <a:ext uri="{FF2B5EF4-FFF2-40B4-BE49-F238E27FC236}">
                <a16:creationId xmlns:a16="http://schemas.microsoft.com/office/drawing/2014/main" id="{E0419A80-3579-2B13-0338-4D3F04C055C1}"/>
              </a:ext>
            </a:extLst>
          </p:cNvPr>
          <p:cNvSpPr txBox="1"/>
          <p:nvPr/>
        </p:nvSpPr>
        <p:spPr>
          <a:xfrm>
            <a:off x="477084" y="1516521"/>
            <a:ext cx="5642889" cy="4579715"/>
          </a:xfrm>
          <a:prstGeom prst="rect">
            <a:avLst/>
          </a:prstGeom>
          <a:noFill/>
        </p:spPr>
        <p:txBody>
          <a:bodyPr wrap="square" lIns="0" rIns="0" rtlCol="0" anchor="t">
            <a:spAutoFit/>
          </a:bodyPr>
          <a:lstStyle/>
          <a:p>
            <a:pPr lvl="0" algn="just"/>
            <a:endParaRPr lang="es-ES" b="1" dirty="0">
              <a:solidFill>
                <a:schemeClr val="tx1">
                  <a:lumMod val="65000"/>
                  <a:lumOff val="35000"/>
                </a:schemeClr>
              </a:solidFill>
              <a:latin typeface="+mj-lt"/>
            </a:endParaRPr>
          </a:p>
          <a:p>
            <a:pPr marL="0" lvl="1" algn="just" defTabSz="622300">
              <a:lnSpc>
                <a:spcPct val="90000"/>
              </a:lnSpc>
              <a:spcBef>
                <a:spcPct val="0"/>
              </a:spcBef>
              <a:spcAft>
                <a:spcPct val="15000"/>
              </a:spcAft>
            </a:pPr>
            <a:r>
              <a:rPr lang="es-EC" b="1" dirty="0">
                <a:solidFill>
                  <a:schemeClr val="tx1">
                    <a:lumMod val="65000"/>
                    <a:lumOff val="35000"/>
                  </a:schemeClr>
                </a:solidFill>
                <a:latin typeface="+mj-lt"/>
              </a:rPr>
              <a:t>Capacitación: </a:t>
            </a:r>
          </a:p>
          <a:p>
            <a:pPr marL="285750" lvl="1" indent="-285750" algn="just" defTabSz="622300">
              <a:lnSpc>
                <a:spcPct val="90000"/>
              </a:lnSpc>
              <a:spcBef>
                <a:spcPct val="0"/>
              </a:spcBef>
              <a:spcAft>
                <a:spcPct val="15000"/>
              </a:spcAft>
              <a:buFont typeface="Arial" panose="020B0604020202020204" pitchFamily="34" charset="0"/>
              <a:buChar char="•"/>
            </a:pPr>
            <a:r>
              <a:rPr lang="es-EC" dirty="0">
                <a:solidFill>
                  <a:schemeClr val="tx1">
                    <a:lumMod val="65000"/>
                    <a:lumOff val="35000"/>
                  </a:schemeClr>
                </a:solidFill>
                <a:latin typeface="+mj-lt"/>
              </a:rPr>
              <a:t>Apoyo MSP</a:t>
            </a:r>
          </a:p>
          <a:p>
            <a:pPr marL="285750" lvl="1" indent="-285750" algn="just" defTabSz="622300">
              <a:lnSpc>
                <a:spcPct val="90000"/>
              </a:lnSpc>
              <a:spcBef>
                <a:spcPct val="0"/>
              </a:spcBef>
              <a:spcAft>
                <a:spcPct val="15000"/>
              </a:spcAft>
              <a:buFont typeface="Arial" panose="020B0604020202020204" pitchFamily="34" charset="0"/>
              <a:buChar char="•"/>
            </a:pPr>
            <a:r>
              <a:rPr lang="es-EC" dirty="0">
                <a:solidFill>
                  <a:schemeClr val="tx1">
                    <a:lumMod val="65000"/>
                    <a:lumOff val="35000"/>
                  </a:schemeClr>
                </a:solidFill>
                <a:latin typeface="+mj-lt"/>
              </a:rPr>
              <a:t>Horas de entrenamiento: 24 horas </a:t>
            </a:r>
          </a:p>
          <a:p>
            <a:pPr marL="285750" lvl="1" indent="-285750" algn="just" defTabSz="622300">
              <a:lnSpc>
                <a:spcPct val="90000"/>
              </a:lnSpc>
              <a:spcBef>
                <a:spcPct val="0"/>
              </a:spcBef>
              <a:spcAft>
                <a:spcPct val="15000"/>
              </a:spcAft>
              <a:buFont typeface="Arial" panose="020B0604020202020204" pitchFamily="34" charset="0"/>
              <a:buChar char="•"/>
            </a:pPr>
            <a:r>
              <a:rPr lang="es-EC" dirty="0">
                <a:solidFill>
                  <a:schemeClr val="tx1">
                    <a:lumMod val="65000"/>
                    <a:lumOff val="35000"/>
                  </a:schemeClr>
                </a:solidFill>
                <a:latin typeface="+mj-lt"/>
              </a:rPr>
              <a:t>Re instrucción continua</a:t>
            </a:r>
          </a:p>
          <a:p>
            <a:pPr lvl="0" algn="just"/>
            <a:endParaRPr lang="es-ES" b="1" dirty="0">
              <a:solidFill>
                <a:schemeClr val="tx1">
                  <a:lumMod val="65000"/>
                  <a:lumOff val="35000"/>
                </a:schemeClr>
              </a:solidFill>
              <a:latin typeface="+mj-lt"/>
            </a:endParaRPr>
          </a:p>
          <a:p>
            <a:pPr lvl="0" algn="just"/>
            <a:r>
              <a:rPr lang="es-ES" b="1" dirty="0">
                <a:solidFill>
                  <a:schemeClr val="tx1">
                    <a:lumMod val="65000"/>
                    <a:lumOff val="35000"/>
                  </a:schemeClr>
                </a:solidFill>
                <a:latin typeface="+mj-lt"/>
              </a:rPr>
              <a:t>Equipo: </a:t>
            </a:r>
            <a:r>
              <a:rPr lang="es-ES" dirty="0" err="1">
                <a:solidFill>
                  <a:schemeClr val="tx1">
                    <a:lumMod val="65000"/>
                    <a:lumOff val="35000"/>
                  </a:schemeClr>
                </a:solidFill>
                <a:latin typeface="+mj-lt"/>
              </a:rPr>
              <a:t>HemoCue</a:t>
            </a:r>
            <a:r>
              <a:rPr lang="es-ES" dirty="0">
                <a:solidFill>
                  <a:schemeClr val="tx1">
                    <a:lumMod val="65000"/>
                    <a:lumOff val="35000"/>
                  </a:schemeClr>
                </a:solidFill>
                <a:latin typeface="+mj-lt"/>
              </a:rPr>
              <a:t> (calibrado), lanceta, y  </a:t>
            </a:r>
            <a:r>
              <a:rPr lang="es-ES" dirty="0" err="1">
                <a:solidFill>
                  <a:schemeClr val="tx1">
                    <a:lumMod val="65000"/>
                    <a:lumOff val="35000"/>
                  </a:schemeClr>
                </a:solidFill>
                <a:latin typeface="+mj-lt"/>
              </a:rPr>
              <a:t>microcubeta</a:t>
            </a:r>
            <a:r>
              <a:rPr lang="es-ES" dirty="0">
                <a:solidFill>
                  <a:schemeClr val="tx1">
                    <a:lumMod val="65000"/>
                    <a:lumOff val="35000"/>
                  </a:schemeClr>
                </a:solidFill>
                <a:latin typeface="+mj-lt"/>
              </a:rPr>
              <a:t>.</a:t>
            </a:r>
            <a:endParaRPr lang="es-EC" dirty="0">
              <a:solidFill>
                <a:schemeClr val="tx1">
                  <a:lumMod val="65000"/>
                  <a:lumOff val="35000"/>
                </a:schemeClr>
              </a:solidFill>
              <a:latin typeface="+mj-lt"/>
            </a:endParaRPr>
          </a:p>
          <a:p>
            <a:pPr marL="285750" lvl="0" indent="-285750" algn="just">
              <a:buFont typeface="Arial" panose="020B0604020202020204" pitchFamily="34" charset="0"/>
              <a:buChar char="•"/>
            </a:pPr>
            <a:endParaRPr lang="es-ES" dirty="0">
              <a:solidFill>
                <a:schemeClr val="tx1">
                  <a:lumMod val="65000"/>
                  <a:lumOff val="35000"/>
                </a:schemeClr>
              </a:solidFill>
              <a:latin typeface="+mj-lt"/>
            </a:endParaRPr>
          </a:p>
          <a:p>
            <a:pPr lvl="0" algn="just"/>
            <a:r>
              <a:rPr lang="es-ES" b="1" dirty="0">
                <a:solidFill>
                  <a:schemeClr val="tx1">
                    <a:lumMod val="65000"/>
                    <a:lumOff val="35000"/>
                  </a:schemeClr>
                </a:solidFill>
                <a:latin typeface="+mj-lt"/>
              </a:rPr>
              <a:t>Procedimiento: </a:t>
            </a:r>
          </a:p>
          <a:p>
            <a:pPr marL="285750" lvl="0" indent="-285750" algn="just">
              <a:buFont typeface="Arial" panose="020B0604020202020204" pitchFamily="34" charset="0"/>
              <a:buChar char="•"/>
            </a:pPr>
            <a:r>
              <a:rPr lang="es-ES" dirty="0">
                <a:solidFill>
                  <a:schemeClr val="tx1">
                    <a:lumMod val="65000"/>
                    <a:lumOff val="35000"/>
                  </a:schemeClr>
                </a:solidFill>
                <a:latin typeface="+mj-lt"/>
              </a:rPr>
              <a:t>Verificar la calibración del dispositivo mediante la cubeta de control.</a:t>
            </a:r>
          </a:p>
          <a:p>
            <a:pPr marL="285750" lvl="0" indent="-285750" algn="just">
              <a:buFont typeface="Arial" panose="020B0604020202020204" pitchFamily="34" charset="0"/>
              <a:buChar char="•"/>
            </a:pPr>
            <a:r>
              <a:rPr lang="es-ES" dirty="0">
                <a:solidFill>
                  <a:schemeClr val="tx1">
                    <a:lumMod val="65000"/>
                    <a:lumOff val="35000"/>
                  </a:schemeClr>
                </a:solidFill>
                <a:latin typeface="+mj-lt"/>
              </a:rPr>
              <a:t>Desinfección del dedo del informante (</a:t>
            </a:r>
            <a:r>
              <a:rPr lang="es-ES" b="1" dirty="0">
                <a:solidFill>
                  <a:schemeClr val="tx1">
                    <a:lumMod val="65000"/>
                    <a:lumOff val="35000"/>
                  </a:schemeClr>
                </a:solidFill>
                <a:latin typeface="+mj-lt"/>
              </a:rPr>
              <a:t>sangre capilar</a:t>
            </a:r>
            <a:r>
              <a:rPr lang="es-ES" dirty="0">
                <a:solidFill>
                  <a:schemeClr val="tx1">
                    <a:lumMod val="65000"/>
                    <a:lumOff val="35000"/>
                  </a:schemeClr>
                </a:solidFill>
                <a:latin typeface="+mj-lt"/>
              </a:rPr>
              <a:t>)</a:t>
            </a:r>
          </a:p>
          <a:p>
            <a:pPr marL="285750" lvl="0" indent="-285750" algn="just">
              <a:buFont typeface="Arial" panose="020B0604020202020204" pitchFamily="34" charset="0"/>
              <a:buChar char="•"/>
            </a:pPr>
            <a:r>
              <a:rPr lang="es-ES" dirty="0">
                <a:solidFill>
                  <a:schemeClr val="tx1">
                    <a:lumMod val="65000"/>
                    <a:lumOff val="35000"/>
                  </a:schemeClr>
                </a:solidFill>
                <a:latin typeface="+mj-lt"/>
              </a:rPr>
              <a:t>Toma de la muestra y colocación en el </a:t>
            </a:r>
            <a:r>
              <a:rPr lang="es-ES" dirty="0" err="1">
                <a:solidFill>
                  <a:schemeClr val="tx1">
                    <a:lumMod val="65000"/>
                    <a:lumOff val="35000"/>
                  </a:schemeClr>
                </a:solidFill>
                <a:latin typeface="+mj-lt"/>
              </a:rPr>
              <a:t>Hemocue</a:t>
            </a:r>
            <a:r>
              <a:rPr lang="es-ES" dirty="0">
                <a:solidFill>
                  <a:schemeClr val="tx1">
                    <a:lumMod val="65000"/>
                    <a:lumOff val="35000"/>
                  </a:schemeClr>
                </a:solidFill>
                <a:latin typeface="+mj-lt"/>
              </a:rPr>
              <a:t>.</a:t>
            </a:r>
          </a:p>
        </p:txBody>
      </p:sp>
      <p:grpSp>
        <p:nvGrpSpPr>
          <p:cNvPr id="3" name="Grupo 2">
            <a:extLst>
              <a:ext uri="{FF2B5EF4-FFF2-40B4-BE49-F238E27FC236}">
                <a16:creationId xmlns:a16="http://schemas.microsoft.com/office/drawing/2014/main" id="{D1DB02E5-B69B-ED7F-C48A-78EE81B7BB4D}"/>
              </a:ext>
            </a:extLst>
          </p:cNvPr>
          <p:cNvGrpSpPr/>
          <p:nvPr/>
        </p:nvGrpSpPr>
        <p:grpSpPr>
          <a:xfrm>
            <a:off x="7048072" y="3708972"/>
            <a:ext cx="5010476" cy="2938408"/>
            <a:chOff x="7926523" y="5207463"/>
            <a:chExt cx="2425521" cy="1237073"/>
          </a:xfrm>
        </p:grpSpPr>
        <p:pic>
          <p:nvPicPr>
            <p:cNvPr id="5" name="Picture 8" descr="Amazon.com: Hemocue Hb 201+ Promo (1 analizador + 100 pruebas) - No para  uso personal : Industrial y Científico">
              <a:extLst>
                <a:ext uri="{FF2B5EF4-FFF2-40B4-BE49-F238E27FC236}">
                  <a16:creationId xmlns:a16="http://schemas.microsoft.com/office/drawing/2014/main" id="{178A5D4C-56C2-541C-F554-BB0BEA0AD9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358" r="36783" b="12381"/>
            <a:stretch/>
          </p:blipFill>
          <p:spPr bwMode="auto">
            <a:xfrm>
              <a:off x="7926523" y="5207463"/>
              <a:ext cx="625871" cy="1237073"/>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AC3126E9-DFEB-9F40-07BC-B9989AEBD18E}"/>
                </a:ext>
              </a:extLst>
            </p:cNvPr>
            <p:cNvPicPr>
              <a:picLocks noChangeAspect="1"/>
            </p:cNvPicPr>
            <p:nvPr/>
          </p:nvPicPr>
          <p:blipFill>
            <a:blip r:embed="rId3"/>
            <a:stretch>
              <a:fillRect/>
            </a:stretch>
          </p:blipFill>
          <p:spPr>
            <a:xfrm>
              <a:off x="8751968" y="5373416"/>
              <a:ext cx="810377" cy="983257"/>
            </a:xfrm>
            <a:prstGeom prst="rect">
              <a:avLst/>
            </a:prstGeom>
          </p:spPr>
        </p:pic>
        <p:pic>
          <p:nvPicPr>
            <p:cNvPr id="7" name="Picture 2" descr="HemoCue Hb 201 Hemoglobin Test Microcuvettes 111716">
              <a:extLst>
                <a:ext uri="{FF2B5EF4-FFF2-40B4-BE49-F238E27FC236}">
                  <a16:creationId xmlns:a16="http://schemas.microsoft.com/office/drawing/2014/main" id="{AC86877A-C08B-94C6-2B04-CB15132A5A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26699" y="5526868"/>
              <a:ext cx="625345" cy="622566"/>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CuadroTexto 7">
            <a:extLst>
              <a:ext uri="{FF2B5EF4-FFF2-40B4-BE49-F238E27FC236}">
                <a16:creationId xmlns:a16="http://schemas.microsoft.com/office/drawing/2014/main" id="{8AAC04AE-148A-66C3-613A-003AA5406FBC}"/>
              </a:ext>
            </a:extLst>
          </p:cNvPr>
          <p:cNvSpPr txBox="1"/>
          <p:nvPr/>
        </p:nvSpPr>
        <p:spPr>
          <a:xfrm>
            <a:off x="7153175" y="1366287"/>
            <a:ext cx="4905373" cy="2062103"/>
          </a:xfrm>
          <a:prstGeom prst="rect">
            <a:avLst/>
          </a:prstGeom>
          <a:noFill/>
        </p:spPr>
        <p:txBody>
          <a:bodyPr wrap="square" rtlCol="0">
            <a:spAutoFit/>
          </a:bodyPr>
          <a:lstStyle/>
          <a:p>
            <a:r>
              <a:rPr lang="es-ES" sz="1600" b="1" dirty="0">
                <a:solidFill>
                  <a:srgbClr val="646482"/>
                </a:solidFill>
                <a:latin typeface="+mj-lt"/>
              </a:rPr>
              <a:t>Puntos de corte </a:t>
            </a:r>
          </a:p>
          <a:p>
            <a:endParaRPr lang="es-ES" sz="1600" b="1" dirty="0">
              <a:solidFill>
                <a:srgbClr val="646482"/>
              </a:solidFill>
              <a:latin typeface="+mj-lt"/>
            </a:endParaRPr>
          </a:p>
          <a:p>
            <a:r>
              <a:rPr lang="es-ES" sz="1600" b="1" dirty="0">
                <a:solidFill>
                  <a:schemeClr val="tx1">
                    <a:lumMod val="65000"/>
                    <a:lumOff val="35000"/>
                  </a:schemeClr>
                </a:solidFill>
                <a:latin typeface="+mj-lt"/>
              </a:rPr>
              <a:t>Análisis.- </a:t>
            </a:r>
            <a:r>
              <a:rPr lang="es-ES" sz="1600" dirty="0">
                <a:solidFill>
                  <a:schemeClr val="tx1">
                    <a:lumMod val="65000"/>
                    <a:lumOff val="35000"/>
                  </a:schemeClr>
                </a:solidFill>
                <a:latin typeface="+mj-lt"/>
              </a:rPr>
              <a:t>Los niveles de hemoglobina se ajustan posteriormente a la altura de la vivienda (</a:t>
            </a:r>
            <a:r>
              <a:rPr lang="es-ES" sz="1600" dirty="0" err="1">
                <a:solidFill>
                  <a:schemeClr val="tx1">
                    <a:lumMod val="65000"/>
                    <a:lumOff val="35000"/>
                  </a:schemeClr>
                </a:solidFill>
                <a:latin typeface="+mj-lt"/>
              </a:rPr>
              <a:t>tablets</a:t>
            </a:r>
            <a:r>
              <a:rPr lang="es-ES" sz="1600" dirty="0">
                <a:solidFill>
                  <a:schemeClr val="tx1">
                    <a:lumMod val="65000"/>
                    <a:lumOff val="35000"/>
                  </a:schemeClr>
                </a:solidFill>
                <a:latin typeface="+mj-lt"/>
              </a:rPr>
              <a:t>)</a:t>
            </a:r>
          </a:p>
          <a:p>
            <a:endParaRPr lang="es-ES" sz="1600" b="1" dirty="0">
              <a:solidFill>
                <a:srgbClr val="646482"/>
              </a:solidFill>
              <a:latin typeface="+mj-lt"/>
            </a:endParaRPr>
          </a:p>
          <a:p>
            <a:r>
              <a:rPr lang="es-ES" sz="1600" b="1" dirty="0">
                <a:solidFill>
                  <a:schemeClr val="tx1">
                    <a:lumMod val="75000"/>
                    <a:lumOff val="25000"/>
                  </a:schemeClr>
                </a:solidFill>
                <a:latin typeface="+mj-lt"/>
              </a:rPr>
              <a:t>Anemia leve:          </a:t>
            </a:r>
            <a:r>
              <a:rPr lang="es-ES" sz="1600" dirty="0">
                <a:solidFill>
                  <a:schemeClr val="tx1">
                    <a:lumMod val="75000"/>
                    <a:lumOff val="25000"/>
                  </a:schemeClr>
                </a:solidFill>
                <a:latin typeface="+mj-lt"/>
              </a:rPr>
              <a:t>10 a 10,9 gramos /decilitro</a:t>
            </a:r>
          </a:p>
          <a:p>
            <a:r>
              <a:rPr lang="es-ES" sz="1600" b="1" dirty="0">
                <a:solidFill>
                  <a:schemeClr val="tx1">
                    <a:lumMod val="75000"/>
                    <a:lumOff val="25000"/>
                  </a:schemeClr>
                </a:solidFill>
                <a:latin typeface="+mj-lt"/>
              </a:rPr>
              <a:t>Anemia moderada: </a:t>
            </a:r>
            <a:r>
              <a:rPr lang="es-ES" sz="1600" dirty="0">
                <a:solidFill>
                  <a:schemeClr val="tx1">
                    <a:lumMod val="75000"/>
                    <a:lumOff val="25000"/>
                  </a:schemeClr>
                </a:solidFill>
                <a:latin typeface="+mj-lt"/>
              </a:rPr>
              <a:t>7 a   9,9 gramos /decilitro</a:t>
            </a:r>
          </a:p>
        </p:txBody>
      </p:sp>
    </p:spTree>
    <p:extLst>
      <p:ext uri="{BB962C8B-B14F-4D97-AF65-F5344CB8AC3E}">
        <p14:creationId xmlns:p14="http://schemas.microsoft.com/office/powerpoint/2010/main" val="39648445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35450"/>
            <a:ext cx="9998662" cy="607027"/>
          </a:xfrm>
        </p:spPr>
        <p:txBody>
          <a:bodyPr/>
          <a:lstStyle/>
          <a:p>
            <a:r>
              <a:rPr lang="es-MX" sz="3500" dirty="0"/>
              <a:t>Anemia por provincia</a:t>
            </a:r>
            <a:endParaRPr lang="es-419" sz="3500" dirty="0"/>
          </a:p>
        </p:txBody>
      </p:sp>
      <p:sp>
        <p:nvSpPr>
          <p:cNvPr id="11" name="Rectángulo 10">
            <a:extLst>
              <a:ext uri="{FF2B5EF4-FFF2-40B4-BE49-F238E27FC236}">
                <a16:creationId xmlns:a16="http://schemas.microsoft.com/office/drawing/2014/main" id="{11D814D7-F482-F5CE-8D02-B465F38E3716}"/>
              </a:ext>
            </a:extLst>
          </p:cNvPr>
          <p:cNvSpPr/>
          <p:nvPr/>
        </p:nvSpPr>
        <p:spPr>
          <a:xfrm>
            <a:off x="329224" y="655462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graphicFrame>
        <p:nvGraphicFramePr>
          <p:cNvPr id="27" name="Tabla 26"/>
          <p:cNvGraphicFramePr>
            <a:graphicFrameLocks noGrp="1"/>
          </p:cNvGraphicFramePr>
          <p:nvPr>
            <p:extLst>
              <p:ext uri="{D42A27DB-BD31-4B8C-83A1-F6EECF244321}">
                <p14:modId xmlns:p14="http://schemas.microsoft.com/office/powerpoint/2010/main" val="2999034586"/>
              </p:ext>
            </p:extLst>
          </p:nvPr>
        </p:nvGraphicFramePr>
        <p:xfrm>
          <a:off x="7390257" y="1465740"/>
          <a:ext cx="3746312" cy="4847929"/>
        </p:xfrm>
        <a:graphic>
          <a:graphicData uri="http://schemas.openxmlformats.org/drawingml/2006/table">
            <a:tbl>
              <a:tblPr firstRow="1">
                <a:tableStyleId>{68D230F3-CF80-4859-8CE7-A43EE81993B5}</a:tableStyleId>
              </a:tblPr>
              <a:tblGrid>
                <a:gridCol w="2599901">
                  <a:extLst>
                    <a:ext uri="{9D8B030D-6E8A-4147-A177-3AD203B41FA5}">
                      <a16:colId xmlns:a16="http://schemas.microsoft.com/office/drawing/2014/main" val="20000"/>
                    </a:ext>
                  </a:extLst>
                </a:gridCol>
                <a:gridCol w="1146411">
                  <a:extLst>
                    <a:ext uri="{9D8B030D-6E8A-4147-A177-3AD203B41FA5}">
                      <a16:colId xmlns:a16="http://schemas.microsoft.com/office/drawing/2014/main" val="20001"/>
                    </a:ext>
                  </a:extLst>
                </a:gridCol>
              </a:tblGrid>
              <a:tr h="204425">
                <a:tc>
                  <a:txBody>
                    <a:bodyPr/>
                    <a:lstStyle/>
                    <a:p>
                      <a:pPr algn="ctr" rtl="0" fontAlgn="b"/>
                      <a:r>
                        <a:rPr lang="es-EC" sz="1200" u="none" strike="noStrike" dirty="0">
                          <a:effectLst/>
                        </a:rPr>
                        <a:t>Provincia</a:t>
                      </a:r>
                      <a:endParaRPr lang="es-EC" sz="1200" b="1" i="0" u="none" strike="noStrike" dirty="0">
                        <a:solidFill>
                          <a:schemeClr val="tx1">
                            <a:lumMod val="75000"/>
                            <a:lumOff val="25000"/>
                          </a:schemeClr>
                        </a:solidFill>
                        <a:effectLst/>
                        <a:latin typeface="+mj-lt"/>
                      </a:endParaRPr>
                    </a:p>
                  </a:txBody>
                  <a:tcPr marL="4867" marR="4867" marT="4867" marB="0" anchor="b"/>
                </a:tc>
                <a:tc>
                  <a:txBody>
                    <a:bodyPr/>
                    <a:lstStyle/>
                    <a:p>
                      <a:pPr algn="ctr" rtl="0" fontAlgn="b"/>
                      <a:r>
                        <a:rPr lang="es-EC" sz="1200" u="none" strike="noStrike" dirty="0">
                          <a:effectLst/>
                        </a:rPr>
                        <a:t>ENDI 22-23(%)</a:t>
                      </a:r>
                      <a:endParaRPr lang="es-EC" sz="1200" b="1" i="0" u="none" strike="noStrike" dirty="0">
                        <a:solidFill>
                          <a:schemeClr val="tx1">
                            <a:lumMod val="75000"/>
                            <a:lumOff val="25000"/>
                          </a:schemeClr>
                        </a:solidFill>
                        <a:effectLst/>
                        <a:latin typeface="+mj-lt"/>
                      </a:endParaRPr>
                    </a:p>
                  </a:txBody>
                  <a:tcPr marL="4867" marR="4867" marT="4867" marB="0" anchor="b"/>
                </a:tc>
                <a:extLst>
                  <a:ext uri="{0D108BD9-81ED-4DB2-BD59-A6C34878D82A}">
                    <a16:rowId xmlns:a16="http://schemas.microsoft.com/office/drawing/2014/main" val="10000"/>
                  </a:ext>
                </a:extLst>
              </a:tr>
              <a:tr h="223894">
                <a:tc>
                  <a:txBody>
                    <a:bodyPr/>
                    <a:lstStyle/>
                    <a:p>
                      <a:pPr algn="l" rtl="0" fontAlgn="ctr"/>
                      <a:r>
                        <a:rPr lang="es-EC" sz="1200" u="none" strike="noStrike" dirty="0">
                          <a:effectLst/>
                        </a:rPr>
                        <a:t>Esmeraldas</a:t>
                      </a:r>
                      <a:endParaRPr lang="es-EC" sz="1200" b="0" i="0" u="none" strike="noStrike" dirty="0">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57,9</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01"/>
                  </a:ext>
                </a:extLst>
              </a:tr>
              <a:tr h="223894">
                <a:tc>
                  <a:txBody>
                    <a:bodyPr/>
                    <a:lstStyle/>
                    <a:p>
                      <a:pPr algn="l" rtl="0" fontAlgn="ctr"/>
                      <a:r>
                        <a:rPr lang="es-EC" sz="1200" u="none" strike="noStrike">
                          <a:effectLst/>
                        </a:rPr>
                        <a:t>Sucumbíos</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48,8</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02"/>
                  </a:ext>
                </a:extLst>
              </a:tr>
              <a:tr h="223894">
                <a:tc>
                  <a:txBody>
                    <a:bodyPr/>
                    <a:lstStyle/>
                    <a:p>
                      <a:pPr algn="l" rtl="0" fontAlgn="ctr"/>
                      <a:r>
                        <a:rPr lang="es-EC" sz="1200" u="none" strike="noStrike" dirty="0">
                          <a:effectLst/>
                        </a:rPr>
                        <a:t>Imbabura</a:t>
                      </a:r>
                      <a:endParaRPr lang="es-EC" sz="1200" b="0" i="0" u="none" strike="noStrike" dirty="0">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44,5</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03"/>
                  </a:ext>
                </a:extLst>
              </a:tr>
              <a:tr h="111947">
                <a:tc>
                  <a:txBody>
                    <a:bodyPr/>
                    <a:lstStyle/>
                    <a:p>
                      <a:pPr algn="l" rtl="0" fontAlgn="ctr"/>
                      <a:r>
                        <a:rPr lang="es-EC" sz="1200" u="none" strike="noStrike">
                          <a:effectLst/>
                        </a:rPr>
                        <a:t>Manabí</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dirty="0">
                          <a:effectLst/>
                        </a:rPr>
                        <a:t>42,1</a:t>
                      </a:r>
                      <a:endParaRPr lang="es-EC" sz="1200" b="0" i="0" u="none" strike="noStrike" dirty="0">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04"/>
                  </a:ext>
                </a:extLst>
              </a:tr>
              <a:tr h="223894">
                <a:tc>
                  <a:txBody>
                    <a:bodyPr/>
                    <a:lstStyle/>
                    <a:p>
                      <a:pPr algn="l" rtl="0" fontAlgn="ctr"/>
                      <a:r>
                        <a:rPr lang="es-EC" sz="1200" u="none" strike="noStrike">
                          <a:effectLst/>
                        </a:rPr>
                        <a:t>Pichincha</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40,9</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05"/>
                  </a:ext>
                </a:extLst>
              </a:tr>
              <a:tr h="111947">
                <a:tc>
                  <a:txBody>
                    <a:bodyPr/>
                    <a:lstStyle/>
                    <a:p>
                      <a:pPr algn="l" rtl="0" fontAlgn="ctr"/>
                      <a:r>
                        <a:rPr lang="es-EC" sz="1200" u="none" strike="noStrike">
                          <a:effectLst/>
                        </a:rPr>
                        <a:t>El Oro</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40,3</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06"/>
                  </a:ext>
                </a:extLst>
              </a:tr>
              <a:tr h="111947">
                <a:tc>
                  <a:txBody>
                    <a:bodyPr/>
                    <a:lstStyle/>
                    <a:p>
                      <a:pPr algn="l" rtl="0" fontAlgn="ctr"/>
                      <a:r>
                        <a:rPr lang="es-EC" sz="1200" u="none" strike="noStrike">
                          <a:effectLst/>
                        </a:rPr>
                        <a:t>Carchi</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39,7</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07"/>
                  </a:ext>
                </a:extLst>
              </a:tr>
              <a:tr h="111947">
                <a:tc>
                  <a:txBody>
                    <a:bodyPr/>
                    <a:lstStyle/>
                    <a:p>
                      <a:pPr algn="l" rtl="0" fontAlgn="ctr"/>
                      <a:r>
                        <a:rPr lang="es-EC" sz="1200" u="none" strike="noStrike">
                          <a:effectLst/>
                        </a:rPr>
                        <a:t>Los Ríos</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39,6</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08"/>
                  </a:ext>
                </a:extLst>
              </a:tr>
              <a:tr h="111947">
                <a:tc>
                  <a:txBody>
                    <a:bodyPr/>
                    <a:lstStyle/>
                    <a:p>
                      <a:pPr algn="l" rtl="0" fontAlgn="ctr"/>
                      <a:r>
                        <a:rPr lang="es-EC" sz="1200" u="none" strike="noStrike">
                          <a:effectLst/>
                        </a:rPr>
                        <a:t>Napo</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39,4</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09"/>
                  </a:ext>
                </a:extLst>
              </a:tr>
              <a:tr h="111947">
                <a:tc>
                  <a:txBody>
                    <a:bodyPr/>
                    <a:lstStyle/>
                    <a:p>
                      <a:pPr algn="l" rtl="0" fontAlgn="ctr"/>
                      <a:r>
                        <a:rPr lang="es-EC" sz="1200" u="none" strike="noStrike">
                          <a:effectLst/>
                        </a:rPr>
                        <a:t>Orellana</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39,3</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10"/>
                  </a:ext>
                </a:extLst>
              </a:tr>
              <a:tr h="223894">
                <a:tc>
                  <a:txBody>
                    <a:bodyPr/>
                    <a:lstStyle/>
                    <a:p>
                      <a:pPr algn="l" rtl="0" fontAlgn="ctr"/>
                      <a:r>
                        <a:rPr lang="es-EC" sz="1200" u="none" strike="noStrike">
                          <a:effectLst/>
                        </a:rPr>
                        <a:t>Morona Santiago</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36,1</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11"/>
                  </a:ext>
                </a:extLst>
              </a:tr>
              <a:tr h="111947">
                <a:tc>
                  <a:txBody>
                    <a:bodyPr/>
                    <a:lstStyle/>
                    <a:p>
                      <a:pPr algn="l" rtl="0" fontAlgn="ctr"/>
                      <a:r>
                        <a:rPr lang="es-EC" sz="1200" u="none" strike="noStrike">
                          <a:effectLst/>
                        </a:rPr>
                        <a:t>Guayas</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35,4</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12"/>
                  </a:ext>
                </a:extLst>
              </a:tr>
              <a:tr h="111947">
                <a:tc>
                  <a:txBody>
                    <a:bodyPr/>
                    <a:lstStyle/>
                    <a:p>
                      <a:pPr algn="l" rtl="0" fontAlgn="ctr"/>
                      <a:r>
                        <a:rPr lang="es-EC" sz="1200" u="none" strike="noStrike">
                          <a:effectLst/>
                        </a:rPr>
                        <a:t>Azuay</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34,6</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13"/>
                  </a:ext>
                </a:extLst>
              </a:tr>
              <a:tr h="223894">
                <a:tc>
                  <a:txBody>
                    <a:bodyPr/>
                    <a:lstStyle/>
                    <a:p>
                      <a:pPr algn="l" rtl="0" fontAlgn="ctr"/>
                      <a:r>
                        <a:rPr lang="es-EC" sz="1200" u="none" strike="noStrike">
                          <a:effectLst/>
                        </a:rPr>
                        <a:t>Chimborazo</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34,5</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14"/>
                  </a:ext>
                </a:extLst>
              </a:tr>
              <a:tr h="0">
                <a:tc>
                  <a:txBody>
                    <a:bodyPr/>
                    <a:lstStyle/>
                    <a:p>
                      <a:pPr algn="l" rtl="0" fontAlgn="ctr"/>
                      <a:r>
                        <a:rPr lang="es-EC" sz="1200" u="none" strike="noStrike">
                          <a:effectLst/>
                        </a:rPr>
                        <a:t>Zamora Chinchipe</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33,6</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15"/>
                  </a:ext>
                </a:extLst>
              </a:tr>
              <a:tr h="111947">
                <a:tc>
                  <a:txBody>
                    <a:bodyPr/>
                    <a:lstStyle/>
                    <a:p>
                      <a:pPr algn="l" rtl="0" fontAlgn="ctr"/>
                      <a:r>
                        <a:rPr lang="es-EC" sz="1200" u="none" strike="noStrike">
                          <a:effectLst/>
                        </a:rPr>
                        <a:t>Pastaza</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33,4</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16"/>
                  </a:ext>
                </a:extLst>
              </a:tr>
              <a:tr h="111947">
                <a:tc>
                  <a:txBody>
                    <a:bodyPr/>
                    <a:lstStyle/>
                    <a:p>
                      <a:pPr algn="l" rtl="0" fontAlgn="ctr"/>
                      <a:r>
                        <a:rPr lang="es-EC" sz="1200" u="none" strike="noStrike">
                          <a:effectLst/>
                        </a:rPr>
                        <a:t>Cañar</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33,0</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17"/>
                  </a:ext>
                </a:extLst>
              </a:tr>
              <a:tr h="223894">
                <a:tc>
                  <a:txBody>
                    <a:bodyPr/>
                    <a:lstStyle/>
                    <a:p>
                      <a:pPr algn="l" rtl="0" fontAlgn="ctr"/>
                      <a:r>
                        <a:rPr lang="es-EC" sz="1200" u="none" strike="noStrike">
                          <a:effectLst/>
                        </a:rPr>
                        <a:t>Santa Elena</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33,0</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18"/>
                  </a:ext>
                </a:extLst>
              </a:tr>
              <a:tr h="223894">
                <a:tc>
                  <a:txBody>
                    <a:bodyPr/>
                    <a:lstStyle/>
                    <a:p>
                      <a:pPr algn="l" rtl="0" fontAlgn="ctr"/>
                      <a:r>
                        <a:rPr lang="es-EC" sz="1200" u="none" strike="noStrike">
                          <a:effectLst/>
                        </a:rPr>
                        <a:t>Tungurahua</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32,1</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19"/>
                  </a:ext>
                </a:extLst>
              </a:tr>
              <a:tr h="182974">
                <a:tc>
                  <a:txBody>
                    <a:bodyPr/>
                    <a:lstStyle/>
                    <a:p>
                      <a:pPr algn="l" rtl="0" fontAlgn="ctr"/>
                      <a:r>
                        <a:rPr lang="es-MX" sz="1200" u="none" strike="noStrike" dirty="0">
                          <a:effectLst/>
                        </a:rPr>
                        <a:t>Santo Domingo de los</a:t>
                      </a:r>
                      <a:r>
                        <a:rPr lang="es-MX" sz="1200" u="none" strike="noStrike" baseline="0" dirty="0">
                          <a:effectLst/>
                        </a:rPr>
                        <a:t> </a:t>
                      </a:r>
                      <a:r>
                        <a:rPr lang="es-MX" sz="1200" u="none" strike="noStrike" dirty="0">
                          <a:effectLst/>
                        </a:rPr>
                        <a:t>Tsáchilas</a:t>
                      </a:r>
                      <a:endParaRPr lang="es-MX" sz="1200" b="0" i="0" u="none" strike="noStrike" dirty="0">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30,5</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20"/>
                  </a:ext>
                </a:extLst>
              </a:tr>
              <a:tr h="111947">
                <a:tc>
                  <a:txBody>
                    <a:bodyPr/>
                    <a:lstStyle/>
                    <a:p>
                      <a:pPr algn="l" rtl="0" fontAlgn="ctr"/>
                      <a:r>
                        <a:rPr lang="es-EC" sz="1200" u="none" strike="noStrike">
                          <a:effectLst/>
                        </a:rPr>
                        <a:t>Bolívar</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29,2</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21"/>
                  </a:ext>
                </a:extLst>
              </a:tr>
              <a:tr h="223894">
                <a:tc>
                  <a:txBody>
                    <a:bodyPr/>
                    <a:lstStyle/>
                    <a:p>
                      <a:pPr algn="l" rtl="0" fontAlgn="ctr"/>
                      <a:r>
                        <a:rPr lang="es-EC" sz="1200" u="none" strike="noStrike">
                          <a:effectLst/>
                        </a:rPr>
                        <a:t>Cotopaxi</a:t>
                      </a:r>
                      <a:endParaRPr lang="es-EC" sz="1200" b="0" i="0" u="none" strike="noStrike">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a:effectLst/>
                        </a:rPr>
                        <a:t>28,4</a:t>
                      </a:r>
                      <a:endParaRPr lang="es-EC" sz="1200" b="0" i="0" u="none" strike="noStrike">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22"/>
                  </a:ext>
                </a:extLst>
              </a:tr>
              <a:tr h="116814">
                <a:tc>
                  <a:txBody>
                    <a:bodyPr/>
                    <a:lstStyle/>
                    <a:p>
                      <a:pPr algn="l" rtl="0" fontAlgn="ctr"/>
                      <a:r>
                        <a:rPr lang="es-EC" sz="1200" u="none" strike="noStrike" dirty="0">
                          <a:effectLst/>
                        </a:rPr>
                        <a:t>Loja</a:t>
                      </a:r>
                      <a:endParaRPr lang="es-EC" sz="1200" b="0" i="0" u="none" strike="noStrike" dirty="0">
                        <a:solidFill>
                          <a:schemeClr val="tx1">
                            <a:lumMod val="75000"/>
                            <a:lumOff val="25000"/>
                          </a:schemeClr>
                        </a:solidFill>
                        <a:effectLst/>
                        <a:latin typeface="+mj-lt"/>
                      </a:endParaRPr>
                    </a:p>
                  </a:txBody>
                  <a:tcPr marL="4867" marR="4867" marT="4867" marB="0" anchor="ctr"/>
                </a:tc>
                <a:tc>
                  <a:txBody>
                    <a:bodyPr/>
                    <a:lstStyle/>
                    <a:p>
                      <a:pPr algn="ctr" rtl="0" fontAlgn="ctr"/>
                      <a:r>
                        <a:rPr lang="es-EC" sz="1200" u="none" strike="noStrike" dirty="0">
                          <a:effectLst/>
                        </a:rPr>
                        <a:t>28,0</a:t>
                      </a:r>
                      <a:endParaRPr lang="es-EC" sz="1200" b="0" i="0" u="none" strike="noStrike" dirty="0">
                        <a:solidFill>
                          <a:schemeClr val="tx1">
                            <a:lumMod val="75000"/>
                            <a:lumOff val="25000"/>
                          </a:schemeClr>
                        </a:solidFill>
                        <a:effectLst/>
                        <a:latin typeface="+mj-lt"/>
                      </a:endParaRPr>
                    </a:p>
                  </a:txBody>
                  <a:tcPr marL="4867" marR="4867" marT="4867" marB="0" anchor="ctr"/>
                </a:tc>
                <a:extLst>
                  <a:ext uri="{0D108BD9-81ED-4DB2-BD59-A6C34878D82A}">
                    <a16:rowId xmlns:a16="http://schemas.microsoft.com/office/drawing/2014/main" val="10023"/>
                  </a:ext>
                </a:extLst>
              </a:tr>
            </a:tbl>
          </a:graphicData>
        </a:graphic>
      </p:graphicFrame>
      <p:sp>
        <p:nvSpPr>
          <p:cNvPr id="29" name="Marcador de contenido 1"/>
          <p:cNvSpPr txBox="1">
            <a:spLocks/>
          </p:cNvSpPr>
          <p:nvPr/>
        </p:nvSpPr>
        <p:spPr>
          <a:xfrm>
            <a:off x="482819" y="982627"/>
            <a:ext cx="10162435" cy="365125"/>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dirty="0"/>
              <a:t>Niños y niñas de 6 a 59 meses de edad</a:t>
            </a: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447" y="1347752"/>
            <a:ext cx="6196893" cy="4965917"/>
          </a:xfrm>
          <a:prstGeom prst="rect">
            <a:avLst/>
          </a:prstGeom>
        </p:spPr>
      </p:pic>
    </p:spTree>
    <p:extLst>
      <p:ext uri="{BB962C8B-B14F-4D97-AF65-F5344CB8AC3E}">
        <p14:creationId xmlns:p14="http://schemas.microsoft.com/office/powerpoint/2010/main" val="33540621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35450"/>
            <a:ext cx="10558220" cy="1013090"/>
          </a:xfrm>
        </p:spPr>
        <p:txBody>
          <a:bodyPr/>
          <a:lstStyle/>
          <a:p>
            <a:r>
              <a:rPr lang="es-MX" sz="3500" dirty="0"/>
              <a:t>Perfil socio-demográfico: anemia </a:t>
            </a:r>
            <a:endParaRPr lang="es-419" sz="3500" dirty="0"/>
          </a:p>
        </p:txBody>
      </p:sp>
      <p:sp>
        <p:nvSpPr>
          <p:cNvPr id="8" name="4 Marcador de texto"/>
          <p:cNvSpPr txBox="1">
            <a:spLocks/>
          </p:cNvSpPr>
          <p:nvPr/>
        </p:nvSpPr>
        <p:spPr>
          <a:xfrm>
            <a:off x="482819" y="1241157"/>
            <a:ext cx="9919236" cy="49915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sz="1600" dirty="0">
                <a:solidFill>
                  <a:schemeClr val="tx1">
                    <a:lumMod val="75000"/>
                    <a:lumOff val="25000"/>
                  </a:schemeClr>
                </a:solidFill>
              </a:rPr>
              <a:t>En el Ecuador, la anemia afecta al 38,2% de niños de 6 meses a menores de 5 años.</a:t>
            </a:r>
            <a:endParaRPr lang="es-EC" sz="1600" dirty="0">
              <a:solidFill>
                <a:schemeClr val="tx1">
                  <a:lumMod val="75000"/>
                  <a:lumOff val="25000"/>
                </a:schemeClr>
              </a:solidFill>
            </a:endParaRPr>
          </a:p>
        </p:txBody>
      </p:sp>
      <p:graphicFrame>
        <p:nvGraphicFramePr>
          <p:cNvPr id="10" name="Gráfico 9">
            <a:extLst>
              <a:ext uri="{FF2B5EF4-FFF2-40B4-BE49-F238E27FC236}">
                <a16:creationId xmlns:a16="http://schemas.microsoft.com/office/drawing/2014/main" id="{77C44FAE-621C-7911-DAB6-DB2351B0507C}"/>
              </a:ext>
            </a:extLst>
          </p:cNvPr>
          <p:cNvGraphicFramePr/>
          <p:nvPr/>
        </p:nvGraphicFramePr>
        <p:xfrm>
          <a:off x="607293" y="1973161"/>
          <a:ext cx="10980000" cy="4428000"/>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ángulo 10">
            <a:extLst>
              <a:ext uri="{FF2B5EF4-FFF2-40B4-BE49-F238E27FC236}">
                <a16:creationId xmlns:a16="http://schemas.microsoft.com/office/drawing/2014/main" id="{11D814D7-F482-F5CE-8D02-B465F38E3716}"/>
              </a:ext>
            </a:extLst>
          </p:cNvPr>
          <p:cNvSpPr/>
          <p:nvPr/>
        </p:nvSpPr>
        <p:spPr>
          <a:xfrm>
            <a:off x="288280" y="634990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12" name="Rectángulo 11"/>
          <p:cNvSpPr/>
          <p:nvPr/>
        </p:nvSpPr>
        <p:spPr>
          <a:xfrm>
            <a:off x="288279" y="6543356"/>
            <a:ext cx="8650999" cy="261610"/>
          </a:xfrm>
          <a:prstGeom prst="rect">
            <a:avLst/>
          </a:prstGeom>
        </p:spPr>
        <p:txBody>
          <a:bodyPr wrap="square">
            <a:spAutoFit/>
          </a:bodyPr>
          <a:lstStyle/>
          <a:p>
            <a:r>
              <a:rPr lang="es-MX" sz="1100" dirty="0">
                <a:solidFill>
                  <a:schemeClr val="tx1">
                    <a:lumMod val="75000"/>
                    <a:lumOff val="25000"/>
                  </a:schemeClr>
                </a:solidFill>
                <a:latin typeface="+mj-lt"/>
              </a:rPr>
              <a:t>** En esta categoría se encuentran también contemplados afrodescendientes, negras/os, mulatas/os </a:t>
            </a:r>
            <a:endParaRPr lang="es-EC" sz="1100" dirty="0">
              <a:solidFill>
                <a:schemeClr val="tx1">
                  <a:lumMod val="75000"/>
                  <a:lumOff val="25000"/>
                </a:schemeClr>
              </a:solidFill>
              <a:latin typeface="+mj-lt"/>
            </a:endParaRPr>
          </a:p>
        </p:txBody>
      </p:sp>
    </p:spTree>
    <p:extLst>
      <p:ext uri="{BB962C8B-B14F-4D97-AF65-F5344CB8AC3E}">
        <p14:creationId xmlns:p14="http://schemas.microsoft.com/office/powerpoint/2010/main" val="15245629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DC92CD-4FA6-0246-A8AC-5F132EFD6B54}"/>
              </a:ext>
            </a:extLst>
          </p:cNvPr>
          <p:cNvSpPr>
            <a:spLocks noGrp="1"/>
          </p:cNvSpPr>
          <p:nvPr>
            <p:ph type="title"/>
          </p:nvPr>
        </p:nvSpPr>
        <p:spPr>
          <a:xfrm>
            <a:off x="2279177" y="2033526"/>
            <a:ext cx="7560860" cy="2541896"/>
          </a:xfrm>
        </p:spPr>
        <p:txBody>
          <a:bodyPr/>
          <a:lstStyle/>
          <a:p>
            <a:pPr algn="l"/>
            <a:r>
              <a:rPr lang="es-ES" sz="5000" dirty="0"/>
              <a:t>Prestaciones de servicios de salud</a:t>
            </a:r>
            <a:endParaRPr lang="es-419" sz="5000" dirty="0"/>
          </a:p>
        </p:txBody>
      </p:sp>
    </p:spTree>
    <p:extLst>
      <p:ext uri="{BB962C8B-B14F-4D97-AF65-F5344CB8AC3E}">
        <p14:creationId xmlns:p14="http://schemas.microsoft.com/office/powerpoint/2010/main" val="9330756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21802"/>
            <a:ext cx="10162435" cy="607027"/>
          </a:xfrm>
        </p:spPr>
        <p:txBody>
          <a:bodyPr/>
          <a:lstStyle/>
          <a:p>
            <a:r>
              <a:rPr lang="es-MX" sz="3500" dirty="0"/>
              <a:t>Prestaciones durante la gestación</a:t>
            </a:r>
            <a:endParaRPr lang="es-419" sz="3500" dirty="0"/>
          </a:p>
        </p:txBody>
      </p:sp>
      <p:graphicFrame>
        <p:nvGraphicFramePr>
          <p:cNvPr id="63" name="Chart 76">
            <a:extLst>
              <a:ext uri="{FF2B5EF4-FFF2-40B4-BE49-F238E27FC236}">
                <a16:creationId xmlns:a16="http://schemas.microsoft.com/office/drawing/2014/main" id="{123ABDCA-4D4D-43A7-B36D-D5CCE1DA6BC9}"/>
              </a:ext>
            </a:extLst>
          </p:cNvPr>
          <p:cNvGraphicFramePr/>
          <p:nvPr>
            <p:extLst>
              <p:ext uri="{D42A27DB-BD31-4B8C-83A1-F6EECF244321}">
                <p14:modId xmlns:p14="http://schemas.microsoft.com/office/powerpoint/2010/main" val="2609415725"/>
              </p:ext>
            </p:extLst>
          </p:nvPr>
        </p:nvGraphicFramePr>
        <p:xfrm>
          <a:off x="827007" y="1807460"/>
          <a:ext cx="2644114" cy="17270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5" name="Chart 77">
            <a:extLst>
              <a:ext uri="{FF2B5EF4-FFF2-40B4-BE49-F238E27FC236}">
                <a16:creationId xmlns:a16="http://schemas.microsoft.com/office/drawing/2014/main" id="{C41AAE9B-7BC8-4557-BFAB-5A598FFD704F}"/>
              </a:ext>
            </a:extLst>
          </p:cNvPr>
          <p:cNvGraphicFramePr/>
          <p:nvPr>
            <p:extLst>
              <p:ext uri="{D42A27DB-BD31-4B8C-83A1-F6EECF244321}">
                <p14:modId xmlns:p14="http://schemas.microsoft.com/office/powerpoint/2010/main" val="31887193"/>
              </p:ext>
            </p:extLst>
          </p:nvPr>
        </p:nvGraphicFramePr>
        <p:xfrm>
          <a:off x="3194071" y="1807460"/>
          <a:ext cx="2644114" cy="1727047"/>
        </p:xfrm>
        <a:graphic>
          <a:graphicData uri="http://schemas.openxmlformats.org/drawingml/2006/chart">
            <c:chart xmlns:c="http://schemas.openxmlformats.org/drawingml/2006/chart" xmlns:r="http://schemas.openxmlformats.org/officeDocument/2006/relationships" r:id="rId3"/>
          </a:graphicData>
        </a:graphic>
      </p:graphicFrame>
      <p:cxnSp>
        <p:nvCxnSpPr>
          <p:cNvPr id="66" name="Straight Arrow Connector 80">
            <a:extLst>
              <a:ext uri="{FF2B5EF4-FFF2-40B4-BE49-F238E27FC236}">
                <a16:creationId xmlns:a16="http://schemas.microsoft.com/office/drawing/2014/main" id="{F5CF50DD-1EB5-4592-8815-1CA78CF92813}"/>
              </a:ext>
            </a:extLst>
          </p:cNvPr>
          <p:cNvCxnSpPr>
            <a:cxnSpLocks/>
          </p:cNvCxnSpPr>
          <p:nvPr/>
        </p:nvCxnSpPr>
        <p:spPr>
          <a:xfrm>
            <a:off x="2890516" y="2403636"/>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sp>
        <p:nvSpPr>
          <p:cNvPr id="67" name="TextBox 81">
            <a:extLst>
              <a:ext uri="{FF2B5EF4-FFF2-40B4-BE49-F238E27FC236}">
                <a16:creationId xmlns:a16="http://schemas.microsoft.com/office/drawing/2014/main" id="{3EB335AC-7188-4599-AF6A-2FFB2C4D4B5E}"/>
              </a:ext>
            </a:extLst>
          </p:cNvPr>
          <p:cNvSpPr txBox="1"/>
          <p:nvPr/>
        </p:nvSpPr>
        <p:spPr>
          <a:xfrm>
            <a:off x="2662044" y="2099629"/>
            <a:ext cx="810728" cy="307777"/>
          </a:xfrm>
          <a:prstGeom prst="rect">
            <a:avLst/>
          </a:prstGeom>
          <a:noFill/>
        </p:spPr>
        <p:txBody>
          <a:bodyPr wrap="square" rIns="0" rtlCol="0">
            <a:spAutoFit/>
          </a:bodyPr>
          <a:lstStyle/>
          <a:p>
            <a:pPr algn="r"/>
            <a:r>
              <a:rPr lang="en-US" sz="1400" b="1" dirty="0">
                <a:solidFill>
                  <a:schemeClr val="bg2">
                    <a:lumMod val="50000"/>
                  </a:schemeClr>
                </a:solidFill>
              </a:rPr>
              <a:t>87,8%</a:t>
            </a:r>
          </a:p>
        </p:txBody>
      </p:sp>
      <p:sp>
        <p:nvSpPr>
          <p:cNvPr id="68" name="TextBox 83">
            <a:extLst>
              <a:ext uri="{FF2B5EF4-FFF2-40B4-BE49-F238E27FC236}">
                <a16:creationId xmlns:a16="http://schemas.microsoft.com/office/drawing/2014/main" id="{54C9AAF0-D5A0-408D-81FC-41C8615C8B89}"/>
              </a:ext>
            </a:extLst>
          </p:cNvPr>
          <p:cNvSpPr txBox="1"/>
          <p:nvPr/>
        </p:nvSpPr>
        <p:spPr>
          <a:xfrm>
            <a:off x="4976964" y="2114543"/>
            <a:ext cx="810728" cy="307777"/>
          </a:xfrm>
          <a:prstGeom prst="rect">
            <a:avLst/>
          </a:prstGeom>
          <a:noFill/>
        </p:spPr>
        <p:txBody>
          <a:bodyPr wrap="square" rIns="0" rtlCol="0">
            <a:spAutoFit/>
          </a:bodyPr>
          <a:lstStyle/>
          <a:p>
            <a:pPr algn="r"/>
            <a:r>
              <a:rPr lang="en-US" sz="1400" b="1" dirty="0">
                <a:solidFill>
                  <a:schemeClr val="bg2">
                    <a:lumMod val="50000"/>
                  </a:schemeClr>
                </a:solidFill>
              </a:rPr>
              <a:t>98,6%</a:t>
            </a:r>
          </a:p>
        </p:txBody>
      </p:sp>
      <p:cxnSp>
        <p:nvCxnSpPr>
          <p:cNvPr id="70" name="Straight Connector 88">
            <a:extLst>
              <a:ext uri="{FF2B5EF4-FFF2-40B4-BE49-F238E27FC236}">
                <a16:creationId xmlns:a16="http://schemas.microsoft.com/office/drawing/2014/main" id="{5BBE9D98-73AB-4800-BCCD-35B293229433}"/>
              </a:ext>
            </a:extLst>
          </p:cNvPr>
          <p:cNvCxnSpPr>
            <a:cxnSpLocks/>
          </p:cNvCxnSpPr>
          <p:nvPr/>
        </p:nvCxnSpPr>
        <p:spPr>
          <a:xfrm>
            <a:off x="1207114" y="1853309"/>
            <a:ext cx="9578576" cy="0"/>
          </a:xfrm>
          <a:prstGeom prst="line">
            <a:avLst/>
          </a:prstGeom>
          <a:ln w="28575">
            <a:solidFill>
              <a:srgbClr val="DE5758"/>
            </a:solidFill>
          </a:ln>
        </p:spPr>
        <p:style>
          <a:lnRef idx="1">
            <a:schemeClr val="accent1"/>
          </a:lnRef>
          <a:fillRef idx="0">
            <a:schemeClr val="accent1"/>
          </a:fillRef>
          <a:effectRef idx="0">
            <a:schemeClr val="accent1"/>
          </a:effectRef>
          <a:fontRef idx="minor">
            <a:schemeClr val="tx1"/>
          </a:fontRef>
        </p:style>
      </p:cxnSp>
      <p:sp>
        <p:nvSpPr>
          <p:cNvPr id="71" name="TextBox 39">
            <a:extLst>
              <a:ext uri="{FF2B5EF4-FFF2-40B4-BE49-F238E27FC236}">
                <a16:creationId xmlns:a16="http://schemas.microsoft.com/office/drawing/2014/main" id="{ED6886B2-DB01-4D64-ACE2-395AC28A04CB}"/>
              </a:ext>
            </a:extLst>
          </p:cNvPr>
          <p:cNvSpPr txBox="1"/>
          <p:nvPr/>
        </p:nvSpPr>
        <p:spPr>
          <a:xfrm>
            <a:off x="3579928" y="3476679"/>
            <a:ext cx="1906072" cy="276999"/>
          </a:xfrm>
          <a:prstGeom prst="rect">
            <a:avLst/>
          </a:prstGeom>
          <a:noFill/>
        </p:spPr>
        <p:txBody>
          <a:bodyPr wrap="square" rtlCol="0" anchor="ctr">
            <a:spAutoFit/>
          </a:bodyPr>
          <a:lstStyle/>
          <a:p>
            <a:pPr algn="ctr"/>
            <a:r>
              <a:rPr lang="es-EC" sz="1200" b="1" dirty="0">
                <a:solidFill>
                  <a:schemeClr val="bg2">
                    <a:lumMod val="50000"/>
                  </a:schemeClr>
                </a:solidFill>
              </a:rPr>
              <a:t>Ecos obstétricos</a:t>
            </a:r>
          </a:p>
        </p:txBody>
      </p:sp>
      <p:sp>
        <p:nvSpPr>
          <p:cNvPr id="72" name="TextBox 39">
            <a:extLst>
              <a:ext uri="{FF2B5EF4-FFF2-40B4-BE49-F238E27FC236}">
                <a16:creationId xmlns:a16="http://schemas.microsoft.com/office/drawing/2014/main" id="{ED6886B2-DB01-4D64-ACE2-395AC28A04CB}"/>
              </a:ext>
            </a:extLst>
          </p:cNvPr>
          <p:cNvSpPr txBox="1"/>
          <p:nvPr/>
        </p:nvSpPr>
        <p:spPr>
          <a:xfrm>
            <a:off x="1306749" y="3363991"/>
            <a:ext cx="1684630" cy="461665"/>
          </a:xfrm>
          <a:prstGeom prst="rect">
            <a:avLst/>
          </a:prstGeom>
          <a:noFill/>
        </p:spPr>
        <p:txBody>
          <a:bodyPr wrap="square" rtlCol="0" anchor="ctr">
            <a:spAutoFit/>
          </a:bodyPr>
          <a:lstStyle/>
          <a:p>
            <a:pPr algn="ctr"/>
            <a:r>
              <a:rPr lang="es-EC" sz="1200" b="1" dirty="0">
                <a:solidFill>
                  <a:schemeClr val="bg2">
                    <a:lumMod val="50000"/>
                  </a:schemeClr>
                </a:solidFill>
              </a:rPr>
              <a:t>Al menos 5 controles</a:t>
            </a:r>
          </a:p>
        </p:txBody>
      </p:sp>
      <p:graphicFrame>
        <p:nvGraphicFramePr>
          <p:cNvPr id="73" name="Chart 76">
            <a:extLst>
              <a:ext uri="{FF2B5EF4-FFF2-40B4-BE49-F238E27FC236}">
                <a16:creationId xmlns:a16="http://schemas.microsoft.com/office/drawing/2014/main" id="{123ABDCA-4D4D-43A7-B36D-D5CCE1DA6BC9}"/>
              </a:ext>
            </a:extLst>
          </p:cNvPr>
          <p:cNvGraphicFramePr/>
          <p:nvPr>
            <p:extLst>
              <p:ext uri="{D42A27DB-BD31-4B8C-83A1-F6EECF244321}">
                <p14:modId xmlns:p14="http://schemas.microsoft.com/office/powerpoint/2010/main" val="3945533426"/>
              </p:ext>
            </p:extLst>
          </p:nvPr>
        </p:nvGraphicFramePr>
        <p:xfrm>
          <a:off x="916151" y="4151136"/>
          <a:ext cx="2433383" cy="17270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4" name="Chart 77">
            <a:extLst>
              <a:ext uri="{FF2B5EF4-FFF2-40B4-BE49-F238E27FC236}">
                <a16:creationId xmlns:a16="http://schemas.microsoft.com/office/drawing/2014/main" id="{C41AAE9B-7BC8-4557-BFAB-5A598FFD704F}"/>
              </a:ext>
            </a:extLst>
          </p:cNvPr>
          <p:cNvGraphicFramePr/>
          <p:nvPr>
            <p:extLst>
              <p:ext uri="{D42A27DB-BD31-4B8C-83A1-F6EECF244321}">
                <p14:modId xmlns:p14="http://schemas.microsoft.com/office/powerpoint/2010/main" val="1822124116"/>
              </p:ext>
            </p:extLst>
          </p:nvPr>
        </p:nvGraphicFramePr>
        <p:xfrm>
          <a:off x="3317761" y="4151136"/>
          <a:ext cx="2433383" cy="1727046"/>
        </p:xfrm>
        <a:graphic>
          <a:graphicData uri="http://schemas.openxmlformats.org/drawingml/2006/chart">
            <c:chart xmlns:c="http://schemas.openxmlformats.org/drawingml/2006/chart" xmlns:r="http://schemas.openxmlformats.org/officeDocument/2006/relationships" r:id="rId5"/>
          </a:graphicData>
        </a:graphic>
      </p:graphicFrame>
      <p:sp>
        <p:nvSpPr>
          <p:cNvPr id="75" name="TextBox 81">
            <a:extLst>
              <a:ext uri="{FF2B5EF4-FFF2-40B4-BE49-F238E27FC236}">
                <a16:creationId xmlns:a16="http://schemas.microsoft.com/office/drawing/2014/main" id="{3EB335AC-7188-4599-AF6A-2FFB2C4D4B5E}"/>
              </a:ext>
            </a:extLst>
          </p:cNvPr>
          <p:cNvSpPr txBox="1"/>
          <p:nvPr/>
        </p:nvSpPr>
        <p:spPr>
          <a:xfrm>
            <a:off x="2669527" y="4469793"/>
            <a:ext cx="746114" cy="307777"/>
          </a:xfrm>
          <a:prstGeom prst="rect">
            <a:avLst/>
          </a:prstGeom>
          <a:noFill/>
        </p:spPr>
        <p:txBody>
          <a:bodyPr wrap="square" rIns="0" rtlCol="0">
            <a:spAutoFit/>
          </a:bodyPr>
          <a:lstStyle/>
          <a:p>
            <a:pPr algn="r"/>
            <a:r>
              <a:rPr lang="en-US" sz="1400" b="1" dirty="0">
                <a:solidFill>
                  <a:schemeClr val="bg2">
                    <a:lumMod val="50000"/>
                  </a:schemeClr>
                </a:solidFill>
              </a:rPr>
              <a:t>97,2%</a:t>
            </a:r>
          </a:p>
        </p:txBody>
      </p:sp>
      <p:sp>
        <p:nvSpPr>
          <p:cNvPr id="76" name="TextBox 83">
            <a:extLst>
              <a:ext uri="{FF2B5EF4-FFF2-40B4-BE49-F238E27FC236}">
                <a16:creationId xmlns:a16="http://schemas.microsoft.com/office/drawing/2014/main" id="{54C9AAF0-D5A0-408D-81FC-41C8615C8B89}"/>
              </a:ext>
            </a:extLst>
          </p:cNvPr>
          <p:cNvSpPr txBox="1"/>
          <p:nvPr/>
        </p:nvSpPr>
        <p:spPr>
          <a:xfrm>
            <a:off x="5139577" y="4469793"/>
            <a:ext cx="746114" cy="307777"/>
          </a:xfrm>
          <a:prstGeom prst="rect">
            <a:avLst/>
          </a:prstGeom>
          <a:noFill/>
        </p:spPr>
        <p:txBody>
          <a:bodyPr wrap="square" rIns="0" rtlCol="0">
            <a:spAutoFit/>
          </a:bodyPr>
          <a:lstStyle/>
          <a:p>
            <a:pPr algn="r"/>
            <a:r>
              <a:rPr lang="en-US" sz="1400" b="1" dirty="0">
                <a:solidFill>
                  <a:schemeClr val="bg2">
                    <a:lumMod val="50000"/>
                  </a:schemeClr>
                </a:solidFill>
              </a:rPr>
              <a:t>95,0%</a:t>
            </a:r>
          </a:p>
        </p:txBody>
      </p:sp>
      <p:cxnSp>
        <p:nvCxnSpPr>
          <p:cNvPr id="79" name="Straight Arrow Connector 80">
            <a:extLst>
              <a:ext uri="{FF2B5EF4-FFF2-40B4-BE49-F238E27FC236}">
                <a16:creationId xmlns:a16="http://schemas.microsoft.com/office/drawing/2014/main" id="{F5CF50DD-1EB5-4592-8815-1CA78CF92813}"/>
              </a:ext>
            </a:extLst>
          </p:cNvPr>
          <p:cNvCxnSpPr>
            <a:cxnSpLocks/>
          </p:cNvCxnSpPr>
          <p:nvPr/>
        </p:nvCxnSpPr>
        <p:spPr>
          <a:xfrm>
            <a:off x="5294718" y="4769205"/>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80">
            <a:extLst>
              <a:ext uri="{FF2B5EF4-FFF2-40B4-BE49-F238E27FC236}">
                <a16:creationId xmlns:a16="http://schemas.microsoft.com/office/drawing/2014/main" id="{F5CF50DD-1EB5-4592-8815-1CA78CF92813}"/>
              </a:ext>
            </a:extLst>
          </p:cNvPr>
          <p:cNvCxnSpPr>
            <a:cxnSpLocks/>
          </p:cNvCxnSpPr>
          <p:nvPr/>
        </p:nvCxnSpPr>
        <p:spPr>
          <a:xfrm>
            <a:off x="5243202" y="2422320"/>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F5CF50DD-1EB5-4592-8815-1CA78CF92813}"/>
              </a:ext>
            </a:extLst>
          </p:cNvPr>
          <p:cNvCxnSpPr>
            <a:cxnSpLocks/>
          </p:cNvCxnSpPr>
          <p:nvPr/>
        </p:nvCxnSpPr>
        <p:spPr>
          <a:xfrm>
            <a:off x="2845844" y="4777570"/>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graphicFrame>
        <p:nvGraphicFramePr>
          <p:cNvPr id="83" name="Chart 77">
            <a:extLst>
              <a:ext uri="{FF2B5EF4-FFF2-40B4-BE49-F238E27FC236}">
                <a16:creationId xmlns:a16="http://schemas.microsoft.com/office/drawing/2014/main" id="{C41AAE9B-7BC8-4557-BFAB-5A598FFD704F}"/>
              </a:ext>
            </a:extLst>
          </p:cNvPr>
          <p:cNvGraphicFramePr/>
          <p:nvPr>
            <p:extLst>
              <p:ext uri="{D42A27DB-BD31-4B8C-83A1-F6EECF244321}">
                <p14:modId xmlns:p14="http://schemas.microsoft.com/office/powerpoint/2010/main" val="3806278023"/>
              </p:ext>
            </p:extLst>
          </p:nvPr>
        </p:nvGraphicFramePr>
        <p:xfrm>
          <a:off x="5574514" y="1805312"/>
          <a:ext cx="2644114" cy="1727047"/>
        </p:xfrm>
        <a:graphic>
          <a:graphicData uri="http://schemas.openxmlformats.org/drawingml/2006/chart">
            <c:chart xmlns:c="http://schemas.openxmlformats.org/drawingml/2006/chart" xmlns:r="http://schemas.openxmlformats.org/officeDocument/2006/relationships" r:id="rId6"/>
          </a:graphicData>
        </a:graphic>
      </p:graphicFrame>
      <p:sp>
        <p:nvSpPr>
          <p:cNvPr id="84" name="TextBox 83">
            <a:extLst>
              <a:ext uri="{FF2B5EF4-FFF2-40B4-BE49-F238E27FC236}">
                <a16:creationId xmlns:a16="http://schemas.microsoft.com/office/drawing/2014/main" id="{54C9AAF0-D5A0-408D-81FC-41C8615C8B89}"/>
              </a:ext>
            </a:extLst>
          </p:cNvPr>
          <p:cNvSpPr txBox="1"/>
          <p:nvPr/>
        </p:nvSpPr>
        <p:spPr>
          <a:xfrm>
            <a:off x="7357407" y="2112395"/>
            <a:ext cx="810728" cy="307777"/>
          </a:xfrm>
          <a:prstGeom prst="rect">
            <a:avLst/>
          </a:prstGeom>
          <a:noFill/>
        </p:spPr>
        <p:txBody>
          <a:bodyPr wrap="square" rIns="0" rtlCol="0">
            <a:spAutoFit/>
          </a:bodyPr>
          <a:lstStyle/>
          <a:p>
            <a:pPr algn="r"/>
            <a:r>
              <a:rPr lang="en-US" sz="1400" b="1" dirty="0">
                <a:solidFill>
                  <a:schemeClr val="bg2">
                    <a:lumMod val="50000"/>
                  </a:schemeClr>
                </a:solidFill>
              </a:rPr>
              <a:t>91,6%</a:t>
            </a:r>
          </a:p>
        </p:txBody>
      </p:sp>
      <p:sp>
        <p:nvSpPr>
          <p:cNvPr id="85" name="TextBox 39">
            <a:extLst>
              <a:ext uri="{FF2B5EF4-FFF2-40B4-BE49-F238E27FC236}">
                <a16:creationId xmlns:a16="http://schemas.microsoft.com/office/drawing/2014/main" id="{ED6886B2-DB01-4D64-ACE2-395AC28A04CB}"/>
              </a:ext>
            </a:extLst>
          </p:cNvPr>
          <p:cNvSpPr txBox="1"/>
          <p:nvPr/>
        </p:nvSpPr>
        <p:spPr>
          <a:xfrm>
            <a:off x="6042218" y="3382198"/>
            <a:ext cx="1707923" cy="461665"/>
          </a:xfrm>
          <a:prstGeom prst="rect">
            <a:avLst/>
          </a:prstGeom>
          <a:noFill/>
        </p:spPr>
        <p:txBody>
          <a:bodyPr wrap="square" rtlCol="0" anchor="ctr">
            <a:spAutoFit/>
          </a:bodyPr>
          <a:lstStyle/>
          <a:p>
            <a:pPr algn="ctr"/>
            <a:r>
              <a:rPr lang="es-MX" sz="1200" b="1" dirty="0">
                <a:solidFill>
                  <a:schemeClr val="bg2">
                    <a:lumMod val="50000"/>
                  </a:schemeClr>
                </a:solidFill>
              </a:rPr>
              <a:t>Consumo de hierro y ácido fólico</a:t>
            </a:r>
            <a:endParaRPr lang="es-EC" sz="1200" b="1" dirty="0">
              <a:solidFill>
                <a:schemeClr val="bg2">
                  <a:lumMod val="50000"/>
                </a:schemeClr>
              </a:solidFill>
            </a:endParaRPr>
          </a:p>
        </p:txBody>
      </p:sp>
      <p:graphicFrame>
        <p:nvGraphicFramePr>
          <p:cNvPr id="86" name="Chart 77">
            <a:extLst>
              <a:ext uri="{FF2B5EF4-FFF2-40B4-BE49-F238E27FC236}">
                <a16:creationId xmlns:a16="http://schemas.microsoft.com/office/drawing/2014/main" id="{C41AAE9B-7BC8-4557-BFAB-5A598FFD704F}"/>
              </a:ext>
            </a:extLst>
          </p:cNvPr>
          <p:cNvGraphicFramePr/>
          <p:nvPr>
            <p:extLst>
              <p:ext uri="{D42A27DB-BD31-4B8C-83A1-F6EECF244321}">
                <p14:modId xmlns:p14="http://schemas.microsoft.com/office/powerpoint/2010/main" val="2307963746"/>
              </p:ext>
            </p:extLst>
          </p:nvPr>
        </p:nvGraphicFramePr>
        <p:xfrm>
          <a:off x="5698204" y="4148988"/>
          <a:ext cx="2433383" cy="1727046"/>
        </p:xfrm>
        <a:graphic>
          <a:graphicData uri="http://schemas.openxmlformats.org/drawingml/2006/chart">
            <c:chart xmlns:c="http://schemas.openxmlformats.org/drawingml/2006/chart" xmlns:r="http://schemas.openxmlformats.org/officeDocument/2006/relationships" r:id="rId7"/>
          </a:graphicData>
        </a:graphic>
      </p:graphicFrame>
      <p:sp>
        <p:nvSpPr>
          <p:cNvPr id="87" name="TextBox 83">
            <a:extLst>
              <a:ext uri="{FF2B5EF4-FFF2-40B4-BE49-F238E27FC236}">
                <a16:creationId xmlns:a16="http://schemas.microsoft.com/office/drawing/2014/main" id="{54C9AAF0-D5A0-408D-81FC-41C8615C8B89}"/>
              </a:ext>
            </a:extLst>
          </p:cNvPr>
          <p:cNvSpPr txBox="1"/>
          <p:nvPr/>
        </p:nvSpPr>
        <p:spPr>
          <a:xfrm>
            <a:off x="7520020" y="4467645"/>
            <a:ext cx="746114" cy="307777"/>
          </a:xfrm>
          <a:prstGeom prst="rect">
            <a:avLst/>
          </a:prstGeom>
          <a:noFill/>
        </p:spPr>
        <p:txBody>
          <a:bodyPr wrap="square" rIns="0" rtlCol="0">
            <a:spAutoFit/>
          </a:bodyPr>
          <a:lstStyle/>
          <a:p>
            <a:pPr algn="r"/>
            <a:r>
              <a:rPr lang="en-US" sz="1400" b="1" dirty="0">
                <a:solidFill>
                  <a:schemeClr val="bg2">
                    <a:lumMod val="50000"/>
                  </a:schemeClr>
                </a:solidFill>
              </a:rPr>
              <a:t>67,3%</a:t>
            </a:r>
          </a:p>
        </p:txBody>
      </p:sp>
      <p:cxnSp>
        <p:nvCxnSpPr>
          <p:cNvPr id="88" name="Straight Arrow Connector 80">
            <a:extLst>
              <a:ext uri="{FF2B5EF4-FFF2-40B4-BE49-F238E27FC236}">
                <a16:creationId xmlns:a16="http://schemas.microsoft.com/office/drawing/2014/main" id="{F5CF50DD-1EB5-4592-8815-1CA78CF92813}"/>
              </a:ext>
            </a:extLst>
          </p:cNvPr>
          <p:cNvCxnSpPr>
            <a:cxnSpLocks/>
          </p:cNvCxnSpPr>
          <p:nvPr/>
        </p:nvCxnSpPr>
        <p:spPr>
          <a:xfrm>
            <a:off x="7688040" y="4767057"/>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89" name="Straight Arrow Connector 80">
            <a:extLst>
              <a:ext uri="{FF2B5EF4-FFF2-40B4-BE49-F238E27FC236}">
                <a16:creationId xmlns:a16="http://schemas.microsoft.com/office/drawing/2014/main" id="{F5CF50DD-1EB5-4592-8815-1CA78CF92813}"/>
              </a:ext>
            </a:extLst>
          </p:cNvPr>
          <p:cNvCxnSpPr>
            <a:cxnSpLocks/>
          </p:cNvCxnSpPr>
          <p:nvPr/>
        </p:nvCxnSpPr>
        <p:spPr>
          <a:xfrm>
            <a:off x="7623645" y="2420172"/>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graphicFrame>
        <p:nvGraphicFramePr>
          <p:cNvPr id="90" name="Chart 77">
            <a:extLst>
              <a:ext uri="{FF2B5EF4-FFF2-40B4-BE49-F238E27FC236}">
                <a16:creationId xmlns:a16="http://schemas.microsoft.com/office/drawing/2014/main" id="{C41AAE9B-7BC8-4557-BFAB-5A598FFD704F}"/>
              </a:ext>
            </a:extLst>
          </p:cNvPr>
          <p:cNvGraphicFramePr/>
          <p:nvPr>
            <p:extLst>
              <p:ext uri="{D42A27DB-BD31-4B8C-83A1-F6EECF244321}">
                <p14:modId xmlns:p14="http://schemas.microsoft.com/office/powerpoint/2010/main" val="3186135980"/>
              </p:ext>
            </p:extLst>
          </p:nvPr>
        </p:nvGraphicFramePr>
        <p:xfrm>
          <a:off x="7967840" y="1803164"/>
          <a:ext cx="2644114" cy="1727047"/>
        </p:xfrm>
        <a:graphic>
          <a:graphicData uri="http://schemas.openxmlformats.org/drawingml/2006/chart">
            <c:chart xmlns:c="http://schemas.openxmlformats.org/drawingml/2006/chart" xmlns:r="http://schemas.openxmlformats.org/officeDocument/2006/relationships" r:id="rId8"/>
          </a:graphicData>
        </a:graphic>
      </p:graphicFrame>
      <p:sp>
        <p:nvSpPr>
          <p:cNvPr id="91" name="TextBox 83">
            <a:extLst>
              <a:ext uri="{FF2B5EF4-FFF2-40B4-BE49-F238E27FC236}">
                <a16:creationId xmlns:a16="http://schemas.microsoft.com/office/drawing/2014/main" id="{54C9AAF0-D5A0-408D-81FC-41C8615C8B89}"/>
              </a:ext>
            </a:extLst>
          </p:cNvPr>
          <p:cNvSpPr txBox="1"/>
          <p:nvPr/>
        </p:nvSpPr>
        <p:spPr>
          <a:xfrm>
            <a:off x="9750733" y="2110247"/>
            <a:ext cx="810728" cy="307777"/>
          </a:xfrm>
          <a:prstGeom prst="rect">
            <a:avLst/>
          </a:prstGeom>
          <a:noFill/>
        </p:spPr>
        <p:txBody>
          <a:bodyPr wrap="square" rIns="0" rtlCol="0">
            <a:spAutoFit/>
          </a:bodyPr>
          <a:lstStyle/>
          <a:p>
            <a:pPr algn="r"/>
            <a:r>
              <a:rPr lang="en-US" sz="1400" b="1" dirty="0">
                <a:solidFill>
                  <a:schemeClr val="bg2">
                    <a:lumMod val="50000"/>
                  </a:schemeClr>
                </a:solidFill>
              </a:rPr>
              <a:t>89,9%</a:t>
            </a:r>
          </a:p>
        </p:txBody>
      </p:sp>
      <p:sp>
        <p:nvSpPr>
          <p:cNvPr id="92" name="TextBox 39">
            <a:extLst>
              <a:ext uri="{FF2B5EF4-FFF2-40B4-BE49-F238E27FC236}">
                <a16:creationId xmlns:a16="http://schemas.microsoft.com/office/drawing/2014/main" id="{ED6886B2-DB01-4D64-ACE2-395AC28A04CB}"/>
              </a:ext>
            </a:extLst>
          </p:cNvPr>
          <p:cNvSpPr txBox="1"/>
          <p:nvPr/>
        </p:nvSpPr>
        <p:spPr>
          <a:xfrm>
            <a:off x="8435544" y="3380050"/>
            <a:ext cx="1707923" cy="461665"/>
          </a:xfrm>
          <a:prstGeom prst="rect">
            <a:avLst/>
          </a:prstGeom>
          <a:noFill/>
        </p:spPr>
        <p:txBody>
          <a:bodyPr wrap="square" rtlCol="0" anchor="ctr">
            <a:spAutoFit/>
          </a:bodyPr>
          <a:lstStyle/>
          <a:p>
            <a:pPr algn="ctr"/>
            <a:r>
              <a:rPr lang="es-MX" sz="1200" b="1" dirty="0">
                <a:solidFill>
                  <a:schemeClr val="bg2">
                    <a:lumMod val="50000"/>
                  </a:schemeClr>
                </a:solidFill>
              </a:rPr>
              <a:t>Vacuna de tétanos y difteria</a:t>
            </a:r>
          </a:p>
        </p:txBody>
      </p:sp>
      <p:cxnSp>
        <p:nvCxnSpPr>
          <p:cNvPr id="96" name="Straight Arrow Connector 80">
            <a:extLst>
              <a:ext uri="{FF2B5EF4-FFF2-40B4-BE49-F238E27FC236}">
                <a16:creationId xmlns:a16="http://schemas.microsoft.com/office/drawing/2014/main" id="{F5CF50DD-1EB5-4592-8815-1CA78CF92813}"/>
              </a:ext>
            </a:extLst>
          </p:cNvPr>
          <p:cNvCxnSpPr>
            <a:cxnSpLocks/>
          </p:cNvCxnSpPr>
          <p:nvPr/>
        </p:nvCxnSpPr>
        <p:spPr>
          <a:xfrm>
            <a:off x="10016971" y="2418024"/>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sp>
        <p:nvSpPr>
          <p:cNvPr id="97" name="TextBox 39">
            <a:extLst>
              <a:ext uri="{FF2B5EF4-FFF2-40B4-BE49-F238E27FC236}">
                <a16:creationId xmlns:a16="http://schemas.microsoft.com/office/drawing/2014/main" id="{ED6886B2-DB01-4D64-ACE2-395AC28A04CB}"/>
              </a:ext>
            </a:extLst>
          </p:cNvPr>
          <p:cNvSpPr txBox="1"/>
          <p:nvPr/>
        </p:nvSpPr>
        <p:spPr>
          <a:xfrm>
            <a:off x="3577780" y="5852712"/>
            <a:ext cx="1906072" cy="276999"/>
          </a:xfrm>
          <a:prstGeom prst="rect">
            <a:avLst/>
          </a:prstGeom>
          <a:noFill/>
        </p:spPr>
        <p:txBody>
          <a:bodyPr wrap="square" rtlCol="0" anchor="ctr">
            <a:spAutoFit/>
          </a:bodyPr>
          <a:lstStyle/>
          <a:p>
            <a:pPr algn="ctr"/>
            <a:r>
              <a:rPr lang="es-MX" sz="1200" b="1" dirty="0">
                <a:solidFill>
                  <a:schemeClr val="bg2">
                    <a:lumMod val="50000"/>
                  </a:schemeClr>
                </a:solidFill>
              </a:rPr>
              <a:t>Examen de VIH</a:t>
            </a:r>
            <a:endParaRPr lang="es-EC" sz="1200" b="1" dirty="0">
              <a:solidFill>
                <a:schemeClr val="bg2">
                  <a:lumMod val="50000"/>
                </a:schemeClr>
              </a:solidFill>
            </a:endParaRPr>
          </a:p>
        </p:txBody>
      </p:sp>
      <p:sp>
        <p:nvSpPr>
          <p:cNvPr id="98" name="TextBox 39">
            <a:extLst>
              <a:ext uri="{FF2B5EF4-FFF2-40B4-BE49-F238E27FC236}">
                <a16:creationId xmlns:a16="http://schemas.microsoft.com/office/drawing/2014/main" id="{ED6886B2-DB01-4D64-ACE2-395AC28A04CB}"/>
              </a:ext>
            </a:extLst>
          </p:cNvPr>
          <p:cNvSpPr txBox="1"/>
          <p:nvPr/>
        </p:nvSpPr>
        <p:spPr>
          <a:xfrm>
            <a:off x="1304601" y="5832357"/>
            <a:ext cx="1684630" cy="276999"/>
          </a:xfrm>
          <a:prstGeom prst="rect">
            <a:avLst/>
          </a:prstGeom>
          <a:noFill/>
        </p:spPr>
        <p:txBody>
          <a:bodyPr wrap="square" rtlCol="0" anchor="ctr">
            <a:spAutoFit/>
          </a:bodyPr>
          <a:lstStyle/>
          <a:p>
            <a:pPr algn="ctr"/>
            <a:r>
              <a:rPr lang="es-MX" sz="1200" b="1" dirty="0">
                <a:solidFill>
                  <a:schemeClr val="bg2">
                    <a:lumMod val="50000"/>
                  </a:schemeClr>
                </a:solidFill>
              </a:rPr>
              <a:t>Examen de Orina</a:t>
            </a:r>
            <a:endParaRPr lang="es-EC" sz="1200" b="1" dirty="0">
              <a:solidFill>
                <a:schemeClr val="bg2">
                  <a:lumMod val="50000"/>
                </a:schemeClr>
              </a:solidFill>
            </a:endParaRPr>
          </a:p>
        </p:txBody>
      </p:sp>
      <p:sp>
        <p:nvSpPr>
          <p:cNvPr id="99" name="TextBox 39">
            <a:extLst>
              <a:ext uri="{FF2B5EF4-FFF2-40B4-BE49-F238E27FC236}">
                <a16:creationId xmlns:a16="http://schemas.microsoft.com/office/drawing/2014/main" id="{ED6886B2-DB01-4D64-ACE2-395AC28A04CB}"/>
              </a:ext>
            </a:extLst>
          </p:cNvPr>
          <p:cNvSpPr txBox="1"/>
          <p:nvPr/>
        </p:nvSpPr>
        <p:spPr>
          <a:xfrm>
            <a:off x="6065828" y="5850564"/>
            <a:ext cx="1707923" cy="276999"/>
          </a:xfrm>
          <a:prstGeom prst="rect">
            <a:avLst/>
          </a:prstGeom>
          <a:noFill/>
        </p:spPr>
        <p:txBody>
          <a:bodyPr wrap="square" rtlCol="0" anchor="ctr">
            <a:spAutoFit/>
          </a:bodyPr>
          <a:lstStyle/>
          <a:p>
            <a:pPr algn="ctr"/>
            <a:r>
              <a:rPr lang="es-MX" sz="1200" b="1" dirty="0">
                <a:solidFill>
                  <a:schemeClr val="bg2">
                    <a:lumMod val="50000"/>
                  </a:schemeClr>
                </a:solidFill>
              </a:rPr>
              <a:t>Examen de TORCH</a:t>
            </a:r>
            <a:endParaRPr lang="es-EC" sz="1200" b="1" dirty="0">
              <a:solidFill>
                <a:schemeClr val="bg2">
                  <a:lumMod val="50000"/>
                </a:schemeClr>
              </a:solidFill>
            </a:endParaRPr>
          </a:p>
        </p:txBody>
      </p:sp>
      <p:cxnSp>
        <p:nvCxnSpPr>
          <p:cNvPr id="101" name="Straight Connector 88">
            <a:extLst>
              <a:ext uri="{FF2B5EF4-FFF2-40B4-BE49-F238E27FC236}">
                <a16:creationId xmlns:a16="http://schemas.microsoft.com/office/drawing/2014/main" id="{5BBE9D98-73AB-4800-BCCD-35B293229433}"/>
              </a:ext>
            </a:extLst>
          </p:cNvPr>
          <p:cNvCxnSpPr>
            <a:cxnSpLocks/>
          </p:cNvCxnSpPr>
          <p:nvPr/>
        </p:nvCxnSpPr>
        <p:spPr>
          <a:xfrm>
            <a:off x="1192087" y="4229336"/>
            <a:ext cx="9578576" cy="0"/>
          </a:xfrm>
          <a:prstGeom prst="line">
            <a:avLst/>
          </a:prstGeom>
          <a:ln w="28575">
            <a:solidFill>
              <a:srgbClr val="DE5758"/>
            </a:solidFill>
          </a:ln>
        </p:spPr>
        <p:style>
          <a:lnRef idx="1">
            <a:schemeClr val="accent1"/>
          </a:lnRef>
          <a:fillRef idx="0">
            <a:schemeClr val="accent1"/>
          </a:fillRef>
          <a:effectRef idx="0">
            <a:schemeClr val="accent1"/>
          </a:effectRef>
          <a:fontRef idx="minor">
            <a:schemeClr val="tx1"/>
          </a:fontRef>
        </p:style>
      </p:cxnSp>
      <p:pic>
        <p:nvPicPr>
          <p:cNvPr id="40" name="Imagen 3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7583" y="1495440"/>
            <a:ext cx="511583" cy="511583"/>
          </a:xfrm>
          <a:prstGeom prst="rect">
            <a:avLst/>
          </a:prstGeom>
        </p:spPr>
      </p:pic>
      <p:sp>
        <p:nvSpPr>
          <p:cNvPr id="42" name="Marcador de contenido 1"/>
          <p:cNvSpPr txBox="1">
            <a:spLocks/>
          </p:cNvSpPr>
          <p:nvPr/>
        </p:nvSpPr>
        <p:spPr>
          <a:xfrm>
            <a:off x="482819" y="982627"/>
            <a:ext cx="10162435" cy="365125"/>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C" dirty="0"/>
              <a:t>Menores de 2 años</a:t>
            </a:r>
          </a:p>
        </p:txBody>
      </p:sp>
      <p:sp>
        <p:nvSpPr>
          <p:cNvPr id="45" name="Rectángulo 44">
            <a:extLst>
              <a:ext uri="{FF2B5EF4-FFF2-40B4-BE49-F238E27FC236}">
                <a16:creationId xmlns:a16="http://schemas.microsoft.com/office/drawing/2014/main" id="{11D814D7-F482-F5CE-8D02-B465F38E3716}"/>
              </a:ext>
            </a:extLst>
          </p:cNvPr>
          <p:cNvSpPr/>
          <p:nvPr/>
        </p:nvSpPr>
        <p:spPr>
          <a:xfrm>
            <a:off x="465704" y="6568273"/>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46" name="Rectángulo 45"/>
          <p:cNvSpPr/>
          <p:nvPr/>
        </p:nvSpPr>
        <p:spPr>
          <a:xfrm>
            <a:off x="465703" y="6379586"/>
            <a:ext cx="5108811" cy="261610"/>
          </a:xfrm>
          <a:prstGeom prst="rect">
            <a:avLst/>
          </a:prstGeom>
        </p:spPr>
        <p:txBody>
          <a:bodyPr wrap="square">
            <a:spAutoFit/>
          </a:bodyPr>
          <a:lstStyle/>
          <a:p>
            <a:r>
              <a:rPr lang="es-MX" sz="1100" dirty="0">
                <a:solidFill>
                  <a:schemeClr val="tx1">
                    <a:lumMod val="75000"/>
                    <a:lumOff val="25000"/>
                  </a:schemeClr>
                </a:solidFill>
              </a:rPr>
              <a:t>*Al menos un examen realizado durante la gestación</a:t>
            </a:r>
            <a:endParaRPr lang="es-EC" sz="1100" dirty="0">
              <a:solidFill>
                <a:schemeClr val="tx1">
                  <a:lumMod val="75000"/>
                  <a:lumOff val="25000"/>
                </a:schemeClr>
              </a:solidFill>
            </a:endParaRPr>
          </a:p>
        </p:txBody>
      </p:sp>
    </p:spTree>
    <p:extLst>
      <p:ext uri="{BB962C8B-B14F-4D97-AF65-F5344CB8AC3E}">
        <p14:creationId xmlns:p14="http://schemas.microsoft.com/office/powerpoint/2010/main" val="12242549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21802"/>
            <a:ext cx="10162435" cy="607027"/>
          </a:xfrm>
        </p:spPr>
        <p:txBody>
          <a:bodyPr/>
          <a:lstStyle/>
          <a:p>
            <a:r>
              <a:rPr lang="es-MX" sz="3500" dirty="0"/>
              <a:t>Prestaciones durante la gestación</a:t>
            </a:r>
            <a:endParaRPr lang="es-419" sz="3500" dirty="0"/>
          </a:p>
        </p:txBody>
      </p:sp>
      <p:sp>
        <p:nvSpPr>
          <p:cNvPr id="42" name="Marcador de contenido 1"/>
          <p:cNvSpPr txBox="1">
            <a:spLocks/>
          </p:cNvSpPr>
          <p:nvPr/>
        </p:nvSpPr>
        <p:spPr>
          <a:xfrm>
            <a:off x="482819" y="982627"/>
            <a:ext cx="10162435" cy="365125"/>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C" dirty="0"/>
              <a:t>Menores de 5 años</a:t>
            </a: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684" y="1640867"/>
            <a:ext cx="352786" cy="352786"/>
          </a:xfrm>
          <a:prstGeom prst="rect">
            <a:avLst/>
          </a:prstGeom>
        </p:spPr>
      </p:pic>
      <p:sp>
        <p:nvSpPr>
          <p:cNvPr id="146" name="Rectángulo 145">
            <a:extLst>
              <a:ext uri="{FF2B5EF4-FFF2-40B4-BE49-F238E27FC236}">
                <a16:creationId xmlns:a16="http://schemas.microsoft.com/office/drawing/2014/main" id="{11D814D7-F482-F5CE-8D02-B465F38E3716}"/>
              </a:ext>
            </a:extLst>
          </p:cNvPr>
          <p:cNvSpPr/>
          <p:nvPr/>
        </p:nvSpPr>
        <p:spPr>
          <a:xfrm>
            <a:off x="465704" y="6568273"/>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147" name="Rectángulo 146"/>
          <p:cNvSpPr/>
          <p:nvPr/>
        </p:nvSpPr>
        <p:spPr>
          <a:xfrm>
            <a:off x="465703" y="6379586"/>
            <a:ext cx="5108811" cy="261610"/>
          </a:xfrm>
          <a:prstGeom prst="rect">
            <a:avLst/>
          </a:prstGeom>
        </p:spPr>
        <p:txBody>
          <a:bodyPr wrap="square">
            <a:spAutoFit/>
          </a:bodyPr>
          <a:lstStyle/>
          <a:p>
            <a:r>
              <a:rPr lang="es-MX" sz="1100" dirty="0">
                <a:solidFill>
                  <a:schemeClr val="tx1">
                    <a:lumMod val="75000"/>
                    <a:lumOff val="25000"/>
                  </a:schemeClr>
                </a:solidFill>
              </a:rPr>
              <a:t>*Al menos un examen realizado durante la gestación</a:t>
            </a:r>
            <a:endParaRPr lang="es-EC" sz="1100" dirty="0">
              <a:solidFill>
                <a:schemeClr val="tx1">
                  <a:lumMod val="75000"/>
                  <a:lumOff val="25000"/>
                </a:schemeClr>
              </a:solidFill>
            </a:endParaRPr>
          </a:p>
        </p:txBody>
      </p:sp>
      <p:graphicFrame>
        <p:nvGraphicFramePr>
          <p:cNvPr id="148" name="Chart 76">
            <a:extLst>
              <a:ext uri="{FF2B5EF4-FFF2-40B4-BE49-F238E27FC236}">
                <a16:creationId xmlns:a16="http://schemas.microsoft.com/office/drawing/2014/main" id="{123ABDCA-4D4D-43A7-B36D-D5CCE1DA6BC9}"/>
              </a:ext>
            </a:extLst>
          </p:cNvPr>
          <p:cNvGraphicFramePr/>
          <p:nvPr>
            <p:extLst>
              <p:ext uri="{D42A27DB-BD31-4B8C-83A1-F6EECF244321}">
                <p14:modId xmlns:p14="http://schemas.microsoft.com/office/powerpoint/2010/main" val="3482494089"/>
              </p:ext>
            </p:extLst>
          </p:nvPr>
        </p:nvGraphicFramePr>
        <p:xfrm>
          <a:off x="827007" y="1807460"/>
          <a:ext cx="2644114" cy="17270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9" name="Chart 77">
            <a:extLst>
              <a:ext uri="{FF2B5EF4-FFF2-40B4-BE49-F238E27FC236}">
                <a16:creationId xmlns:a16="http://schemas.microsoft.com/office/drawing/2014/main" id="{C41AAE9B-7BC8-4557-BFAB-5A598FFD704F}"/>
              </a:ext>
            </a:extLst>
          </p:cNvPr>
          <p:cNvGraphicFramePr/>
          <p:nvPr>
            <p:extLst>
              <p:ext uri="{D42A27DB-BD31-4B8C-83A1-F6EECF244321}">
                <p14:modId xmlns:p14="http://schemas.microsoft.com/office/powerpoint/2010/main" val="1361291413"/>
              </p:ext>
            </p:extLst>
          </p:nvPr>
        </p:nvGraphicFramePr>
        <p:xfrm>
          <a:off x="3194071" y="1807460"/>
          <a:ext cx="2644114" cy="1727047"/>
        </p:xfrm>
        <a:graphic>
          <a:graphicData uri="http://schemas.openxmlformats.org/drawingml/2006/chart">
            <c:chart xmlns:c="http://schemas.openxmlformats.org/drawingml/2006/chart" xmlns:r="http://schemas.openxmlformats.org/officeDocument/2006/relationships" r:id="rId4"/>
          </a:graphicData>
        </a:graphic>
      </p:graphicFrame>
      <p:cxnSp>
        <p:nvCxnSpPr>
          <p:cNvPr id="150" name="Straight Arrow Connector 80">
            <a:extLst>
              <a:ext uri="{FF2B5EF4-FFF2-40B4-BE49-F238E27FC236}">
                <a16:creationId xmlns:a16="http://schemas.microsoft.com/office/drawing/2014/main" id="{F5CF50DD-1EB5-4592-8815-1CA78CF92813}"/>
              </a:ext>
            </a:extLst>
          </p:cNvPr>
          <p:cNvCxnSpPr>
            <a:cxnSpLocks/>
          </p:cNvCxnSpPr>
          <p:nvPr/>
        </p:nvCxnSpPr>
        <p:spPr>
          <a:xfrm>
            <a:off x="2890516" y="2403636"/>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sp>
        <p:nvSpPr>
          <p:cNvPr id="151" name="TextBox 81">
            <a:extLst>
              <a:ext uri="{FF2B5EF4-FFF2-40B4-BE49-F238E27FC236}">
                <a16:creationId xmlns:a16="http://schemas.microsoft.com/office/drawing/2014/main" id="{3EB335AC-7188-4599-AF6A-2FFB2C4D4B5E}"/>
              </a:ext>
            </a:extLst>
          </p:cNvPr>
          <p:cNvSpPr txBox="1"/>
          <p:nvPr/>
        </p:nvSpPr>
        <p:spPr>
          <a:xfrm>
            <a:off x="2662044" y="2099629"/>
            <a:ext cx="810728" cy="307777"/>
          </a:xfrm>
          <a:prstGeom prst="rect">
            <a:avLst/>
          </a:prstGeom>
          <a:noFill/>
        </p:spPr>
        <p:txBody>
          <a:bodyPr wrap="square" rIns="0" rtlCol="0">
            <a:spAutoFit/>
          </a:bodyPr>
          <a:lstStyle/>
          <a:p>
            <a:pPr algn="r"/>
            <a:r>
              <a:rPr lang="en-US" sz="1400" b="1" dirty="0">
                <a:solidFill>
                  <a:schemeClr val="bg2">
                    <a:lumMod val="50000"/>
                  </a:schemeClr>
                </a:solidFill>
              </a:rPr>
              <a:t>88,6%</a:t>
            </a:r>
          </a:p>
        </p:txBody>
      </p:sp>
      <p:sp>
        <p:nvSpPr>
          <p:cNvPr id="152" name="TextBox 83">
            <a:extLst>
              <a:ext uri="{FF2B5EF4-FFF2-40B4-BE49-F238E27FC236}">
                <a16:creationId xmlns:a16="http://schemas.microsoft.com/office/drawing/2014/main" id="{54C9AAF0-D5A0-408D-81FC-41C8615C8B89}"/>
              </a:ext>
            </a:extLst>
          </p:cNvPr>
          <p:cNvSpPr txBox="1"/>
          <p:nvPr/>
        </p:nvSpPr>
        <p:spPr>
          <a:xfrm>
            <a:off x="4976964" y="2114543"/>
            <a:ext cx="810728" cy="307777"/>
          </a:xfrm>
          <a:prstGeom prst="rect">
            <a:avLst/>
          </a:prstGeom>
          <a:noFill/>
        </p:spPr>
        <p:txBody>
          <a:bodyPr wrap="square" rIns="0" rtlCol="0">
            <a:spAutoFit/>
          </a:bodyPr>
          <a:lstStyle/>
          <a:p>
            <a:pPr algn="r"/>
            <a:r>
              <a:rPr lang="en-US" sz="1400" b="1" dirty="0">
                <a:solidFill>
                  <a:schemeClr val="bg2">
                    <a:lumMod val="50000"/>
                  </a:schemeClr>
                </a:solidFill>
              </a:rPr>
              <a:t>98,7%</a:t>
            </a:r>
          </a:p>
        </p:txBody>
      </p:sp>
      <p:cxnSp>
        <p:nvCxnSpPr>
          <p:cNvPr id="153" name="Straight Connector 88">
            <a:extLst>
              <a:ext uri="{FF2B5EF4-FFF2-40B4-BE49-F238E27FC236}">
                <a16:creationId xmlns:a16="http://schemas.microsoft.com/office/drawing/2014/main" id="{5BBE9D98-73AB-4800-BCCD-35B293229433}"/>
              </a:ext>
            </a:extLst>
          </p:cNvPr>
          <p:cNvCxnSpPr>
            <a:cxnSpLocks/>
          </p:cNvCxnSpPr>
          <p:nvPr/>
        </p:nvCxnSpPr>
        <p:spPr>
          <a:xfrm>
            <a:off x="1207114" y="1853309"/>
            <a:ext cx="9578576" cy="0"/>
          </a:xfrm>
          <a:prstGeom prst="line">
            <a:avLst/>
          </a:prstGeom>
          <a:ln w="28575">
            <a:solidFill>
              <a:srgbClr val="DE5758"/>
            </a:solidFill>
          </a:ln>
        </p:spPr>
        <p:style>
          <a:lnRef idx="1">
            <a:schemeClr val="accent1"/>
          </a:lnRef>
          <a:fillRef idx="0">
            <a:schemeClr val="accent1"/>
          </a:fillRef>
          <a:effectRef idx="0">
            <a:schemeClr val="accent1"/>
          </a:effectRef>
          <a:fontRef idx="minor">
            <a:schemeClr val="tx1"/>
          </a:fontRef>
        </p:style>
      </p:cxnSp>
      <p:sp>
        <p:nvSpPr>
          <p:cNvPr id="154" name="TextBox 39">
            <a:extLst>
              <a:ext uri="{FF2B5EF4-FFF2-40B4-BE49-F238E27FC236}">
                <a16:creationId xmlns:a16="http://schemas.microsoft.com/office/drawing/2014/main" id="{ED6886B2-DB01-4D64-ACE2-395AC28A04CB}"/>
              </a:ext>
            </a:extLst>
          </p:cNvPr>
          <p:cNvSpPr txBox="1"/>
          <p:nvPr/>
        </p:nvSpPr>
        <p:spPr>
          <a:xfrm>
            <a:off x="3579928" y="3476679"/>
            <a:ext cx="1906072" cy="276999"/>
          </a:xfrm>
          <a:prstGeom prst="rect">
            <a:avLst/>
          </a:prstGeom>
          <a:noFill/>
        </p:spPr>
        <p:txBody>
          <a:bodyPr wrap="square" rtlCol="0" anchor="ctr">
            <a:spAutoFit/>
          </a:bodyPr>
          <a:lstStyle/>
          <a:p>
            <a:pPr algn="ctr"/>
            <a:r>
              <a:rPr lang="es-EC" sz="1200" b="1" dirty="0">
                <a:solidFill>
                  <a:schemeClr val="bg2">
                    <a:lumMod val="50000"/>
                  </a:schemeClr>
                </a:solidFill>
              </a:rPr>
              <a:t>Ecos obstétricos</a:t>
            </a:r>
          </a:p>
        </p:txBody>
      </p:sp>
      <p:sp>
        <p:nvSpPr>
          <p:cNvPr id="155" name="TextBox 39">
            <a:extLst>
              <a:ext uri="{FF2B5EF4-FFF2-40B4-BE49-F238E27FC236}">
                <a16:creationId xmlns:a16="http://schemas.microsoft.com/office/drawing/2014/main" id="{ED6886B2-DB01-4D64-ACE2-395AC28A04CB}"/>
              </a:ext>
            </a:extLst>
          </p:cNvPr>
          <p:cNvSpPr txBox="1"/>
          <p:nvPr/>
        </p:nvSpPr>
        <p:spPr>
          <a:xfrm>
            <a:off x="1306749" y="3363991"/>
            <a:ext cx="1684630" cy="461665"/>
          </a:xfrm>
          <a:prstGeom prst="rect">
            <a:avLst/>
          </a:prstGeom>
          <a:noFill/>
        </p:spPr>
        <p:txBody>
          <a:bodyPr wrap="square" rtlCol="0" anchor="ctr">
            <a:spAutoFit/>
          </a:bodyPr>
          <a:lstStyle/>
          <a:p>
            <a:pPr algn="ctr"/>
            <a:r>
              <a:rPr lang="es-EC" sz="1200" b="1" dirty="0">
                <a:solidFill>
                  <a:schemeClr val="bg2">
                    <a:lumMod val="50000"/>
                  </a:schemeClr>
                </a:solidFill>
              </a:rPr>
              <a:t>Al menos 5 controles</a:t>
            </a:r>
          </a:p>
        </p:txBody>
      </p:sp>
      <p:graphicFrame>
        <p:nvGraphicFramePr>
          <p:cNvPr id="156" name="Chart 76">
            <a:extLst>
              <a:ext uri="{FF2B5EF4-FFF2-40B4-BE49-F238E27FC236}">
                <a16:creationId xmlns:a16="http://schemas.microsoft.com/office/drawing/2014/main" id="{123ABDCA-4D4D-43A7-B36D-D5CCE1DA6BC9}"/>
              </a:ext>
            </a:extLst>
          </p:cNvPr>
          <p:cNvGraphicFramePr/>
          <p:nvPr>
            <p:extLst>
              <p:ext uri="{D42A27DB-BD31-4B8C-83A1-F6EECF244321}">
                <p14:modId xmlns:p14="http://schemas.microsoft.com/office/powerpoint/2010/main" val="1610725613"/>
              </p:ext>
            </p:extLst>
          </p:nvPr>
        </p:nvGraphicFramePr>
        <p:xfrm>
          <a:off x="916151" y="4151136"/>
          <a:ext cx="2433383" cy="172704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7" name="Chart 77">
            <a:extLst>
              <a:ext uri="{FF2B5EF4-FFF2-40B4-BE49-F238E27FC236}">
                <a16:creationId xmlns:a16="http://schemas.microsoft.com/office/drawing/2014/main" id="{C41AAE9B-7BC8-4557-BFAB-5A598FFD704F}"/>
              </a:ext>
            </a:extLst>
          </p:cNvPr>
          <p:cNvGraphicFramePr/>
          <p:nvPr>
            <p:extLst>
              <p:ext uri="{D42A27DB-BD31-4B8C-83A1-F6EECF244321}">
                <p14:modId xmlns:p14="http://schemas.microsoft.com/office/powerpoint/2010/main" val="4155156135"/>
              </p:ext>
            </p:extLst>
          </p:nvPr>
        </p:nvGraphicFramePr>
        <p:xfrm>
          <a:off x="3317761" y="4151136"/>
          <a:ext cx="2433383" cy="1727046"/>
        </p:xfrm>
        <a:graphic>
          <a:graphicData uri="http://schemas.openxmlformats.org/drawingml/2006/chart">
            <c:chart xmlns:c="http://schemas.openxmlformats.org/drawingml/2006/chart" xmlns:r="http://schemas.openxmlformats.org/officeDocument/2006/relationships" r:id="rId6"/>
          </a:graphicData>
        </a:graphic>
      </p:graphicFrame>
      <p:sp>
        <p:nvSpPr>
          <p:cNvPr id="158" name="TextBox 81">
            <a:extLst>
              <a:ext uri="{FF2B5EF4-FFF2-40B4-BE49-F238E27FC236}">
                <a16:creationId xmlns:a16="http://schemas.microsoft.com/office/drawing/2014/main" id="{3EB335AC-7188-4599-AF6A-2FFB2C4D4B5E}"/>
              </a:ext>
            </a:extLst>
          </p:cNvPr>
          <p:cNvSpPr txBox="1"/>
          <p:nvPr/>
        </p:nvSpPr>
        <p:spPr>
          <a:xfrm>
            <a:off x="2669527" y="4469793"/>
            <a:ext cx="746114" cy="307777"/>
          </a:xfrm>
          <a:prstGeom prst="rect">
            <a:avLst/>
          </a:prstGeom>
          <a:noFill/>
        </p:spPr>
        <p:txBody>
          <a:bodyPr wrap="square" rIns="0" rtlCol="0">
            <a:spAutoFit/>
          </a:bodyPr>
          <a:lstStyle/>
          <a:p>
            <a:pPr algn="r"/>
            <a:r>
              <a:rPr lang="en-US" sz="1400" b="1" dirty="0">
                <a:solidFill>
                  <a:schemeClr val="bg2">
                    <a:lumMod val="50000"/>
                  </a:schemeClr>
                </a:solidFill>
              </a:rPr>
              <a:t>96,9%</a:t>
            </a:r>
          </a:p>
        </p:txBody>
      </p:sp>
      <p:sp>
        <p:nvSpPr>
          <p:cNvPr id="159" name="TextBox 83">
            <a:extLst>
              <a:ext uri="{FF2B5EF4-FFF2-40B4-BE49-F238E27FC236}">
                <a16:creationId xmlns:a16="http://schemas.microsoft.com/office/drawing/2014/main" id="{54C9AAF0-D5A0-408D-81FC-41C8615C8B89}"/>
              </a:ext>
            </a:extLst>
          </p:cNvPr>
          <p:cNvSpPr txBox="1"/>
          <p:nvPr/>
        </p:nvSpPr>
        <p:spPr>
          <a:xfrm>
            <a:off x="5139577" y="4469793"/>
            <a:ext cx="746114" cy="307777"/>
          </a:xfrm>
          <a:prstGeom prst="rect">
            <a:avLst/>
          </a:prstGeom>
          <a:noFill/>
        </p:spPr>
        <p:txBody>
          <a:bodyPr wrap="square" rIns="0" rtlCol="0">
            <a:spAutoFit/>
          </a:bodyPr>
          <a:lstStyle/>
          <a:p>
            <a:pPr algn="r"/>
            <a:r>
              <a:rPr lang="en-US" sz="1400" b="1" dirty="0">
                <a:solidFill>
                  <a:schemeClr val="bg2">
                    <a:lumMod val="50000"/>
                  </a:schemeClr>
                </a:solidFill>
              </a:rPr>
              <a:t>94,5%</a:t>
            </a:r>
          </a:p>
        </p:txBody>
      </p:sp>
      <p:cxnSp>
        <p:nvCxnSpPr>
          <p:cNvPr id="160" name="Straight Arrow Connector 80">
            <a:extLst>
              <a:ext uri="{FF2B5EF4-FFF2-40B4-BE49-F238E27FC236}">
                <a16:creationId xmlns:a16="http://schemas.microsoft.com/office/drawing/2014/main" id="{F5CF50DD-1EB5-4592-8815-1CA78CF92813}"/>
              </a:ext>
            </a:extLst>
          </p:cNvPr>
          <p:cNvCxnSpPr>
            <a:cxnSpLocks/>
          </p:cNvCxnSpPr>
          <p:nvPr/>
        </p:nvCxnSpPr>
        <p:spPr>
          <a:xfrm>
            <a:off x="5294718" y="4769205"/>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61" name="Straight Arrow Connector 80">
            <a:extLst>
              <a:ext uri="{FF2B5EF4-FFF2-40B4-BE49-F238E27FC236}">
                <a16:creationId xmlns:a16="http://schemas.microsoft.com/office/drawing/2014/main" id="{F5CF50DD-1EB5-4592-8815-1CA78CF92813}"/>
              </a:ext>
            </a:extLst>
          </p:cNvPr>
          <p:cNvCxnSpPr>
            <a:cxnSpLocks/>
          </p:cNvCxnSpPr>
          <p:nvPr/>
        </p:nvCxnSpPr>
        <p:spPr>
          <a:xfrm>
            <a:off x="5243202" y="2422320"/>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62" name="Straight Arrow Connector 80">
            <a:extLst>
              <a:ext uri="{FF2B5EF4-FFF2-40B4-BE49-F238E27FC236}">
                <a16:creationId xmlns:a16="http://schemas.microsoft.com/office/drawing/2014/main" id="{F5CF50DD-1EB5-4592-8815-1CA78CF92813}"/>
              </a:ext>
            </a:extLst>
          </p:cNvPr>
          <p:cNvCxnSpPr>
            <a:cxnSpLocks/>
          </p:cNvCxnSpPr>
          <p:nvPr/>
        </p:nvCxnSpPr>
        <p:spPr>
          <a:xfrm>
            <a:off x="2845844" y="4777570"/>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graphicFrame>
        <p:nvGraphicFramePr>
          <p:cNvPr id="163" name="Chart 77">
            <a:extLst>
              <a:ext uri="{FF2B5EF4-FFF2-40B4-BE49-F238E27FC236}">
                <a16:creationId xmlns:a16="http://schemas.microsoft.com/office/drawing/2014/main" id="{C41AAE9B-7BC8-4557-BFAB-5A598FFD704F}"/>
              </a:ext>
            </a:extLst>
          </p:cNvPr>
          <p:cNvGraphicFramePr/>
          <p:nvPr>
            <p:extLst>
              <p:ext uri="{D42A27DB-BD31-4B8C-83A1-F6EECF244321}">
                <p14:modId xmlns:p14="http://schemas.microsoft.com/office/powerpoint/2010/main" val="506880424"/>
              </p:ext>
            </p:extLst>
          </p:nvPr>
        </p:nvGraphicFramePr>
        <p:xfrm>
          <a:off x="5574514" y="1805312"/>
          <a:ext cx="2644114" cy="1727047"/>
        </p:xfrm>
        <a:graphic>
          <a:graphicData uri="http://schemas.openxmlformats.org/drawingml/2006/chart">
            <c:chart xmlns:c="http://schemas.openxmlformats.org/drawingml/2006/chart" xmlns:r="http://schemas.openxmlformats.org/officeDocument/2006/relationships" r:id="rId7"/>
          </a:graphicData>
        </a:graphic>
      </p:graphicFrame>
      <p:sp>
        <p:nvSpPr>
          <p:cNvPr id="164" name="TextBox 83">
            <a:extLst>
              <a:ext uri="{FF2B5EF4-FFF2-40B4-BE49-F238E27FC236}">
                <a16:creationId xmlns:a16="http://schemas.microsoft.com/office/drawing/2014/main" id="{54C9AAF0-D5A0-408D-81FC-41C8615C8B89}"/>
              </a:ext>
            </a:extLst>
          </p:cNvPr>
          <p:cNvSpPr txBox="1"/>
          <p:nvPr/>
        </p:nvSpPr>
        <p:spPr>
          <a:xfrm>
            <a:off x="7357407" y="2112395"/>
            <a:ext cx="810728" cy="307777"/>
          </a:xfrm>
          <a:prstGeom prst="rect">
            <a:avLst/>
          </a:prstGeom>
          <a:noFill/>
        </p:spPr>
        <p:txBody>
          <a:bodyPr wrap="square" rIns="0" rtlCol="0">
            <a:spAutoFit/>
          </a:bodyPr>
          <a:lstStyle/>
          <a:p>
            <a:pPr algn="r"/>
            <a:r>
              <a:rPr lang="en-US" sz="1400" b="1" dirty="0">
                <a:solidFill>
                  <a:schemeClr val="bg2">
                    <a:lumMod val="50000"/>
                  </a:schemeClr>
                </a:solidFill>
              </a:rPr>
              <a:t>91,6%</a:t>
            </a:r>
          </a:p>
        </p:txBody>
      </p:sp>
      <p:sp>
        <p:nvSpPr>
          <p:cNvPr id="165" name="TextBox 39">
            <a:extLst>
              <a:ext uri="{FF2B5EF4-FFF2-40B4-BE49-F238E27FC236}">
                <a16:creationId xmlns:a16="http://schemas.microsoft.com/office/drawing/2014/main" id="{ED6886B2-DB01-4D64-ACE2-395AC28A04CB}"/>
              </a:ext>
            </a:extLst>
          </p:cNvPr>
          <p:cNvSpPr txBox="1"/>
          <p:nvPr/>
        </p:nvSpPr>
        <p:spPr>
          <a:xfrm>
            <a:off x="6042218" y="3382198"/>
            <a:ext cx="1707923" cy="461665"/>
          </a:xfrm>
          <a:prstGeom prst="rect">
            <a:avLst/>
          </a:prstGeom>
          <a:noFill/>
        </p:spPr>
        <p:txBody>
          <a:bodyPr wrap="square" rtlCol="0" anchor="ctr">
            <a:spAutoFit/>
          </a:bodyPr>
          <a:lstStyle/>
          <a:p>
            <a:pPr algn="ctr"/>
            <a:r>
              <a:rPr lang="es-MX" sz="1200" b="1" dirty="0">
                <a:solidFill>
                  <a:schemeClr val="bg2">
                    <a:lumMod val="50000"/>
                  </a:schemeClr>
                </a:solidFill>
              </a:rPr>
              <a:t>Consumo de hierro y ácido fólico</a:t>
            </a:r>
            <a:endParaRPr lang="es-EC" sz="1200" b="1" dirty="0">
              <a:solidFill>
                <a:schemeClr val="bg2">
                  <a:lumMod val="50000"/>
                </a:schemeClr>
              </a:solidFill>
            </a:endParaRPr>
          </a:p>
        </p:txBody>
      </p:sp>
      <p:graphicFrame>
        <p:nvGraphicFramePr>
          <p:cNvPr id="166" name="Chart 77">
            <a:extLst>
              <a:ext uri="{FF2B5EF4-FFF2-40B4-BE49-F238E27FC236}">
                <a16:creationId xmlns:a16="http://schemas.microsoft.com/office/drawing/2014/main" id="{C41AAE9B-7BC8-4557-BFAB-5A598FFD704F}"/>
              </a:ext>
            </a:extLst>
          </p:cNvPr>
          <p:cNvGraphicFramePr/>
          <p:nvPr>
            <p:extLst>
              <p:ext uri="{D42A27DB-BD31-4B8C-83A1-F6EECF244321}">
                <p14:modId xmlns:p14="http://schemas.microsoft.com/office/powerpoint/2010/main" val="1202982128"/>
              </p:ext>
            </p:extLst>
          </p:nvPr>
        </p:nvGraphicFramePr>
        <p:xfrm>
          <a:off x="5698204" y="4148988"/>
          <a:ext cx="2433383" cy="1727046"/>
        </p:xfrm>
        <a:graphic>
          <a:graphicData uri="http://schemas.openxmlformats.org/drawingml/2006/chart">
            <c:chart xmlns:c="http://schemas.openxmlformats.org/drawingml/2006/chart" xmlns:r="http://schemas.openxmlformats.org/officeDocument/2006/relationships" r:id="rId8"/>
          </a:graphicData>
        </a:graphic>
      </p:graphicFrame>
      <p:sp>
        <p:nvSpPr>
          <p:cNvPr id="167" name="TextBox 83">
            <a:extLst>
              <a:ext uri="{FF2B5EF4-FFF2-40B4-BE49-F238E27FC236}">
                <a16:creationId xmlns:a16="http://schemas.microsoft.com/office/drawing/2014/main" id="{54C9AAF0-D5A0-408D-81FC-41C8615C8B89}"/>
              </a:ext>
            </a:extLst>
          </p:cNvPr>
          <p:cNvSpPr txBox="1"/>
          <p:nvPr/>
        </p:nvSpPr>
        <p:spPr>
          <a:xfrm>
            <a:off x="7520020" y="4467645"/>
            <a:ext cx="746114" cy="307777"/>
          </a:xfrm>
          <a:prstGeom prst="rect">
            <a:avLst/>
          </a:prstGeom>
          <a:noFill/>
        </p:spPr>
        <p:txBody>
          <a:bodyPr wrap="square" rIns="0" rtlCol="0">
            <a:spAutoFit/>
          </a:bodyPr>
          <a:lstStyle/>
          <a:p>
            <a:pPr algn="r"/>
            <a:r>
              <a:rPr lang="en-US" sz="1400" b="1" dirty="0">
                <a:solidFill>
                  <a:schemeClr val="bg2">
                    <a:lumMod val="50000"/>
                  </a:schemeClr>
                </a:solidFill>
              </a:rPr>
              <a:t>64,1%</a:t>
            </a:r>
          </a:p>
        </p:txBody>
      </p:sp>
      <p:cxnSp>
        <p:nvCxnSpPr>
          <p:cNvPr id="168" name="Straight Arrow Connector 80">
            <a:extLst>
              <a:ext uri="{FF2B5EF4-FFF2-40B4-BE49-F238E27FC236}">
                <a16:creationId xmlns:a16="http://schemas.microsoft.com/office/drawing/2014/main" id="{F5CF50DD-1EB5-4592-8815-1CA78CF92813}"/>
              </a:ext>
            </a:extLst>
          </p:cNvPr>
          <p:cNvCxnSpPr>
            <a:cxnSpLocks/>
          </p:cNvCxnSpPr>
          <p:nvPr/>
        </p:nvCxnSpPr>
        <p:spPr>
          <a:xfrm>
            <a:off x="7688040" y="4767057"/>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69" name="Straight Arrow Connector 80">
            <a:extLst>
              <a:ext uri="{FF2B5EF4-FFF2-40B4-BE49-F238E27FC236}">
                <a16:creationId xmlns:a16="http://schemas.microsoft.com/office/drawing/2014/main" id="{F5CF50DD-1EB5-4592-8815-1CA78CF92813}"/>
              </a:ext>
            </a:extLst>
          </p:cNvPr>
          <p:cNvCxnSpPr>
            <a:cxnSpLocks/>
          </p:cNvCxnSpPr>
          <p:nvPr/>
        </p:nvCxnSpPr>
        <p:spPr>
          <a:xfrm>
            <a:off x="7623645" y="2420172"/>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graphicFrame>
        <p:nvGraphicFramePr>
          <p:cNvPr id="170" name="Chart 77">
            <a:extLst>
              <a:ext uri="{FF2B5EF4-FFF2-40B4-BE49-F238E27FC236}">
                <a16:creationId xmlns:a16="http://schemas.microsoft.com/office/drawing/2014/main" id="{C41AAE9B-7BC8-4557-BFAB-5A598FFD704F}"/>
              </a:ext>
            </a:extLst>
          </p:cNvPr>
          <p:cNvGraphicFramePr/>
          <p:nvPr>
            <p:extLst>
              <p:ext uri="{D42A27DB-BD31-4B8C-83A1-F6EECF244321}">
                <p14:modId xmlns:p14="http://schemas.microsoft.com/office/powerpoint/2010/main" val="3588905419"/>
              </p:ext>
            </p:extLst>
          </p:nvPr>
        </p:nvGraphicFramePr>
        <p:xfrm>
          <a:off x="7967840" y="1803164"/>
          <a:ext cx="2644114" cy="1727047"/>
        </p:xfrm>
        <a:graphic>
          <a:graphicData uri="http://schemas.openxmlformats.org/drawingml/2006/chart">
            <c:chart xmlns:c="http://schemas.openxmlformats.org/drawingml/2006/chart" xmlns:r="http://schemas.openxmlformats.org/officeDocument/2006/relationships" r:id="rId9"/>
          </a:graphicData>
        </a:graphic>
      </p:graphicFrame>
      <p:sp>
        <p:nvSpPr>
          <p:cNvPr id="171" name="TextBox 83">
            <a:extLst>
              <a:ext uri="{FF2B5EF4-FFF2-40B4-BE49-F238E27FC236}">
                <a16:creationId xmlns:a16="http://schemas.microsoft.com/office/drawing/2014/main" id="{54C9AAF0-D5A0-408D-81FC-41C8615C8B89}"/>
              </a:ext>
            </a:extLst>
          </p:cNvPr>
          <p:cNvSpPr txBox="1"/>
          <p:nvPr/>
        </p:nvSpPr>
        <p:spPr>
          <a:xfrm>
            <a:off x="9750733" y="2110247"/>
            <a:ext cx="810728" cy="307777"/>
          </a:xfrm>
          <a:prstGeom prst="rect">
            <a:avLst/>
          </a:prstGeom>
          <a:noFill/>
        </p:spPr>
        <p:txBody>
          <a:bodyPr wrap="square" rIns="0" rtlCol="0">
            <a:spAutoFit/>
          </a:bodyPr>
          <a:lstStyle/>
          <a:p>
            <a:pPr algn="r"/>
            <a:r>
              <a:rPr lang="en-US" sz="1400" b="1" dirty="0">
                <a:solidFill>
                  <a:schemeClr val="bg2">
                    <a:lumMod val="50000"/>
                  </a:schemeClr>
                </a:solidFill>
              </a:rPr>
              <a:t>91,3%</a:t>
            </a:r>
          </a:p>
        </p:txBody>
      </p:sp>
      <p:sp>
        <p:nvSpPr>
          <p:cNvPr id="172" name="TextBox 39">
            <a:extLst>
              <a:ext uri="{FF2B5EF4-FFF2-40B4-BE49-F238E27FC236}">
                <a16:creationId xmlns:a16="http://schemas.microsoft.com/office/drawing/2014/main" id="{ED6886B2-DB01-4D64-ACE2-395AC28A04CB}"/>
              </a:ext>
            </a:extLst>
          </p:cNvPr>
          <p:cNvSpPr txBox="1"/>
          <p:nvPr/>
        </p:nvSpPr>
        <p:spPr>
          <a:xfrm>
            <a:off x="8435544" y="3380050"/>
            <a:ext cx="1707923" cy="461665"/>
          </a:xfrm>
          <a:prstGeom prst="rect">
            <a:avLst/>
          </a:prstGeom>
          <a:noFill/>
        </p:spPr>
        <p:txBody>
          <a:bodyPr wrap="square" rtlCol="0" anchor="ctr">
            <a:spAutoFit/>
          </a:bodyPr>
          <a:lstStyle/>
          <a:p>
            <a:pPr algn="ctr"/>
            <a:r>
              <a:rPr lang="es-MX" sz="1200" b="1" dirty="0">
                <a:solidFill>
                  <a:schemeClr val="bg2">
                    <a:lumMod val="50000"/>
                  </a:schemeClr>
                </a:solidFill>
              </a:rPr>
              <a:t>Vacuna de tétanos y difteria</a:t>
            </a:r>
          </a:p>
        </p:txBody>
      </p:sp>
      <p:cxnSp>
        <p:nvCxnSpPr>
          <p:cNvPr id="173" name="Straight Arrow Connector 80">
            <a:extLst>
              <a:ext uri="{FF2B5EF4-FFF2-40B4-BE49-F238E27FC236}">
                <a16:creationId xmlns:a16="http://schemas.microsoft.com/office/drawing/2014/main" id="{F5CF50DD-1EB5-4592-8815-1CA78CF92813}"/>
              </a:ext>
            </a:extLst>
          </p:cNvPr>
          <p:cNvCxnSpPr>
            <a:cxnSpLocks/>
          </p:cNvCxnSpPr>
          <p:nvPr/>
        </p:nvCxnSpPr>
        <p:spPr>
          <a:xfrm>
            <a:off x="10016971" y="2418024"/>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sp>
        <p:nvSpPr>
          <p:cNvPr id="174" name="TextBox 39">
            <a:extLst>
              <a:ext uri="{FF2B5EF4-FFF2-40B4-BE49-F238E27FC236}">
                <a16:creationId xmlns:a16="http://schemas.microsoft.com/office/drawing/2014/main" id="{ED6886B2-DB01-4D64-ACE2-395AC28A04CB}"/>
              </a:ext>
            </a:extLst>
          </p:cNvPr>
          <p:cNvSpPr txBox="1"/>
          <p:nvPr/>
        </p:nvSpPr>
        <p:spPr>
          <a:xfrm>
            <a:off x="3577780" y="5852712"/>
            <a:ext cx="1906072" cy="276999"/>
          </a:xfrm>
          <a:prstGeom prst="rect">
            <a:avLst/>
          </a:prstGeom>
          <a:noFill/>
        </p:spPr>
        <p:txBody>
          <a:bodyPr wrap="square" rtlCol="0" anchor="ctr">
            <a:spAutoFit/>
          </a:bodyPr>
          <a:lstStyle/>
          <a:p>
            <a:pPr algn="ctr"/>
            <a:r>
              <a:rPr lang="es-MX" sz="1200" b="1" dirty="0">
                <a:solidFill>
                  <a:schemeClr val="bg2">
                    <a:lumMod val="50000"/>
                  </a:schemeClr>
                </a:solidFill>
              </a:rPr>
              <a:t>Examen de VIH</a:t>
            </a:r>
            <a:endParaRPr lang="es-EC" sz="1200" b="1" dirty="0">
              <a:solidFill>
                <a:schemeClr val="bg2">
                  <a:lumMod val="50000"/>
                </a:schemeClr>
              </a:solidFill>
            </a:endParaRPr>
          </a:p>
        </p:txBody>
      </p:sp>
      <p:sp>
        <p:nvSpPr>
          <p:cNvPr id="175" name="TextBox 39">
            <a:extLst>
              <a:ext uri="{FF2B5EF4-FFF2-40B4-BE49-F238E27FC236}">
                <a16:creationId xmlns:a16="http://schemas.microsoft.com/office/drawing/2014/main" id="{ED6886B2-DB01-4D64-ACE2-395AC28A04CB}"/>
              </a:ext>
            </a:extLst>
          </p:cNvPr>
          <p:cNvSpPr txBox="1"/>
          <p:nvPr/>
        </p:nvSpPr>
        <p:spPr>
          <a:xfrm>
            <a:off x="1304601" y="5832357"/>
            <a:ext cx="1684630" cy="276999"/>
          </a:xfrm>
          <a:prstGeom prst="rect">
            <a:avLst/>
          </a:prstGeom>
          <a:noFill/>
        </p:spPr>
        <p:txBody>
          <a:bodyPr wrap="square" rtlCol="0" anchor="ctr">
            <a:spAutoFit/>
          </a:bodyPr>
          <a:lstStyle/>
          <a:p>
            <a:pPr algn="ctr"/>
            <a:r>
              <a:rPr lang="es-MX" sz="1200" b="1" dirty="0">
                <a:solidFill>
                  <a:schemeClr val="bg2">
                    <a:lumMod val="50000"/>
                  </a:schemeClr>
                </a:solidFill>
              </a:rPr>
              <a:t>Examen de Orina</a:t>
            </a:r>
            <a:endParaRPr lang="es-EC" sz="1200" b="1" dirty="0">
              <a:solidFill>
                <a:schemeClr val="bg2">
                  <a:lumMod val="50000"/>
                </a:schemeClr>
              </a:solidFill>
            </a:endParaRPr>
          </a:p>
        </p:txBody>
      </p:sp>
      <p:sp>
        <p:nvSpPr>
          <p:cNvPr id="176" name="TextBox 39">
            <a:extLst>
              <a:ext uri="{FF2B5EF4-FFF2-40B4-BE49-F238E27FC236}">
                <a16:creationId xmlns:a16="http://schemas.microsoft.com/office/drawing/2014/main" id="{ED6886B2-DB01-4D64-ACE2-395AC28A04CB}"/>
              </a:ext>
            </a:extLst>
          </p:cNvPr>
          <p:cNvSpPr txBox="1"/>
          <p:nvPr/>
        </p:nvSpPr>
        <p:spPr>
          <a:xfrm>
            <a:off x="6065828" y="5850564"/>
            <a:ext cx="1707923" cy="276999"/>
          </a:xfrm>
          <a:prstGeom prst="rect">
            <a:avLst/>
          </a:prstGeom>
          <a:noFill/>
        </p:spPr>
        <p:txBody>
          <a:bodyPr wrap="square" rtlCol="0" anchor="ctr">
            <a:spAutoFit/>
          </a:bodyPr>
          <a:lstStyle/>
          <a:p>
            <a:pPr algn="ctr"/>
            <a:r>
              <a:rPr lang="es-MX" sz="1200" b="1" dirty="0">
                <a:solidFill>
                  <a:schemeClr val="bg2">
                    <a:lumMod val="50000"/>
                  </a:schemeClr>
                </a:solidFill>
              </a:rPr>
              <a:t>Examen de TORCH</a:t>
            </a:r>
            <a:endParaRPr lang="es-EC" sz="1200" b="1" dirty="0">
              <a:solidFill>
                <a:schemeClr val="bg2">
                  <a:lumMod val="50000"/>
                </a:schemeClr>
              </a:solidFill>
            </a:endParaRPr>
          </a:p>
        </p:txBody>
      </p:sp>
      <p:cxnSp>
        <p:nvCxnSpPr>
          <p:cNvPr id="177" name="Straight Connector 88">
            <a:extLst>
              <a:ext uri="{FF2B5EF4-FFF2-40B4-BE49-F238E27FC236}">
                <a16:creationId xmlns:a16="http://schemas.microsoft.com/office/drawing/2014/main" id="{5BBE9D98-73AB-4800-BCCD-35B293229433}"/>
              </a:ext>
            </a:extLst>
          </p:cNvPr>
          <p:cNvCxnSpPr>
            <a:cxnSpLocks/>
          </p:cNvCxnSpPr>
          <p:nvPr/>
        </p:nvCxnSpPr>
        <p:spPr>
          <a:xfrm>
            <a:off x="1192087" y="4229336"/>
            <a:ext cx="9578576" cy="0"/>
          </a:xfrm>
          <a:prstGeom prst="line">
            <a:avLst/>
          </a:prstGeom>
          <a:ln w="28575">
            <a:solidFill>
              <a:srgbClr val="DE575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22225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21802"/>
            <a:ext cx="10162435" cy="607027"/>
          </a:xfrm>
        </p:spPr>
        <p:txBody>
          <a:bodyPr/>
          <a:lstStyle/>
          <a:p>
            <a:r>
              <a:rPr lang="es-MX" sz="3500" dirty="0"/>
              <a:t>Prestaciones durante el crecimiento</a:t>
            </a:r>
            <a:endParaRPr lang="es-419" sz="3500" dirty="0"/>
          </a:p>
        </p:txBody>
      </p:sp>
      <p:sp>
        <p:nvSpPr>
          <p:cNvPr id="42" name="Marcador de contenido 1"/>
          <p:cNvSpPr txBox="1">
            <a:spLocks/>
          </p:cNvSpPr>
          <p:nvPr/>
        </p:nvSpPr>
        <p:spPr>
          <a:xfrm>
            <a:off x="482819" y="982627"/>
            <a:ext cx="10162435" cy="365125"/>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C" dirty="0"/>
              <a:t>Menores de 5 años</a:t>
            </a: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684" y="1640867"/>
            <a:ext cx="352786" cy="352786"/>
          </a:xfrm>
          <a:prstGeom prst="rect">
            <a:avLst/>
          </a:prstGeom>
        </p:spPr>
      </p:pic>
      <p:sp>
        <p:nvSpPr>
          <p:cNvPr id="146" name="Rectángulo 145">
            <a:extLst>
              <a:ext uri="{FF2B5EF4-FFF2-40B4-BE49-F238E27FC236}">
                <a16:creationId xmlns:a16="http://schemas.microsoft.com/office/drawing/2014/main" id="{11D814D7-F482-F5CE-8D02-B465F38E3716}"/>
              </a:ext>
            </a:extLst>
          </p:cNvPr>
          <p:cNvSpPr/>
          <p:nvPr/>
        </p:nvSpPr>
        <p:spPr>
          <a:xfrm>
            <a:off x="465704" y="6568273"/>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147" name="Rectángulo 146"/>
          <p:cNvSpPr/>
          <p:nvPr/>
        </p:nvSpPr>
        <p:spPr>
          <a:xfrm>
            <a:off x="465703" y="6229457"/>
            <a:ext cx="5576515" cy="430887"/>
          </a:xfrm>
          <a:prstGeom prst="rect">
            <a:avLst/>
          </a:prstGeom>
        </p:spPr>
        <p:txBody>
          <a:bodyPr wrap="square">
            <a:spAutoFit/>
          </a:bodyPr>
          <a:lstStyle/>
          <a:p>
            <a:r>
              <a:rPr lang="es-MX" sz="1100" dirty="0">
                <a:solidFill>
                  <a:schemeClr val="tx1">
                    <a:lumMod val="75000"/>
                    <a:lumOff val="25000"/>
                  </a:schemeClr>
                </a:solidFill>
              </a:rPr>
              <a:t>*Niños de 24 a 59 meses que tuvieron al menos 13 controles del niño sano</a:t>
            </a:r>
          </a:p>
          <a:p>
            <a:r>
              <a:rPr lang="es-MX" sz="1100" dirty="0">
                <a:solidFill>
                  <a:schemeClr val="tx1">
                    <a:lumMod val="75000"/>
                    <a:lumOff val="25000"/>
                  </a:schemeClr>
                </a:solidFill>
              </a:rPr>
              <a:t>**Niños de 6 a 24 meses que consumieron hierro</a:t>
            </a:r>
            <a:endParaRPr lang="es-EC" sz="1100" dirty="0">
              <a:solidFill>
                <a:schemeClr val="tx1">
                  <a:lumMod val="75000"/>
                  <a:lumOff val="25000"/>
                </a:schemeClr>
              </a:solidFill>
            </a:endParaRPr>
          </a:p>
        </p:txBody>
      </p:sp>
      <p:graphicFrame>
        <p:nvGraphicFramePr>
          <p:cNvPr id="148" name="Chart 76">
            <a:extLst>
              <a:ext uri="{FF2B5EF4-FFF2-40B4-BE49-F238E27FC236}">
                <a16:creationId xmlns:a16="http://schemas.microsoft.com/office/drawing/2014/main" id="{123ABDCA-4D4D-43A7-B36D-D5CCE1DA6BC9}"/>
              </a:ext>
            </a:extLst>
          </p:cNvPr>
          <p:cNvGraphicFramePr/>
          <p:nvPr>
            <p:extLst>
              <p:ext uri="{D42A27DB-BD31-4B8C-83A1-F6EECF244321}">
                <p14:modId xmlns:p14="http://schemas.microsoft.com/office/powerpoint/2010/main" val="3008596109"/>
              </p:ext>
            </p:extLst>
          </p:nvPr>
        </p:nvGraphicFramePr>
        <p:xfrm>
          <a:off x="895247" y="1807460"/>
          <a:ext cx="2644114" cy="17270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9" name="Chart 77">
            <a:extLst>
              <a:ext uri="{FF2B5EF4-FFF2-40B4-BE49-F238E27FC236}">
                <a16:creationId xmlns:a16="http://schemas.microsoft.com/office/drawing/2014/main" id="{C41AAE9B-7BC8-4557-BFAB-5A598FFD704F}"/>
              </a:ext>
            </a:extLst>
          </p:cNvPr>
          <p:cNvGraphicFramePr/>
          <p:nvPr>
            <p:extLst>
              <p:ext uri="{D42A27DB-BD31-4B8C-83A1-F6EECF244321}">
                <p14:modId xmlns:p14="http://schemas.microsoft.com/office/powerpoint/2010/main" val="1553396179"/>
              </p:ext>
            </p:extLst>
          </p:nvPr>
        </p:nvGraphicFramePr>
        <p:xfrm>
          <a:off x="4422377" y="1807460"/>
          <a:ext cx="2644114" cy="1727047"/>
        </p:xfrm>
        <a:graphic>
          <a:graphicData uri="http://schemas.openxmlformats.org/drawingml/2006/chart">
            <c:chart xmlns:c="http://schemas.openxmlformats.org/drawingml/2006/chart" xmlns:r="http://schemas.openxmlformats.org/officeDocument/2006/relationships" r:id="rId4"/>
          </a:graphicData>
        </a:graphic>
      </p:graphicFrame>
      <p:cxnSp>
        <p:nvCxnSpPr>
          <p:cNvPr id="150" name="Straight Arrow Connector 80">
            <a:extLst>
              <a:ext uri="{FF2B5EF4-FFF2-40B4-BE49-F238E27FC236}">
                <a16:creationId xmlns:a16="http://schemas.microsoft.com/office/drawing/2014/main" id="{F5CF50DD-1EB5-4592-8815-1CA78CF92813}"/>
              </a:ext>
            </a:extLst>
          </p:cNvPr>
          <p:cNvCxnSpPr>
            <a:cxnSpLocks/>
          </p:cNvCxnSpPr>
          <p:nvPr/>
        </p:nvCxnSpPr>
        <p:spPr>
          <a:xfrm>
            <a:off x="2958756" y="2403636"/>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sp>
        <p:nvSpPr>
          <p:cNvPr id="151" name="TextBox 81">
            <a:extLst>
              <a:ext uri="{FF2B5EF4-FFF2-40B4-BE49-F238E27FC236}">
                <a16:creationId xmlns:a16="http://schemas.microsoft.com/office/drawing/2014/main" id="{3EB335AC-7188-4599-AF6A-2FFB2C4D4B5E}"/>
              </a:ext>
            </a:extLst>
          </p:cNvPr>
          <p:cNvSpPr txBox="1"/>
          <p:nvPr/>
        </p:nvSpPr>
        <p:spPr>
          <a:xfrm>
            <a:off x="2730284" y="2099629"/>
            <a:ext cx="810728" cy="307777"/>
          </a:xfrm>
          <a:prstGeom prst="rect">
            <a:avLst/>
          </a:prstGeom>
          <a:noFill/>
        </p:spPr>
        <p:txBody>
          <a:bodyPr wrap="square" rIns="0" rtlCol="0">
            <a:spAutoFit/>
          </a:bodyPr>
          <a:lstStyle/>
          <a:p>
            <a:pPr algn="r"/>
            <a:r>
              <a:rPr lang="en-US" sz="1400" b="1" dirty="0">
                <a:solidFill>
                  <a:schemeClr val="bg2">
                    <a:lumMod val="50000"/>
                  </a:schemeClr>
                </a:solidFill>
              </a:rPr>
              <a:t>95,5%</a:t>
            </a:r>
          </a:p>
        </p:txBody>
      </p:sp>
      <p:sp>
        <p:nvSpPr>
          <p:cNvPr id="152" name="TextBox 83">
            <a:extLst>
              <a:ext uri="{FF2B5EF4-FFF2-40B4-BE49-F238E27FC236}">
                <a16:creationId xmlns:a16="http://schemas.microsoft.com/office/drawing/2014/main" id="{54C9AAF0-D5A0-408D-81FC-41C8615C8B89}"/>
              </a:ext>
            </a:extLst>
          </p:cNvPr>
          <p:cNvSpPr txBox="1"/>
          <p:nvPr/>
        </p:nvSpPr>
        <p:spPr>
          <a:xfrm>
            <a:off x="6205270" y="2114543"/>
            <a:ext cx="810728" cy="307777"/>
          </a:xfrm>
          <a:prstGeom prst="rect">
            <a:avLst/>
          </a:prstGeom>
          <a:noFill/>
        </p:spPr>
        <p:txBody>
          <a:bodyPr wrap="square" rIns="0" rtlCol="0">
            <a:spAutoFit/>
          </a:bodyPr>
          <a:lstStyle/>
          <a:p>
            <a:pPr algn="r"/>
            <a:r>
              <a:rPr lang="en-US" sz="1400" b="1" dirty="0">
                <a:solidFill>
                  <a:schemeClr val="bg2">
                    <a:lumMod val="50000"/>
                  </a:schemeClr>
                </a:solidFill>
              </a:rPr>
              <a:t>41,9%</a:t>
            </a:r>
          </a:p>
        </p:txBody>
      </p:sp>
      <p:cxnSp>
        <p:nvCxnSpPr>
          <p:cNvPr id="153" name="Straight Connector 88">
            <a:extLst>
              <a:ext uri="{FF2B5EF4-FFF2-40B4-BE49-F238E27FC236}">
                <a16:creationId xmlns:a16="http://schemas.microsoft.com/office/drawing/2014/main" id="{5BBE9D98-73AB-4800-BCCD-35B293229433}"/>
              </a:ext>
            </a:extLst>
          </p:cNvPr>
          <p:cNvCxnSpPr>
            <a:cxnSpLocks/>
          </p:cNvCxnSpPr>
          <p:nvPr/>
        </p:nvCxnSpPr>
        <p:spPr>
          <a:xfrm>
            <a:off x="1207114" y="1853309"/>
            <a:ext cx="9578576" cy="0"/>
          </a:xfrm>
          <a:prstGeom prst="line">
            <a:avLst/>
          </a:prstGeom>
          <a:ln w="28575">
            <a:solidFill>
              <a:srgbClr val="DE5758"/>
            </a:solidFill>
          </a:ln>
        </p:spPr>
        <p:style>
          <a:lnRef idx="1">
            <a:schemeClr val="accent1"/>
          </a:lnRef>
          <a:fillRef idx="0">
            <a:schemeClr val="accent1"/>
          </a:fillRef>
          <a:effectRef idx="0">
            <a:schemeClr val="accent1"/>
          </a:effectRef>
          <a:fontRef idx="minor">
            <a:schemeClr val="tx1"/>
          </a:fontRef>
        </p:style>
      </p:cxnSp>
      <p:sp>
        <p:nvSpPr>
          <p:cNvPr id="154" name="TextBox 39">
            <a:extLst>
              <a:ext uri="{FF2B5EF4-FFF2-40B4-BE49-F238E27FC236}">
                <a16:creationId xmlns:a16="http://schemas.microsoft.com/office/drawing/2014/main" id="{ED6886B2-DB01-4D64-ACE2-395AC28A04CB}"/>
              </a:ext>
            </a:extLst>
          </p:cNvPr>
          <p:cNvSpPr txBox="1"/>
          <p:nvPr/>
        </p:nvSpPr>
        <p:spPr>
          <a:xfrm>
            <a:off x="4808234" y="3476679"/>
            <a:ext cx="1906072" cy="276999"/>
          </a:xfrm>
          <a:prstGeom prst="rect">
            <a:avLst/>
          </a:prstGeom>
          <a:noFill/>
        </p:spPr>
        <p:txBody>
          <a:bodyPr wrap="square" rtlCol="0" anchor="ctr">
            <a:spAutoFit/>
          </a:bodyPr>
          <a:lstStyle/>
          <a:p>
            <a:pPr algn="ctr"/>
            <a:r>
              <a:rPr lang="es-EC" sz="1200" b="1" dirty="0">
                <a:solidFill>
                  <a:schemeClr val="bg2">
                    <a:lumMod val="50000"/>
                  </a:schemeClr>
                </a:solidFill>
              </a:rPr>
              <a:t>Al menos 13 controles*</a:t>
            </a:r>
          </a:p>
        </p:txBody>
      </p:sp>
      <p:sp>
        <p:nvSpPr>
          <p:cNvPr id="155" name="TextBox 39">
            <a:extLst>
              <a:ext uri="{FF2B5EF4-FFF2-40B4-BE49-F238E27FC236}">
                <a16:creationId xmlns:a16="http://schemas.microsoft.com/office/drawing/2014/main" id="{ED6886B2-DB01-4D64-ACE2-395AC28A04CB}"/>
              </a:ext>
            </a:extLst>
          </p:cNvPr>
          <p:cNvSpPr txBox="1"/>
          <p:nvPr/>
        </p:nvSpPr>
        <p:spPr>
          <a:xfrm>
            <a:off x="1374989" y="3363991"/>
            <a:ext cx="1684630" cy="461665"/>
          </a:xfrm>
          <a:prstGeom prst="rect">
            <a:avLst/>
          </a:prstGeom>
          <a:noFill/>
        </p:spPr>
        <p:txBody>
          <a:bodyPr wrap="square" rtlCol="0" anchor="ctr">
            <a:spAutoFit/>
          </a:bodyPr>
          <a:lstStyle/>
          <a:p>
            <a:pPr algn="ctr"/>
            <a:r>
              <a:rPr lang="es-EC" sz="1200" b="1" dirty="0">
                <a:solidFill>
                  <a:schemeClr val="bg2">
                    <a:lumMod val="50000"/>
                  </a:schemeClr>
                </a:solidFill>
              </a:rPr>
              <a:t>Inscripción de nacimiento</a:t>
            </a:r>
          </a:p>
        </p:txBody>
      </p:sp>
      <p:graphicFrame>
        <p:nvGraphicFramePr>
          <p:cNvPr id="156" name="Chart 76">
            <a:extLst>
              <a:ext uri="{FF2B5EF4-FFF2-40B4-BE49-F238E27FC236}">
                <a16:creationId xmlns:a16="http://schemas.microsoft.com/office/drawing/2014/main" id="{123ABDCA-4D4D-43A7-B36D-D5CCE1DA6BC9}"/>
              </a:ext>
            </a:extLst>
          </p:cNvPr>
          <p:cNvGraphicFramePr/>
          <p:nvPr>
            <p:extLst>
              <p:ext uri="{D42A27DB-BD31-4B8C-83A1-F6EECF244321}">
                <p14:modId xmlns:p14="http://schemas.microsoft.com/office/powerpoint/2010/main" val="1916700267"/>
              </p:ext>
            </p:extLst>
          </p:nvPr>
        </p:nvGraphicFramePr>
        <p:xfrm>
          <a:off x="2772257" y="4151136"/>
          <a:ext cx="2433383" cy="172704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7" name="Chart 77">
            <a:extLst>
              <a:ext uri="{FF2B5EF4-FFF2-40B4-BE49-F238E27FC236}">
                <a16:creationId xmlns:a16="http://schemas.microsoft.com/office/drawing/2014/main" id="{C41AAE9B-7BC8-4557-BFAB-5A598FFD704F}"/>
              </a:ext>
            </a:extLst>
          </p:cNvPr>
          <p:cNvGraphicFramePr/>
          <p:nvPr>
            <p:extLst>
              <p:ext uri="{D42A27DB-BD31-4B8C-83A1-F6EECF244321}">
                <p14:modId xmlns:p14="http://schemas.microsoft.com/office/powerpoint/2010/main" val="2348119982"/>
              </p:ext>
            </p:extLst>
          </p:nvPr>
        </p:nvGraphicFramePr>
        <p:xfrm>
          <a:off x="6429463" y="4151136"/>
          <a:ext cx="2433383" cy="1727046"/>
        </p:xfrm>
        <a:graphic>
          <a:graphicData uri="http://schemas.openxmlformats.org/drawingml/2006/chart">
            <c:chart xmlns:c="http://schemas.openxmlformats.org/drawingml/2006/chart" xmlns:r="http://schemas.openxmlformats.org/officeDocument/2006/relationships" r:id="rId6"/>
          </a:graphicData>
        </a:graphic>
      </p:graphicFrame>
      <p:sp>
        <p:nvSpPr>
          <p:cNvPr id="158" name="TextBox 81">
            <a:extLst>
              <a:ext uri="{FF2B5EF4-FFF2-40B4-BE49-F238E27FC236}">
                <a16:creationId xmlns:a16="http://schemas.microsoft.com/office/drawing/2014/main" id="{3EB335AC-7188-4599-AF6A-2FFB2C4D4B5E}"/>
              </a:ext>
            </a:extLst>
          </p:cNvPr>
          <p:cNvSpPr txBox="1"/>
          <p:nvPr/>
        </p:nvSpPr>
        <p:spPr>
          <a:xfrm>
            <a:off x="4525633" y="4469793"/>
            <a:ext cx="746114" cy="307777"/>
          </a:xfrm>
          <a:prstGeom prst="rect">
            <a:avLst/>
          </a:prstGeom>
          <a:noFill/>
        </p:spPr>
        <p:txBody>
          <a:bodyPr wrap="square" rIns="0" rtlCol="0">
            <a:spAutoFit/>
          </a:bodyPr>
          <a:lstStyle/>
          <a:p>
            <a:pPr algn="r"/>
            <a:r>
              <a:rPr lang="en-US" sz="1400" b="1" dirty="0">
                <a:solidFill>
                  <a:schemeClr val="bg2">
                    <a:lumMod val="50000"/>
                  </a:schemeClr>
                </a:solidFill>
              </a:rPr>
              <a:t>28,4%</a:t>
            </a:r>
          </a:p>
        </p:txBody>
      </p:sp>
      <p:sp>
        <p:nvSpPr>
          <p:cNvPr id="159" name="TextBox 83">
            <a:extLst>
              <a:ext uri="{FF2B5EF4-FFF2-40B4-BE49-F238E27FC236}">
                <a16:creationId xmlns:a16="http://schemas.microsoft.com/office/drawing/2014/main" id="{54C9AAF0-D5A0-408D-81FC-41C8615C8B89}"/>
              </a:ext>
            </a:extLst>
          </p:cNvPr>
          <p:cNvSpPr txBox="1"/>
          <p:nvPr/>
        </p:nvSpPr>
        <p:spPr>
          <a:xfrm>
            <a:off x="8251279" y="4469793"/>
            <a:ext cx="746114" cy="307777"/>
          </a:xfrm>
          <a:prstGeom prst="rect">
            <a:avLst/>
          </a:prstGeom>
          <a:noFill/>
        </p:spPr>
        <p:txBody>
          <a:bodyPr wrap="square" rIns="0" rtlCol="0">
            <a:spAutoFit/>
          </a:bodyPr>
          <a:lstStyle/>
          <a:p>
            <a:pPr algn="r"/>
            <a:r>
              <a:rPr lang="en-US" sz="1400" b="1" dirty="0">
                <a:solidFill>
                  <a:schemeClr val="bg2">
                    <a:lumMod val="50000"/>
                  </a:schemeClr>
                </a:solidFill>
              </a:rPr>
              <a:t>22,9%</a:t>
            </a:r>
          </a:p>
        </p:txBody>
      </p:sp>
      <p:cxnSp>
        <p:nvCxnSpPr>
          <p:cNvPr id="160" name="Straight Arrow Connector 80">
            <a:extLst>
              <a:ext uri="{FF2B5EF4-FFF2-40B4-BE49-F238E27FC236}">
                <a16:creationId xmlns:a16="http://schemas.microsoft.com/office/drawing/2014/main" id="{F5CF50DD-1EB5-4592-8815-1CA78CF92813}"/>
              </a:ext>
            </a:extLst>
          </p:cNvPr>
          <p:cNvCxnSpPr>
            <a:cxnSpLocks/>
          </p:cNvCxnSpPr>
          <p:nvPr/>
        </p:nvCxnSpPr>
        <p:spPr>
          <a:xfrm>
            <a:off x="8406420" y="4769205"/>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61" name="Straight Arrow Connector 80">
            <a:extLst>
              <a:ext uri="{FF2B5EF4-FFF2-40B4-BE49-F238E27FC236}">
                <a16:creationId xmlns:a16="http://schemas.microsoft.com/office/drawing/2014/main" id="{F5CF50DD-1EB5-4592-8815-1CA78CF92813}"/>
              </a:ext>
            </a:extLst>
          </p:cNvPr>
          <p:cNvCxnSpPr>
            <a:cxnSpLocks/>
          </p:cNvCxnSpPr>
          <p:nvPr/>
        </p:nvCxnSpPr>
        <p:spPr>
          <a:xfrm>
            <a:off x="6471508" y="2422320"/>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62" name="Straight Arrow Connector 80">
            <a:extLst>
              <a:ext uri="{FF2B5EF4-FFF2-40B4-BE49-F238E27FC236}">
                <a16:creationId xmlns:a16="http://schemas.microsoft.com/office/drawing/2014/main" id="{F5CF50DD-1EB5-4592-8815-1CA78CF92813}"/>
              </a:ext>
            </a:extLst>
          </p:cNvPr>
          <p:cNvCxnSpPr>
            <a:cxnSpLocks/>
          </p:cNvCxnSpPr>
          <p:nvPr/>
        </p:nvCxnSpPr>
        <p:spPr>
          <a:xfrm>
            <a:off x="4701950" y="4777570"/>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graphicFrame>
        <p:nvGraphicFramePr>
          <p:cNvPr id="163" name="Chart 77">
            <a:extLst>
              <a:ext uri="{FF2B5EF4-FFF2-40B4-BE49-F238E27FC236}">
                <a16:creationId xmlns:a16="http://schemas.microsoft.com/office/drawing/2014/main" id="{C41AAE9B-7BC8-4557-BFAB-5A598FFD704F}"/>
              </a:ext>
            </a:extLst>
          </p:cNvPr>
          <p:cNvGraphicFramePr/>
          <p:nvPr>
            <p:extLst>
              <p:ext uri="{D42A27DB-BD31-4B8C-83A1-F6EECF244321}">
                <p14:modId xmlns:p14="http://schemas.microsoft.com/office/powerpoint/2010/main" val="4227825287"/>
              </p:ext>
            </p:extLst>
          </p:nvPr>
        </p:nvGraphicFramePr>
        <p:xfrm>
          <a:off x="7785463" y="1805312"/>
          <a:ext cx="2644114" cy="1727047"/>
        </p:xfrm>
        <a:graphic>
          <a:graphicData uri="http://schemas.openxmlformats.org/drawingml/2006/chart">
            <c:chart xmlns:c="http://schemas.openxmlformats.org/drawingml/2006/chart" xmlns:r="http://schemas.openxmlformats.org/officeDocument/2006/relationships" r:id="rId7"/>
          </a:graphicData>
        </a:graphic>
      </p:graphicFrame>
      <p:sp>
        <p:nvSpPr>
          <p:cNvPr id="164" name="TextBox 83">
            <a:extLst>
              <a:ext uri="{FF2B5EF4-FFF2-40B4-BE49-F238E27FC236}">
                <a16:creationId xmlns:a16="http://schemas.microsoft.com/office/drawing/2014/main" id="{54C9AAF0-D5A0-408D-81FC-41C8615C8B89}"/>
              </a:ext>
            </a:extLst>
          </p:cNvPr>
          <p:cNvSpPr txBox="1"/>
          <p:nvPr/>
        </p:nvSpPr>
        <p:spPr>
          <a:xfrm>
            <a:off x="9568356" y="2112395"/>
            <a:ext cx="810728" cy="307777"/>
          </a:xfrm>
          <a:prstGeom prst="rect">
            <a:avLst/>
          </a:prstGeom>
          <a:noFill/>
        </p:spPr>
        <p:txBody>
          <a:bodyPr wrap="square" rIns="0" rtlCol="0">
            <a:spAutoFit/>
          </a:bodyPr>
          <a:lstStyle/>
          <a:p>
            <a:pPr algn="r"/>
            <a:r>
              <a:rPr lang="en-US" sz="1400" b="1" dirty="0">
                <a:solidFill>
                  <a:schemeClr val="bg2">
                    <a:lumMod val="50000"/>
                  </a:schemeClr>
                </a:solidFill>
              </a:rPr>
              <a:t>35,4%</a:t>
            </a:r>
          </a:p>
        </p:txBody>
      </p:sp>
      <p:sp>
        <p:nvSpPr>
          <p:cNvPr id="165" name="TextBox 39">
            <a:extLst>
              <a:ext uri="{FF2B5EF4-FFF2-40B4-BE49-F238E27FC236}">
                <a16:creationId xmlns:a16="http://schemas.microsoft.com/office/drawing/2014/main" id="{ED6886B2-DB01-4D64-ACE2-395AC28A04CB}"/>
              </a:ext>
            </a:extLst>
          </p:cNvPr>
          <p:cNvSpPr txBox="1"/>
          <p:nvPr/>
        </p:nvSpPr>
        <p:spPr>
          <a:xfrm>
            <a:off x="8253167" y="3382198"/>
            <a:ext cx="1707923" cy="461665"/>
          </a:xfrm>
          <a:prstGeom prst="rect">
            <a:avLst/>
          </a:prstGeom>
          <a:noFill/>
        </p:spPr>
        <p:txBody>
          <a:bodyPr wrap="square" rtlCol="0" anchor="ctr">
            <a:spAutoFit/>
          </a:bodyPr>
          <a:lstStyle/>
          <a:p>
            <a:pPr algn="ctr"/>
            <a:r>
              <a:rPr lang="es-MX" sz="1200" b="1" dirty="0">
                <a:solidFill>
                  <a:schemeClr val="bg2">
                    <a:lumMod val="50000"/>
                  </a:schemeClr>
                </a:solidFill>
              </a:rPr>
              <a:t>Consumo de hierro**</a:t>
            </a:r>
          </a:p>
        </p:txBody>
      </p:sp>
      <p:cxnSp>
        <p:nvCxnSpPr>
          <p:cNvPr id="169" name="Straight Arrow Connector 80">
            <a:extLst>
              <a:ext uri="{FF2B5EF4-FFF2-40B4-BE49-F238E27FC236}">
                <a16:creationId xmlns:a16="http://schemas.microsoft.com/office/drawing/2014/main" id="{F5CF50DD-1EB5-4592-8815-1CA78CF92813}"/>
              </a:ext>
            </a:extLst>
          </p:cNvPr>
          <p:cNvCxnSpPr>
            <a:cxnSpLocks/>
          </p:cNvCxnSpPr>
          <p:nvPr/>
        </p:nvCxnSpPr>
        <p:spPr>
          <a:xfrm>
            <a:off x="9834594" y="2420172"/>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sp>
        <p:nvSpPr>
          <p:cNvPr id="174" name="TextBox 39">
            <a:extLst>
              <a:ext uri="{FF2B5EF4-FFF2-40B4-BE49-F238E27FC236}">
                <a16:creationId xmlns:a16="http://schemas.microsoft.com/office/drawing/2014/main" id="{ED6886B2-DB01-4D64-ACE2-395AC28A04CB}"/>
              </a:ext>
            </a:extLst>
          </p:cNvPr>
          <p:cNvSpPr txBox="1"/>
          <p:nvPr/>
        </p:nvSpPr>
        <p:spPr>
          <a:xfrm>
            <a:off x="6689482" y="5760379"/>
            <a:ext cx="1906072" cy="461665"/>
          </a:xfrm>
          <a:prstGeom prst="rect">
            <a:avLst/>
          </a:prstGeom>
          <a:noFill/>
        </p:spPr>
        <p:txBody>
          <a:bodyPr wrap="square" rtlCol="0" anchor="ctr">
            <a:spAutoFit/>
          </a:bodyPr>
          <a:lstStyle/>
          <a:p>
            <a:pPr algn="ctr"/>
            <a:r>
              <a:rPr lang="es-MX" sz="1200" b="1" dirty="0">
                <a:solidFill>
                  <a:schemeClr val="bg2">
                    <a:lumMod val="50000"/>
                  </a:schemeClr>
                </a:solidFill>
              </a:rPr>
              <a:t>Asistencia a CNH (menores de 3 años)</a:t>
            </a:r>
            <a:endParaRPr lang="es-EC" sz="1200" b="1" dirty="0">
              <a:solidFill>
                <a:schemeClr val="bg2">
                  <a:lumMod val="50000"/>
                </a:schemeClr>
              </a:solidFill>
            </a:endParaRPr>
          </a:p>
        </p:txBody>
      </p:sp>
      <p:sp>
        <p:nvSpPr>
          <p:cNvPr id="175" name="TextBox 39">
            <a:extLst>
              <a:ext uri="{FF2B5EF4-FFF2-40B4-BE49-F238E27FC236}">
                <a16:creationId xmlns:a16="http://schemas.microsoft.com/office/drawing/2014/main" id="{ED6886B2-DB01-4D64-ACE2-395AC28A04CB}"/>
              </a:ext>
            </a:extLst>
          </p:cNvPr>
          <p:cNvSpPr txBox="1"/>
          <p:nvPr/>
        </p:nvSpPr>
        <p:spPr>
          <a:xfrm>
            <a:off x="3160707" y="5832357"/>
            <a:ext cx="1684630" cy="276999"/>
          </a:xfrm>
          <a:prstGeom prst="rect">
            <a:avLst/>
          </a:prstGeom>
          <a:noFill/>
        </p:spPr>
        <p:txBody>
          <a:bodyPr wrap="square" rtlCol="0" anchor="ctr">
            <a:spAutoFit/>
          </a:bodyPr>
          <a:lstStyle/>
          <a:p>
            <a:pPr algn="ctr"/>
            <a:r>
              <a:rPr lang="es-MX" sz="1200" b="1" dirty="0">
                <a:solidFill>
                  <a:schemeClr val="bg2">
                    <a:lumMod val="50000"/>
                  </a:schemeClr>
                </a:solidFill>
              </a:rPr>
              <a:t>Asistencia a CDI</a:t>
            </a:r>
            <a:endParaRPr lang="es-EC" sz="1200" b="1" dirty="0">
              <a:solidFill>
                <a:schemeClr val="bg2">
                  <a:lumMod val="50000"/>
                </a:schemeClr>
              </a:solidFill>
            </a:endParaRPr>
          </a:p>
        </p:txBody>
      </p:sp>
      <p:cxnSp>
        <p:nvCxnSpPr>
          <p:cNvPr id="177" name="Straight Connector 88">
            <a:extLst>
              <a:ext uri="{FF2B5EF4-FFF2-40B4-BE49-F238E27FC236}">
                <a16:creationId xmlns:a16="http://schemas.microsoft.com/office/drawing/2014/main" id="{5BBE9D98-73AB-4800-BCCD-35B293229433}"/>
              </a:ext>
            </a:extLst>
          </p:cNvPr>
          <p:cNvCxnSpPr>
            <a:cxnSpLocks/>
          </p:cNvCxnSpPr>
          <p:nvPr/>
        </p:nvCxnSpPr>
        <p:spPr>
          <a:xfrm>
            <a:off x="1192087" y="4229336"/>
            <a:ext cx="9578576" cy="0"/>
          </a:xfrm>
          <a:prstGeom prst="line">
            <a:avLst/>
          </a:prstGeom>
          <a:ln w="28575">
            <a:solidFill>
              <a:srgbClr val="DE575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26753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21802"/>
            <a:ext cx="10162435" cy="607027"/>
          </a:xfrm>
        </p:spPr>
        <p:txBody>
          <a:bodyPr/>
          <a:lstStyle/>
          <a:p>
            <a:r>
              <a:rPr lang="es-MX" sz="3500" dirty="0"/>
              <a:t>Inmunizaciones en niños de 12 a 59 meses</a:t>
            </a:r>
            <a:endParaRPr lang="es-419" sz="3500" dirty="0"/>
          </a:p>
        </p:txBody>
      </p:sp>
      <p:sp>
        <p:nvSpPr>
          <p:cNvPr id="11" name="Rectángulo 10">
            <a:extLst>
              <a:ext uri="{FF2B5EF4-FFF2-40B4-BE49-F238E27FC236}">
                <a16:creationId xmlns:a16="http://schemas.microsoft.com/office/drawing/2014/main" id="{11D814D7-F482-F5CE-8D02-B465F38E3716}"/>
              </a:ext>
            </a:extLst>
          </p:cNvPr>
          <p:cNvSpPr/>
          <p:nvPr/>
        </p:nvSpPr>
        <p:spPr>
          <a:xfrm>
            <a:off x="547592" y="655462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8" name="4 Marcador de texto"/>
          <p:cNvSpPr txBox="1">
            <a:spLocks/>
          </p:cNvSpPr>
          <p:nvPr/>
        </p:nvSpPr>
        <p:spPr>
          <a:xfrm>
            <a:off x="490026" y="963775"/>
            <a:ext cx="9919236" cy="49915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sz="1600" dirty="0">
                <a:solidFill>
                  <a:schemeClr val="tx1">
                    <a:lumMod val="75000"/>
                    <a:lumOff val="25000"/>
                  </a:schemeClr>
                </a:solidFill>
              </a:rPr>
              <a:t>El 94,6% de niños y niñas entre 12 a 59 meses tienen esquema completo de Rotavirus.</a:t>
            </a:r>
          </a:p>
        </p:txBody>
      </p:sp>
      <p:sp>
        <p:nvSpPr>
          <p:cNvPr id="91" name="Rectángulo 90"/>
          <p:cNvSpPr/>
          <p:nvPr/>
        </p:nvSpPr>
        <p:spPr>
          <a:xfrm>
            <a:off x="547592" y="5876220"/>
            <a:ext cx="5949064" cy="769441"/>
          </a:xfrm>
          <a:prstGeom prst="rect">
            <a:avLst/>
          </a:prstGeom>
        </p:spPr>
        <p:txBody>
          <a:bodyPr wrap="none">
            <a:spAutoFit/>
          </a:bodyPr>
          <a:lstStyle/>
          <a:p>
            <a:r>
              <a:rPr lang="es-ES" sz="1100" b="1" dirty="0">
                <a:solidFill>
                  <a:schemeClr val="tx1">
                    <a:lumMod val="75000"/>
                    <a:lumOff val="25000"/>
                  </a:schemeClr>
                </a:solidFill>
                <a:latin typeface="+mj-lt"/>
              </a:rPr>
              <a:t>Esquema completo Rotavirus: </a:t>
            </a:r>
            <a:r>
              <a:rPr lang="es-ES" sz="1100" dirty="0">
                <a:solidFill>
                  <a:schemeClr val="tx1">
                    <a:lumMod val="75000"/>
                    <a:lumOff val="25000"/>
                  </a:schemeClr>
                </a:solidFill>
                <a:latin typeface="+mj-lt"/>
              </a:rPr>
              <a:t>Son 2 dosis colocadas antes de cumplir 1 año</a:t>
            </a:r>
          </a:p>
          <a:p>
            <a:r>
              <a:rPr lang="es-ES" sz="1100" b="1" dirty="0">
                <a:solidFill>
                  <a:schemeClr val="tx1">
                    <a:lumMod val="75000"/>
                    <a:lumOff val="25000"/>
                  </a:schemeClr>
                </a:solidFill>
                <a:latin typeface="+mj-lt"/>
              </a:rPr>
              <a:t>Esquema completo Neumococo: </a:t>
            </a:r>
            <a:r>
              <a:rPr lang="es-ES" sz="1100" dirty="0">
                <a:solidFill>
                  <a:schemeClr val="tx1">
                    <a:lumMod val="75000"/>
                    <a:lumOff val="25000"/>
                  </a:schemeClr>
                </a:solidFill>
                <a:latin typeface="+mj-lt"/>
              </a:rPr>
              <a:t>Son 3 dosis colocadas antes de cumplir 1 año</a:t>
            </a:r>
          </a:p>
          <a:p>
            <a:r>
              <a:rPr lang="es-ES" sz="1100" b="1" dirty="0">
                <a:solidFill>
                  <a:schemeClr val="tx1">
                    <a:lumMod val="75000"/>
                    <a:lumOff val="25000"/>
                  </a:schemeClr>
                </a:solidFill>
              </a:rPr>
              <a:t>Esquema completo </a:t>
            </a:r>
            <a:r>
              <a:rPr lang="es-ES" sz="1100" b="1" dirty="0" err="1">
                <a:solidFill>
                  <a:schemeClr val="tx1">
                    <a:lumMod val="75000"/>
                    <a:lumOff val="25000"/>
                  </a:schemeClr>
                </a:solidFill>
              </a:rPr>
              <a:t>Antipoliomielítica</a:t>
            </a:r>
            <a:r>
              <a:rPr lang="es-ES" sz="1100" b="1" dirty="0">
                <a:solidFill>
                  <a:schemeClr val="tx1">
                    <a:lumMod val="75000"/>
                    <a:lumOff val="25000"/>
                  </a:schemeClr>
                </a:solidFill>
              </a:rPr>
              <a:t>: </a:t>
            </a:r>
            <a:r>
              <a:rPr lang="es-ES" sz="1100" dirty="0">
                <a:solidFill>
                  <a:schemeClr val="tx1">
                    <a:lumMod val="75000"/>
                    <a:lumOff val="25000"/>
                  </a:schemeClr>
                </a:solidFill>
              </a:rPr>
              <a:t>Son 3 dosis colocadas antes de cumplir 1 año</a:t>
            </a:r>
          </a:p>
          <a:p>
            <a:r>
              <a:rPr lang="es-ES" sz="1100" b="1" dirty="0">
                <a:solidFill>
                  <a:schemeClr val="tx1">
                    <a:lumMod val="75000"/>
                    <a:lumOff val="25000"/>
                  </a:schemeClr>
                </a:solidFill>
              </a:rPr>
              <a:t>Esquema completo Pentavalente: </a:t>
            </a:r>
            <a:r>
              <a:rPr lang="es-ES" sz="1100" dirty="0">
                <a:solidFill>
                  <a:schemeClr val="tx1">
                    <a:lumMod val="75000"/>
                    <a:lumOff val="25000"/>
                  </a:schemeClr>
                </a:solidFill>
              </a:rPr>
              <a:t>Son 3 dosis colocadas antes de cumplir 1 año</a:t>
            </a:r>
          </a:p>
        </p:txBody>
      </p:sp>
      <p:graphicFrame>
        <p:nvGraphicFramePr>
          <p:cNvPr id="46" name="Chart 76">
            <a:extLst>
              <a:ext uri="{FF2B5EF4-FFF2-40B4-BE49-F238E27FC236}">
                <a16:creationId xmlns:a16="http://schemas.microsoft.com/office/drawing/2014/main" id="{123ABDCA-4D4D-43A7-B36D-D5CCE1DA6BC9}"/>
              </a:ext>
            </a:extLst>
          </p:cNvPr>
          <p:cNvGraphicFramePr/>
          <p:nvPr>
            <p:extLst>
              <p:ext uri="{D42A27DB-BD31-4B8C-83A1-F6EECF244321}">
                <p14:modId xmlns:p14="http://schemas.microsoft.com/office/powerpoint/2010/main" val="3070842159"/>
              </p:ext>
            </p:extLst>
          </p:nvPr>
        </p:nvGraphicFramePr>
        <p:xfrm>
          <a:off x="1880202" y="1574072"/>
          <a:ext cx="2644114" cy="17270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7" name="Chart 77">
            <a:extLst>
              <a:ext uri="{FF2B5EF4-FFF2-40B4-BE49-F238E27FC236}">
                <a16:creationId xmlns:a16="http://schemas.microsoft.com/office/drawing/2014/main" id="{C41AAE9B-7BC8-4557-BFAB-5A598FFD704F}"/>
              </a:ext>
            </a:extLst>
          </p:cNvPr>
          <p:cNvGraphicFramePr/>
          <p:nvPr>
            <p:extLst>
              <p:ext uri="{D42A27DB-BD31-4B8C-83A1-F6EECF244321}">
                <p14:modId xmlns:p14="http://schemas.microsoft.com/office/powerpoint/2010/main" val="1396919998"/>
              </p:ext>
            </p:extLst>
          </p:nvPr>
        </p:nvGraphicFramePr>
        <p:xfrm>
          <a:off x="5046721" y="1574072"/>
          <a:ext cx="2644114" cy="1727047"/>
        </p:xfrm>
        <a:graphic>
          <a:graphicData uri="http://schemas.openxmlformats.org/drawingml/2006/chart">
            <c:chart xmlns:c="http://schemas.openxmlformats.org/drawingml/2006/chart" xmlns:r="http://schemas.openxmlformats.org/officeDocument/2006/relationships" r:id="rId3"/>
          </a:graphicData>
        </a:graphic>
      </p:graphicFrame>
      <p:cxnSp>
        <p:nvCxnSpPr>
          <p:cNvPr id="48" name="Straight Arrow Connector 80">
            <a:extLst>
              <a:ext uri="{FF2B5EF4-FFF2-40B4-BE49-F238E27FC236}">
                <a16:creationId xmlns:a16="http://schemas.microsoft.com/office/drawing/2014/main" id="{F5CF50DD-1EB5-4592-8815-1CA78CF92813}"/>
              </a:ext>
            </a:extLst>
          </p:cNvPr>
          <p:cNvCxnSpPr>
            <a:cxnSpLocks/>
          </p:cNvCxnSpPr>
          <p:nvPr/>
        </p:nvCxnSpPr>
        <p:spPr>
          <a:xfrm>
            <a:off x="3943711" y="2170248"/>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sp>
        <p:nvSpPr>
          <p:cNvPr id="49" name="TextBox 81">
            <a:extLst>
              <a:ext uri="{FF2B5EF4-FFF2-40B4-BE49-F238E27FC236}">
                <a16:creationId xmlns:a16="http://schemas.microsoft.com/office/drawing/2014/main" id="{3EB335AC-7188-4599-AF6A-2FFB2C4D4B5E}"/>
              </a:ext>
            </a:extLst>
          </p:cNvPr>
          <p:cNvSpPr txBox="1"/>
          <p:nvPr/>
        </p:nvSpPr>
        <p:spPr>
          <a:xfrm>
            <a:off x="3715239" y="1866241"/>
            <a:ext cx="810728" cy="307777"/>
          </a:xfrm>
          <a:prstGeom prst="rect">
            <a:avLst/>
          </a:prstGeom>
          <a:noFill/>
        </p:spPr>
        <p:txBody>
          <a:bodyPr wrap="square" rIns="0" rtlCol="0">
            <a:spAutoFit/>
          </a:bodyPr>
          <a:lstStyle/>
          <a:p>
            <a:pPr algn="r"/>
            <a:r>
              <a:rPr lang="en-US" sz="1400" b="1" dirty="0">
                <a:solidFill>
                  <a:schemeClr val="bg2">
                    <a:lumMod val="50000"/>
                  </a:schemeClr>
                </a:solidFill>
              </a:rPr>
              <a:t>94,6%</a:t>
            </a:r>
          </a:p>
        </p:txBody>
      </p:sp>
      <p:sp>
        <p:nvSpPr>
          <p:cNvPr id="50" name="TextBox 83">
            <a:extLst>
              <a:ext uri="{FF2B5EF4-FFF2-40B4-BE49-F238E27FC236}">
                <a16:creationId xmlns:a16="http://schemas.microsoft.com/office/drawing/2014/main" id="{54C9AAF0-D5A0-408D-81FC-41C8615C8B89}"/>
              </a:ext>
            </a:extLst>
          </p:cNvPr>
          <p:cNvSpPr txBox="1"/>
          <p:nvPr/>
        </p:nvSpPr>
        <p:spPr>
          <a:xfrm>
            <a:off x="6829614" y="1881155"/>
            <a:ext cx="810728" cy="307777"/>
          </a:xfrm>
          <a:prstGeom prst="rect">
            <a:avLst/>
          </a:prstGeom>
          <a:noFill/>
        </p:spPr>
        <p:txBody>
          <a:bodyPr wrap="square" rIns="0" rtlCol="0">
            <a:spAutoFit/>
          </a:bodyPr>
          <a:lstStyle/>
          <a:p>
            <a:pPr algn="r"/>
            <a:r>
              <a:rPr lang="en-US" sz="1400" b="1" dirty="0">
                <a:solidFill>
                  <a:schemeClr val="bg2">
                    <a:lumMod val="50000"/>
                  </a:schemeClr>
                </a:solidFill>
              </a:rPr>
              <a:t>90,5%</a:t>
            </a:r>
          </a:p>
        </p:txBody>
      </p:sp>
      <p:cxnSp>
        <p:nvCxnSpPr>
          <p:cNvPr id="52" name="Straight Connector 88">
            <a:extLst>
              <a:ext uri="{FF2B5EF4-FFF2-40B4-BE49-F238E27FC236}">
                <a16:creationId xmlns:a16="http://schemas.microsoft.com/office/drawing/2014/main" id="{5BBE9D98-73AB-4800-BCCD-35B293229433}"/>
              </a:ext>
            </a:extLst>
          </p:cNvPr>
          <p:cNvCxnSpPr>
            <a:cxnSpLocks/>
          </p:cNvCxnSpPr>
          <p:nvPr/>
        </p:nvCxnSpPr>
        <p:spPr>
          <a:xfrm>
            <a:off x="1397417" y="1619921"/>
            <a:ext cx="9400431" cy="0"/>
          </a:xfrm>
          <a:prstGeom prst="line">
            <a:avLst/>
          </a:prstGeom>
          <a:ln w="28575">
            <a:solidFill>
              <a:srgbClr val="CE454A"/>
            </a:solidFill>
          </a:ln>
        </p:spPr>
        <p:style>
          <a:lnRef idx="1">
            <a:schemeClr val="accent1"/>
          </a:lnRef>
          <a:fillRef idx="0">
            <a:schemeClr val="accent1"/>
          </a:fillRef>
          <a:effectRef idx="0">
            <a:schemeClr val="accent1"/>
          </a:effectRef>
          <a:fontRef idx="minor">
            <a:schemeClr val="tx1"/>
          </a:fontRef>
        </p:style>
      </p:cxnSp>
      <p:sp>
        <p:nvSpPr>
          <p:cNvPr id="53" name="TextBox 39">
            <a:extLst>
              <a:ext uri="{FF2B5EF4-FFF2-40B4-BE49-F238E27FC236}">
                <a16:creationId xmlns:a16="http://schemas.microsoft.com/office/drawing/2014/main" id="{ED6886B2-DB01-4D64-ACE2-395AC28A04CB}"/>
              </a:ext>
            </a:extLst>
          </p:cNvPr>
          <p:cNvSpPr txBox="1"/>
          <p:nvPr/>
        </p:nvSpPr>
        <p:spPr>
          <a:xfrm>
            <a:off x="5540183" y="3150958"/>
            <a:ext cx="1707923" cy="461665"/>
          </a:xfrm>
          <a:prstGeom prst="rect">
            <a:avLst/>
          </a:prstGeom>
          <a:noFill/>
        </p:spPr>
        <p:txBody>
          <a:bodyPr wrap="square" rtlCol="0" anchor="ctr">
            <a:spAutoFit/>
          </a:bodyPr>
          <a:lstStyle/>
          <a:p>
            <a:pPr algn="ctr"/>
            <a:r>
              <a:rPr lang="es-EC" sz="1200" b="1" dirty="0">
                <a:solidFill>
                  <a:schemeClr val="bg2">
                    <a:lumMod val="50000"/>
                  </a:schemeClr>
                </a:solidFill>
              </a:rPr>
              <a:t>Esquema completo Neumococo</a:t>
            </a:r>
          </a:p>
        </p:txBody>
      </p:sp>
      <p:sp>
        <p:nvSpPr>
          <p:cNvPr id="54" name="TextBox 39">
            <a:extLst>
              <a:ext uri="{FF2B5EF4-FFF2-40B4-BE49-F238E27FC236}">
                <a16:creationId xmlns:a16="http://schemas.microsoft.com/office/drawing/2014/main" id="{ED6886B2-DB01-4D64-ACE2-395AC28A04CB}"/>
              </a:ext>
            </a:extLst>
          </p:cNvPr>
          <p:cNvSpPr txBox="1"/>
          <p:nvPr/>
        </p:nvSpPr>
        <p:spPr>
          <a:xfrm>
            <a:off x="2359944" y="3130603"/>
            <a:ext cx="1684630" cy="461665"/>
          </a:xfrm>
          <a:prstGeom prst="rect">
            <a:avLst/>
          </a:prstGeom>
          <a:noFill/>
        </p:spPr>
        <p:txBody>
          <a:bodyPr wrap="square" rtlCol="0" anchor="ctr">
            <a:spAutoFit/>
          </a:bodyPr>
          <a:lstStyle/>
          <a:p>
            <a:pPr algn="ctr"/>
            <a:r>
              <a:rPr lang="es-EC" sz="1200" b="1" dirty="0">
                <a:solidFill>
                  <a:schemeClr val="bg2">
                    <a:lumMod val="50000"/>
                  </a:schemeClr>
                </a:solidFill>
              </a:rPr>
              <a:t>Esquema completo Rotavirus</a:t>
            </a:r>
          </a:p>
        </p:txBody>
      </p:sp>
      <p:graphicFrame>
        <p:nvGraphicFramePr>
          <p:cNvPr id="55" name="Chart 76">
            <a:extLst>
              <a:ext uri="{FF2B5EF4-FFF2-40B4-BE49-F238E27FC236}">
                <a16:creationId xmlns:a16="http://schemas.microsoft.com/office/drawing/2014/main" id="{123ABDCA-4D4D-43A7-B36D-D5CCE1DA6BC9}"/>
              </a:ext>
            </a:extLst>
          </p:cNvPr>
          <p:cNvGraphicFramePr/>
          <p:nvPr>
            <p:extLst>
              <p:ext uri="{D42A27DB-BD31-4B8C-83A1-F6EECF244321}">
                <p14:modId xmlns:p14="http://schemas.microsoft.com/office/powerpoint/2010/main" val="1833201158"/>
              </p:ext>
            </p:extLst>
          </p:nvPr>
        </p:nvGraphicFramePr>
        <p:xfrm>
          <a:off x="1943588" y="3767620"/>
          <a:ext cx="2433383" cy="17270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6" name="Chart 77">
            <a:extLst>
              <a:ext uri="{FF2B5EF4-FFF2-40B4-BE49-F238E27FC236}">
                <a16:creationId xmlns:a16="http://schemas.microsoft.com/office/drawing/2014/main" id="{C41AAE9B-7BC8-4557-BFAB-5A598FFD704F}"/>
              </a:ext>
            </a:extLst>
          </p:cNvPr>
          <p:cNvGraphicFramePr/>
          <p:nvPr>
            <p:extLst>
              <p:ext uri="{D42A27DB-BD31-4B8C-83A1-F6EECF244321}">
                <p14:modId xmlns:p14="http://schemas.microsoft.com/office/powerpoint/2010/main" val="311889501"/>
              </p:ext>
            </p:extLst>
          </p:nvPr>
        </p:nvGraphicFramePr>
        <p:xfrm>
          <a:off x="5170411" y="3767620"/>
          <a:ext cx="2433383" cy="1727046"/>
        </p:xfrm>
        <a:graphic>
          <a:graphicData uri="http://schemas.openxmlformats.org/drawingml/2006/chart">
            <c:chart xmlns:c="http://schemas.openxmlformats.org/drawingml/2006/chart" xmlns:r="http://schemas.openxmlformats.org/officeDocument/2006/relationships" r:id="rId5"/>
          </a:graphicData>
        </a:graphic>
      </p:graphicFrame>
      <p:sp>
        <p:nvSpPr>
          <p:cNvPr id="57" name="TextBox 81">
            <a:extLst>
              <a:ext uri="{FF2B5EF4-FFF2-40B4-BE49-F238E27FC236}">
                <a16:creationId xmlns:a16="http://schemas.microsoft.com/office/drawing/2014/main" id="{3EB335AC-7188-4599-AF6A-2FFB2C4D4B5E}"/>
              </a:ext>
            </a:extLst>
          </p:cNvPr>
          <p:cNvSpPr txBox="1"/>
          <p:nvPr/>
        </p:nvSpPr>
        <p:spPr>
          <a:xfrm>
            <a:off x="3722722" y="4086277"/>
            <a:ext cx="746114" cy="307777"/>
          </a:xfrm>
          <a:prstGeom prst="rect">
            <a:avLst/>
          </a:prstGeom>
          <a:noFill/>
        </p:spPr>
        <p:txBody>
          <a:bodyPr wrap="square" rIns="0" rtlCol="0">
            <a:spAutoFit/>
          </a:bodyPr>
          <a:lstStyle/>
          <a:p>
            <a:pPr algn="r"/>
            <a:r>
              <a:rPr lang="en-US" sz="1400" b="1" dirty="0">
                <a:solidFill>
                  <a:schemeClr val="bg2">
                    <a:lumMod val="50000"/>
                  </a:schemeClr>
                </a:solidFill>
              </a:rPr>
              <a:t>90,2%</a:t>
            </a:r>
          </a:p>
        </p:txBody>
      </p:sp>
      <p:sp>
        <p:nvSpPr>
          <p:cNvPr id="58" name="TextBox 83">
            <a:extLst>
              <a:ext uri="{FF2B5EF4-FFF2-40B4-BE49-F238E27FC236}">
                <a16:creationId xmlns:a16="http://schemas.microsoft.com/office/drawing/2014/main" id="{54C9AAF0-D5A0-408D-81FC-41C8615C8B89}"/>
              </a:ext>
            </a:extLst>
          </p:cNvPr>
          <p:cNvSpPr txBox="1"/>
          <p:nvPr/>
        </p:nvSpPr>
        <p:spPr>
          <a:xfrm>
            <a:off x="7017985" y="4086277"/>
            <a:ext cx="746114" cy="307777"/>
          </a:xfrm>
          <a:prstGeom prst="rect">
            <a:avLst/>
          </a:prstGeom>
          <a:noFill/>
        </p:spPr>
        <p:txBody>
          <a:bodyPr wrap="square" rIns="0" rtlCol="0">
            <a:spAutoFit/>
          </a:bodyPr>
          <a:lstStyle/>
          <a:p>
            <a:pPr algn="r"/>
            <a:r>
              <a:rPr lang="en-US" sz="1400" b="1" dirty="0">
                <a:solidFill>
                  <a:schemeClr val="bg2">
                    <a:lumMod val="50000"/>
                  </a:schemeClr>
                </a:solidFill>
              </a:rPr>
              <a:t>92,0%</a:t>
            </a:r>
          </a:p>
        </p:txBody>
      </p:sp>
      <p:cxnSp>
        <p:nvCxnSpPr>
          <p:cNvPr id="61" name="Straight Arrow Connector 80">
            <a:extLst>
              <a:ext uri="{FF2B5EF4-FFF2-40B4-BE49-F238E27FC236}">
                <a16:creationId xmlns:a16="http://schemas.microsoft.com/office/drawing/2014/main" id="{F5CF50DD-1EB5-4592-8815-1CA78CF92813}"/>
              </a:ext>
            </a:extLst>
          </p:cNvPr>
          <p:cNvCxnSpPr>
            <a:cxnSpLocks/>
          </p:cNvCxnSpPr>
          <p:nvPr/>
        </p:nvCxnSpPr>
        <p:spPr>
          <a:xfrm>
            <a:off x="7173126" y="4385689"/>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80">
            <a:extLst>
              <a:ext uri="{FF2B5EF4-FFF2-40B4-BE49-F238E27FC236}">
                <a16:creationId xmlns:a16="http://schemas.microsoft.com/office/drawing/2014/main" id="{F5CF50DD-1EB5-4592-8815-1CA78CF92813}"/>
              </a:ext>
            </a:extLst>
          </p:cNvPr>
          <p:cNvCxnSpPr>
            <a:cxnSpLocks/>
          </p:cNvCxnSpPr>
          <p:nvPr/>
        </p:nvCxnSpPr>
        <p:spPr>
          <a:xfrm>
            <a:off x="7095852" y="2188932"/>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80">
            <a:extLst>
              <a:ext uri="{FF2B5EF4-FFF2-40B4-BE49-F238E27FC236}">
                <a16:creationId xmlns:a16="http://schemas.microsoft.com/office/drawing/2014/main" id="{F5CF50DD-1EB5-4592-8815-1CA78CF92813}"/>
              </a:ext>
            </a:extLst>
          </p:cNvPr>
          <p:cNvCxnSpPr>
            <a:cxnSpLocks/>
          </p:cNvCxnSpPr>
          <p:nvPr/>
        </p:nvCxnSpPr>
        <p:spPr>
          <a:xfrm>
            <a:off x="3899039" y="4394054"/>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sp>
        <p:nvSpPr>
          <p:cNvPr id="64" name="TextBox 39">
            <a:extLst>
              <a:ext uri="{FF2B5EF4-FFF2-40B4-BE49-F238E27FC236}">
                <a16:creationId xmlns:a16="http://schemas.microsoft.com/office/drawing/2014/main" id="{ED6886B2-DB01-4D64-ACE2-395AC28A04CB}"/>
              </a:ext>
            </a:extLst>
          </p:cNvPr>
          <p:cNvSpPr txBox="1"/>
          <p:nvPr/>
        </p:nvSpPr>
        <p:spPr>
          <a:xfrm>
            <a:off x="2334186" y="5341815"/>
            <a:ext cx="1684630" cy="461665"/>
          </a:xfrm>
          <a:prstGeom prst="rect">
            <a:avLst/>
          </a:prstGeom>
          <a:noFill/>
        </p:spPr>
        <p:txBody>
          <a:bodyPr wrap="square" rtlCol="0" anchor="ctr">
            <a:spAutoFit/>
          </a:bodyPr>
          <a:lstStyle/>
          <a:p>
            <a:pPr algn="ctr"/>
            <a:r>
              <a:rPr lang="es-EC" sz="1200" b="1" dirty="0">
                <a:solidFill>
                  <a:schemeClr val="bg2">
                    <a:lumMod val="50000"/>
                  </a:schemeClr>
                </a:solidFill>
              </a:rPr>
              <a:t>Esquema completo </a:t>
            </a:r>
            <a:r>
              <a:rPr lang="es-EC" sz="1200" b="1" dirty="0" err="1">
                <a:solidFill>
                  <a:schemeClr val="bg2">
                    <a:lumMod val="50000"/>
                  </a:schemeClr>
                </a:solidFill>
              </a:rPr>
              <a:t>Antipoliomielítica</a:t>
            </a:r>
            <a:endParaRPr lang="es-EC" sz="1200" b="1" dirty="0">
              <a:solidFill>
                <a:schemeClr val="bg2">
                  <a:lumMod val="50000"/>
                </a:schemeClr>
              </a:solidFill>
            </a:endParaRPr>
          </a:p>
        </p:txBody>
      </p:sp>
      <p:sp>
        <p:nvSpPr>
          <p:cNvPr id="65" name="TextBox 39">
            <a:extLst>
              <a:ext uri="{FF2B5EF4-FFF2-40B4-BE49-F238E27FC236}">
                <a16:creationId xmlns:a16="http://schemas.microsoft.com/office/drawing/2014/main" id="{ED6886B2-DB01-4D64-ACE2-395AC28A04CB}"/>
              </a:ext>
            </a:extLst>
          </p:cNvPr>
          <p:cNvSpPr txBox="1"/>
          <p:nvPr/>
        </p:nvSpPr>
        <p:spPr>
          <a:xfrm>
            <a:off x="5540183" y="5397681"/>
            <a:ext cx="1707923" cy="461665"/>
          </a:xfrm>
          <a:prstGeom prst="rect">
            <a:avLst/>
          </a:prstGeom>
          <a:noFill/>
        </p:spPr>
        <p:txBody>
          <a:bodyPr wrap="square" rtlCol="0" anchor="ctr">
            <a:spAutoFit/>
          </a:bodyPr>
          <a:lstStyle/>
          <a:p>
            <a:pPr algn="ctr"/>
            <a:r>
              <a:rPr lang="es-EC" sz="1200" b="1" dirty="0">
                <a:solidFill>
                  <a:schemeClr val="bg2">
                    <a:lumMod val="50000"/>
                  </a:schemeClr>
                </a:solidFill>
              </a:rPr>
              <a:t>Esquema completo Pentavalente</a:t>
            </a:r>
          </a:p>
        </p:txBody>
      </p:sp>
      <p:cxnSp>
        <p:nvCxnSpPr>
          <p:cNvPr id="67" name="Straight Connector 88">
            <a:extLst>
              <a:ext uri="{FF2B5EF4-FFF2-40B4-BE49-F238E27FC236}">
                <a16:creationId xmlns:a16="http://schemas.microsoft.com/office/drawing/2014/main" id="{5BBE9D98-73AB-4800-BCCD-35B293229433}"/>
              </a:ext>
            </a:extLst>
          </p:cNvPr>
          <p:cNvCxnSpPr>
            <a:cxnSpLocks/>
          </p:cNvCxnSpPr>
          <p:nvPr/>
        </p:nvCxnSpPr>
        <p:spPr>
          <a:xfrm>
            <a:off x="1369511" y="3832938"/>
            <a:ext cx="9492732" cy="0"/>
          </a:xfrm>
          <a:prstGeom prst="line">
            <a:avLst/>
          </a:prstGeom>
          <a:ln w="28575">
            <a:solidFill>
              <a:srgbClr val="CE454A"/>
            </a:solidFill>
          </a:ln>
        </p:spPr>
        <p:style>
          <a:lnRef idx="1">
            <a:schemeClr val="accent1"/>
          </a:lnRef>
          <a:fillRef idx="0">
            <a:schemeClr val="accent1"/>
          </a:fillRef>
          <a:effectRef idx="0">
            <a:schemeClr val="accent1"/>
          </a:effectRef>
          <a:fontRef idx="minor">
            <a:schemeClr val="tx1"/>
          </a:fontRef>
        </p:style>
      </p:cxnSp>
      <p:graphicFrame>
        <p:nvGraphicFramePr>
          <p:cNvPr id="68" name="Chart 77">
            <a:extLst>
              <a:ext uri="{FF2B5EF4-FFF2-40B4-BE49-F238E27FC236}">
                <a16:creationId xmlns:a16="http://schemas.microsoft.com/office/drawing/2014/main" id="{C41AAE9B-7BC8-4557-BFAB-5A598FFD704F}"/>
              </a:ext>
            </a:extLst>
          </p:cNvPr>
          <p:cNvGraphicFramePr/>
          <p:nvPr>
            <p:extLst>
              <p:ext uri="{D42A27DB-BD31-4B8C-83A1-F6EECF244321}">
                <p14:modId xmlns:p14="http://schemas.microsoft.com/office/powerpoint/2010/main" val="3602876493"/>
              </p:ext>
            </p:extLst>
          </p:nvPr>
        </p:nvGraphicFramePr>
        <p:xfrm>
          <a:off x="8057272" y="1571924"/>
          <a:ext cx="2644114" cy="1727047"/>
        </p:xfrm>
        <a:graphic>
          <a:graphicData uri="http://schemas.openxmlformats.org/drawingml/2006/chart">
            <c:chart xmlns:c="http://schemas.openxmlformats.org/drawingml/2006/chart" xmlns:r="http://schemas.openxmlformats.org/officeDocument/2006/relationships" r:id="rId6"/>
          </a:graphicData>
        </a:graphic>
      </p:graphicFrame>
      <p:sp>
        <p:nvSpPr>
          <p:cNvPr id="92" name="TextBox 83">
            <a:extLst>
              <a:ext uri="{FF2B5EF4-FFF2-40B4-BE49-F238E27FC236}">
                <a16:creationId xmlns:a16="http://schemas.microsoft.com/office/drawing/2014/main" id="{54C9AAF0-D5A0-408D-81FC-41C8615C8B89}"/>
              </a:ext>
            </a:extLst>
          </p:cNvPr>
          <p:cNvSpPr txBox="1"/>
          <p:nvPr/>
        </p:nvSpPr>
        <p:spPr>
          <a:xfrm>
            <a:off x="9840165" y="1879007"/>
            <a:ext cx="810728" cy="307777"/>
          </a:xfrm>
          <a:prstGeom prst="rect">
            <a:avLst/>
          </a:prstGeom>
          <a:noFill/>
        </p:spPr>
        <p:txBody>
          <a:bodyPr wrap="square" rIns="0" rtlCol="0">
            <a:spAutoFit/>
          </a:bodyPr>
          <a:lstStyle/>
          <a:p>
            <a:pPr algn="r"/>
            <a:r>
              <a:rPr lang="en-US" sz="1400" b="1" dirty="0">
                <a:solidFill>
                  <a:schemeClr val="bg2">
                    <a:lumMod val="50000"/>
                  </a:schemeClr>
                </a:solidFill>
              </a:rPr>
              <a:t>96,7%</a:t>
            </a:r>
          </a:p>
        </p:txBody>
      </p:sp>
      <p:sp>
        <p:nvSpPr>
          <p:cNvPr id="93" name="TextBox 39">
            <a:extLst>
              <a:ext uri="{FF2B5EF4-FFF2-40B4-BE49-F238E27FC236}">
                <a16:creationId xmlns:a16="http://schemas.microsoft.com/office/drawing/2014/main" id="{ED6886B2-DB01-4D64-ACE2-395AC28A04CB}"/>
              </a:ext>
            </a:extLst>
          </p:cNvPr>
          <p:cNvSpPr txBox="1"/>
          <p:nvPr/>
        </p:nvSpPr>
        <p:spPr>
          <a:xfrm>
            <a:off x="8550734" y="3241143"/>
            <a:ext cx="1707923" cy="276999"/>
          </a:xfrm>
          <a:prstGeom prst="rect">
            <a:avLst/>
          </a:prstGeom>
          <a:noFill/>
        </p:spPr>
        <p:txBody>
          <a:bodyPr wrap="square" rtlCol="0" anchor="ctr">
            <a:spAutoFit/>
          </a:bodyPr>
          <a:lstStyle/>
          <a:p>
            <a:pPr algn="ctr"/>
            <a:r>
              <a:rPr lang="es-EC" sz="1200" b="1" dirty="0">
                <a:solidFill>
                  <a:schemeClr val="bg2">
                    <a:lumMod val="50000"/>
                  </a:schemeClr>
                </a:solidFill>
              </a:rPr>
              <a:t>BCG</a:t>
            </a:r>
          </a:p>
        </p:txBody>
      </p:sp>
      <p:graphicFrame>
        <p:nvGraphicFramePr>
          <p:cNvPr id="94" name="Chart 77">
            <a:extLst>
              <a:ext uri="{FF2B5EF4-FFF2-40B4-BE49-F238E27FC236}">
                <a16:creationId xmlns:a16="http://schemas.microsoft.com/office/drawing/2014/main" id="{C41AAE9B-7BC8-4557-BFAB-5A598FFD704F}"/>
              </a:ext>
            </a:extLst>
          </p:cNvPr>
          <p:cNvGraphicFramePr/>
          <p:nvPr>
            <p:extLst>
              <p:ext uri="{D42A27DB-BD31-4B8C-83A1-F6EECF244321}">
                <p14:modId xmlns:p14="http://schemas.microsoft.com/office/powerpoint/2010/main" val="3012838053"/>
              </p:ext>
            </p:extLst>
          </p:nvPr>
        </p:nvGraphicFramePr>
        <p:xfrm>
          <a:off x="8155204" y="3765472"/>
          <a:ext cx="2433383" cy="1727046"/>
        </p:xfrm>
        <a:graphic>
          <a:graphicData uri="http://schemas.openxmlformats.org/drawingml/2006/chart">
            <c:chart xmlns:c="http://schemas.openxmlformats.org/drawingml/2006/chart" xmlns:r="http://schemas.openxmlformats.org/officeDocument/2006/relationships" r:id="rId7"/>
          </a:graphicData>
        </a:graphic>
      </p:graphicFrame>
      <p:sp>
        <p:nvSpPr>
          <p:cNvPr id="95" name="TextBox 83">
            <a:extLst>
              <a:ext uri="{FF2B5EF4-FFF2-40B4-BE49-F238E27FC236}">
                <a16:creationId xmlns:a16="http://schemas.microsoft.com/office/drawing/2014/main" id="{54C9AAF0-D5A0-408D-81FC-41C8615C8B89}"/>
              </a:ext>
            </a:extLst>
          </p:cNvPr>
          <p:cNvSpPr txBox="1"/>
          <p:nvPr/>
        </p:nvSpPr>
        <p:spPr>
          <a:xfrm>
            <a:off x="10002778" y="4084129"/>
            <a:ext cx="746114" cy="307777"/>
          </a:xfrm>
          <a:prstGeom prst="rect">
            <a:avLst/>
          </a:prstGeom>
          <a:noFill/>
        </p:spPr>
        <p:txBody>
          <a:bodyPr wrap="square" rIns="0" rtlCol="0">
            <a:spAutoFit/>
          </a:bodyPr>
          <a:lstStyle/>
          <a:p>
            <a:pPr algn="r"/>
            <a:r>
              <a:rPr lang="en-US" sz="1400" b="1" dirty="0">
                <a:solidFill>
                  <a:schemeClr val="bg2">
                    <a:lumMod val="50000"/>
                  </a:schemeClr>
                </a:solidFill>
              </a:rPr>
              <a:t>80,2%</a:t>
            </a:r>
          </a:p>
        </p:txBody>
      </p:sp>
      <p:cxnSp>
        <p:nvCxnSpPr>
          <p:cNvPr id="96" name="Straight Arrow Connector 80">
            <a:extLst>
              <a:ext uri="{FF2B5EF4-FFF2-40B4-BE49-F238E27FC236}">
                <a16:creationId xmlns:a16="http://schemas.microsoft.com/office/drawing/2014/main" id="{F5CF50DD-1EB5-4592-8815-1CA78CF92813}"/>
              </a:ext>
            </a:extLst>
          </p:cNvPr>
          <p:cNvCxnSpPr>
            <a:cxnSpLocks/>
          </p:cNvCxnSpPr>
          <p:nvPr/>
        </p:nvCxnSpPr>
        <p:spPr>
          <a:xfrm>
            <a:off x="10170798" y="4383541"/>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97" name="Straight Arrow Connector 80">
            <a:extLst>
              <a:ext uri="{FF2B5EF4-FFF2-40B4-BE49-F238E27FC236}">
                <a16:creationId xmlns:a16="http://schemas.microsoft.com/office/drawing/2014/main" id="{F5CF50DD-1EB5-4592-8815-1CA78CF92813}"/>
              </a:ext>
            </a:extLst>
          </p:cNvPr>
          <p:cNvCxnSpPr>
            <a:cxnSpLocks/>
          </p:cNvCxnSpPr>
          <p:nvPr/>
        </p:nvCxnSpPr>
        <p:spPr>
          <a:xfrm>
            <a:off x="10106403" y="2186784"/>
            <a:ext cx="691445" cy="0"/>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sp>
        <p:nvSpPr>
          <p:cNvPr id="98" name="TextBox 39">
            <a:extLst>
              <a:ext uri="{FF2B5EF4-FFF2-40B4-BE49-F238E27FC236}">
                <a16:creationId xmlns:a16="http://schemas.microsoft.com/office/drawing/2014/main" id="{ED6886B2-DB01-4D64-ACE2-395AC28A04CB}"/>
              </a:ext>
            </a:extLst>
          </p:cNvPr>
          <p:cNvSpPr txBox="1"/>
          <p:nvPr/>
        </p:nvSpPr>
        <p:spPr>
          <a:xfrm>
            <a:off x="8550734" y="5487866"/>
            <a:ext cx="1707923" cy="276999"/>
          </a:xfrm>
          <a:prstGeom prst="rect">
            <a:avLst/>
          </a:prstGeom>
          <a:noFill/>
        </p:spPr>
        <p:txBody>
          <a:bodyPr wrap="square" rtlCol="0" anchor="ctr">
            <a:spAutoFit/>
          </a:bodyPr>
          <a:lstStyle/>
          <a:p>
            <a:pPr algn="ctr"/>
            <a:r>
              <a:rPr lang="es-MX" sz="1200" b="1" dirty="0">
                <a:solidFill>
                  <a:schemeClr val="bg2">
                    <a:lumMod val="50000"/>
                  </a:schemeClr>
                </a:solidFill>
              </a:rPr>
              <a:t>Hepatitis B</a:t>
            </a:r>
          </a:p>
        </p:txBody>
      </p:sp>
      <p:pic>
        <p:nvPicPr>
          <p:cNvPr id="99" name="Imagen 9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9598" y="1358960"/>
            <a:ext cx="511583" cy="511583"/>
          </a:xfrm>
          <a:prstGeom prst="rect">
            <a:avLst/>
          </a:prstGeom>
        </p:spPr>
      </p:pic>
      <p:pic>
        <p:nvPicPr>
          <p:cNvPr id="100" name="Imagen 9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1606" y="3652188"/>
            <a:ext cx="356010" cy="356010"/>
          </a:xfrm>
          <a:prstGeom prst="rect">
            <a:avLst/>
          </a:prstGeom>
        </p:spPr>
      </p:pic>
    </p:spTree>
    <p:extLst>
      <p:ext uri="{BB962C8B-B14F-4D97-AF65-F5344CB8AC3E}">
        <p14:creationId xmlns:p14="http://schemas.microsoft.com/office/powerpoint/2010/main" val="57537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DC92CD-4FA6-0246-A8AC-5F132EFD6B54}"/>
              </a:ext>
            </a:extLst>
          </p:cNvPr>
          <p:cNvSpPr>
            <a:spLocks noGrp="1"/>
          </p:cNvSpPr>
          <p:nvPr>
            <p:ph type="title"/>
          </p:nvPr>
        </p:nvSpPr>
        <p:spPr>
          <a:xfrm>
            <a:off x="2279177" y="2033526"/>
            <a:ext cx="7560860" cy="2541896"/>
          </a:xfrm>
        </p:spPr>
        <p:txBody>
          <a:bodyPr/>
          <a:lstStyle/>
          <a:p>
            <a:pPr algn="l"/>
            <a:r>
              <a:rPr lang="es-ES" sz="5000" dirty="0"/>
              <a:t>Calidad de agua</a:t>
            </a:r>
            <a:endParaRPr lang="es-419" sz="5000" dirty="0"/>
          </a:p>
        </p:txBody>
      </p:sp>
    </p:spTree>
    <p:extLst>
      <p:ext uri="{BB962C8B-B14F-4D97-AF65-F5344CB8AC3E}">
        <p14:creationId xmlns:p14="http://schemas.microsoft.com/office/powerpoint/2010/main" val="8253109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21803"/>
            <a:ext cx="9998662" cy="607027"/>
          </a:xfrm>
        </p:spPr>
        <p:txBody>
          <a:bodyPr/>
          <a:lstStyle/>
          <a:p>
            <a:r>
              <a:rPr lang="es-MX" sz="3500" dirty="0"/>
              <a:t>Pruebas de calidad de agua</a:t>
            </a:r>
            <a:endParaRPr lang="es-419" sz="3500" dirty="0"/>
          </a:p>
        </p:txBody>
      </p:sp>
      <p:graphicFrame>
        <p:nvGraphicFramePr>
          <p:cNvPr id="11" name="Diagrama 10"/>
          <p:cNvGraphicFramePr/>
          <p:nvPr>
            <p:extLst>
              <p:ext uri="{D42A27DB-BD31-4B8C-83A1-F6EECF244321}">
                <p14:modId xmlns:p14="http://schemas.microsoft.com/office/powerpoint/2010/main" val="680783367"/>
              </p:ext>
            </p:extLst>
          </p:nvPr>
        </p:nvGraphicFramePr>
        <p:xfrm>
          <a:off x="663236" y="1310185"/>
          <a:ext cx="6733849" cy="5117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Imagen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2991" y="3275459"/>
            <a:ext cx="1213207" cy="1213207"/>
          </a:xfrm>
          <a:prstGeom prst="rect">
            <a:avLst/>
          </a:prstGeom>
        </p:spPr>
      </p:pic>
      <p:pic>
        <p:nvPicPr>
          <p:cNvPr id="13" name="Imagen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72284" y="3439549"/>
            <a:ext cx="1294784" cy="1294784"/>
          </a:xfrm>
          <a:prstGeom prst="rect">
            <a:avLst/>
          </a:prstGeom>
        </p:spPr>
      </p:pic>
      <p:pic>
        <p:nvPicPr>
          <p:cNvPr id="14" name="Imagen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62405" y="2933134"/>
            <a:ext cx="1801199" cy="1801199"/>
          </a:xfrm>
          <a:prstGeom prst="rect">
            <a:avLst/>
          </a:prstGeom>
        </p:spPr>
      </p:pic>
      <p:pic>
        <p:nvPicPr>
          <p:cNvPr id="15" name="Imagen 1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65869" y="4009214"/>
            <a:ext cx="725119" cy="725119"/>
          </a:xfrm>
          <a:prstGeom prst="rect">
            <a:avLst/>
          </a:prstGeom>
        </p:spPr>
      </p:pic>
    </p:spTree>
    <p:extLst>
      <p:ext uri="{BB962C8B-B14F-4D97-AF65-F5344CB8AC3E}">
        <p14:creationId xmlns:p14="http://schemas.microsoft.com/office/powerpoint/2010/main" val="12591685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DC92CD-4FA6-0246-A8AC-5F132EFD6B54}"/>
              </a:ext>
            </a:extLst>
          </p:cNvPr>
          <p:cNvSpPr>
            <a:spLocks noGrp="1"/>
          </p:cNvSpPr>
          <p:nvPr>
            <p:ph type="title"/>
          </p:nvPr>
        </p:nvSpPr>
        <p:spPr>
          <a:xfrm>
            <a:off x="2279177" y="2033526"/>
            <a:ext cx="7560860" cy="2541896"/>
          </a:xfrm>
        </p:spPr>
        <p:txBody>
          <a:bodyPr/>
          <a:lstStyle/>
          <a:p>
            <a:pPr algn="l"/>
            <a:r>
              <a:rPr lang="es-ES" sz="5000" dirty="0"/>
              <a:t>E-</a:t>
            </a:r>
            <a:r>
              <a:rPr lang="es-ES" sz="5000" dirty="0" err="1"/>
              <a:t>coli</a:t>
            </a:r>
            <a:endParaRPr lang="es-419" sz="5000" dirty="0"/>
          </a:p>
        </p:txBody>
      </p:sp>
    </p:spTree>
    <p:extLst>
      <p:ext uri="{BB962C8B-B14F-4D97-AF65-F5344CB8AC3E}">
        <p14:creationId xmlns:p14="http://schemas.microsoft.com/office/powerpoint/2010/main" val="21210997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914334" y="316882"/>
            <a:ext cx="6534751" cy="607027"/>
          </a:xfrm>
        </p:spPr>
        <p:txBody>
          <a:bodyPr/>
          <a:lstStyle/>
          <a:p>
            <a:r>
              <a:rPr lang="es-EC" sz="3500" dirty="0">
                <a:solidFill>
                  <a:schemeClr val="tx1">
                    <a:lumMod val="75000"/>
                    <a:lumOff val="25000"/>
                  </a:schemeClr>
                </a:solidFill>
              </a:rPr>
              <a:t>Pruebas de E-</a:t>
            </a:r>
            <a:r>
              <a:rPr lang="es-EC" sz="3500" dirty="0" err="1">
                <a:solidFill>
                  <a:schemeClr val="tx1">
                    <a:lumMod val="75000"/>
                    <a:lumOff val="25000"/>
                  </a:schemeClr>
                </a:solidFill>
              </a:rPr>
              <a:t>coli</a:t>
            </a:r>
            <a:endParaRPr lang="es-419" sz="3500" dirty="0">
              <a:solidFill>
                <a:schemeClr val="tx1">
                  <a:lumMod val="75000"/>
                  <a:lumOff val="25000"/>
                </a:schemeClr>
              </a:solidFill>
            </a:endParaRPr>
          </a:p>
        </p:txBody>
      </p:sp>
      <p:pic>
        <p:nvPicPr>
          <p:cNvPr id="2" name="Imagen 62">
            <a:extLst>
              <a:ext uri="{FF2B5EF4-FFF2-40B4-BE49-F238E27FC236}">
                <a16:creationId xmlns:a16="http://schemas.microsoft.com/office/drawing/2014/main" id="{79AB6A69-4F0F-DE43-3B33-2A8F7126326F}"/>
              </a:ext>
            </a:extLst>
          </p:cNvPr>
          <p:cNvPicPr>
            <a:picLocks noChangeAspect="1"/>
          </p:cNvPicPr>
          <p:nvPr/>
        </p:nvPicPr>
        <p:blipFill rotWithShape="1">
          <a:blip r:embed="rId3"/>
          <a:srcRect l="10664" t="5109" r="19538" b="3584"/>
          <a:stretch/>
        </p:blipFill>
        <p:spPr>
          <a:xfrm>
            <a:off x="6767855" y="1961690"/>
            <a:ext cx="5147032" cy="3242630"/>
          </a:xfrm>
          <a:prstGeom prst="rect">
            <a:avLst/>
          </a:prstGeom>
        </p:spPr>
      </p:pic>
      <p:sp>
        <p:nvSpPr>
          <p:cNvPr id="3" name="TextBox 54">
            <a:extLst>
              <a:ext uri="{FF2B5EF4-FFF2-40B4-BE49-F238E27FC236}">
                <a16:creationId xmlns:a16="http://schemas.microsoft.com/office/drawing/2014/main" id="{65866F51-E873-E2E2-247F-B109DD5C357C}"/>
              </a:ext>
            </a:extLst>
          </p:cNvPr>
          <p:cNvSpPr txBox="1"/>
          <p:nvPr/>
        </p:nvSpPr>
        <p:spPr>
          <a:xfrm>
            <a:off x="914334" y="1190042"/>
            <a:ext cx="6102849" cy="4785926"/>
          </a:xfrm>
          <a:prstGeom prst="rect">
            <a:avLst/>
          </a:prstGeom>
          <a:noFill/>
        </p:spPr>
        <p:txBody>
          <a:bodyPr wrap="square" lIns="0" rIns="0" rtlCol="0" anchor="ctr">
            <a:spAutoFit/>
          </a:bodyPr>
          <a:lstStyle/>
          <a:p>
            <a:pPr lvl="0" algn="just"/>
            <a:endParaRPr lang="es-ES" sz="2000" b="1" dirty="0">
              <a:solidFill>
                <a:schemeClr val="tx1">
                  <a:lumMod val="65000"/>
                  <a:lumOff val="35000"/>
                </a:schemeClr>
              </a:solidFill>
            </a:endParaRPr>
          </a:p>
          <a:p>
            <a:pPr marL="0" lvl="1" algn="just" defTabSz="622300">
              <a:lnSpc>
                <a:spcPct val="90000"/>
              </a:lnSpc>
              <a:spcBef>
                <a:spcPct val="0"/>
              </a:spcBef>
              <a:spcAft>
                <a:spcPct val="15000"/>
              </a:spcAft>
            </a:pPr>
            <a:r>
              <a:rPr lang="es-EC" sz="2000" b="1" dirty="0">
                <a:solidFill>
                  <a:schemeClr val="tx1">
                    <a:lumMod val="65000"/>
                    <a:lumOff val="35000"/>
                  </a:schemeClr>
                </a:solidFill>
              </a:rPr>
              <a:t>Capacitación: </a:t>
            </a:r>
          </a:p>
          <a:p>
            <a:pPr marL="285750" lvl="1" indent="-285750" algn="just" defTabSz="622300">
              <a:lnSpc>
                <a:spcPct val="90000"/>
              </a:lnSpc>
              <a:spcBef>
                <a:spcPct val="0"/>
              </a:spcBef>
              <a:spcAft>
                <a:spcPct val="15000"/>
              </a:spcAft>
              <a:buFont typeface="Arial" panose="020B0604020202020204" pitchFamily="34" charset="0"/>
              <a:buChar char="•"/>
            </a:pPr>
            <a:r>
              <a:rPr lang="es-EC" sz="2000" dirty="0">
                <a:solidFill>
                  <a:schemeClr val="tx1">
                    <a:lumMod val="65000"/>
                    <a:lumOff val="35000"/>
                  </a:schemeClr>
                </a:solidFill>
              </a:rPr>
              <a:t>Apoyo UNICEF</a:t>
            </a:r>
          </a:p>
          <a:p>
            <a:pPr marL="285750" lvl="1" indent="-285750" algn="just" defTabSz="622300">
              <a:lnSpc>
                <a:spcPct val="90000"/>
              </a:lnSpc>
              <a:spcBef>
                <a:spcPct val="0"/>
              </a:spcBef>
              <a:spcAft>
                <a:spcPct val="15000"/>
              </a:spcAft>
              <a:buFont typeface="Arial" panose="020B0604020202020204" pitchFamily="34" charset="0"/>
              <a:buChar char="•"/>
            </a:pPr>
            <a:r>
              <a:rPr lang="es-EC" sz="2000" dirty="0">
                <a:solidFill>
                  <a:schemeClr val="tx1">
                    <a:lumMod val="65000"/>
                    <a:lumOff val="35000"/>
                  </a:schemeClr>
                </a:solidFill>
              </a:rPr>
              <a:t>Horas de entrenamiento: 40 horas </a:t>
            </a:r>
          </a:p>
          <a:p>
            <a:pPr marL="285750" lvl="1" indent="-285750" algn="just" defTabSz="622300">
              <a:lnSpc>
                <a:spcPct val="90000"/>
              </a:lnSpc>
              <a:spcBef>
                <a:spcPct val="0"/>
              </a:spcBef>
              <a:spcAft>
                <a:spcPct val="15000"/>
              </a:spcAft>
              <a:buFont typeface="Arial" panose="020B0604020202020204" pitchFamily="34" charset="0"/>
              <a:buChar char="•"/>
            </a:pPr>
            <a:r>
              <a:rPr lang="es-EC" sz="2000" dirty="0">
                <a:solidFill>
                  <a:schemeClr val="tx1">
                    <a:lumMod val="65000"/>
                    <a:lumOff val="35000"/>
                  </a:schemeClr>
                </a:solidFill>
              </a:rPr>
              <a:t>Re instrucción continua</a:t>
            </a:r>
          </a:p>
          <a:p>
            <a:pPr lvl="0" algn="just"/>
            <a:endParaRPr lang="es-ES" sz="2000" b="1" dirty="0">
              <a:solidFill>
                <a:schemeClr val="tx1">
                  <a:lumMod val="65000"/>
                  <a:lumOff val="35000"/>
                </a:schemeClr>
              </a:solidFill>
            </a:endParaRPr>
          </a:p>
          <a:p>
            <a:pPr lvl="0" algn="just"/>
            <a:r>
              <a:rPr lang="es-ES" sz="2000" b="1" dirty="0">
                <a:solidFill>
                  <a:schemeClr val="tx1">
                    <a:lumMod val="65000"/>
                    <a:lumOff val="35000"/>
                  </a:schemeClr>
                </a:solidFill>
              </a:rPr>
              <a:t>Equipo: </a:t>
            </a:r>
            <a:r>
              <a:rPr lang="es-ES" sz="2000" dirty="0">
                <a:solidFill>
                  <a:schemeClr val="tx1">
                    <a:lumMod val="65000"/>
                    <a:lumOff val="35000"/>
                  </a:schemeClr>
                </a:solidFill>
                <a:latin typeface="+mj-lt"/>
              </a:rPr>
              <a:t>Soporte de filtración (</a:t>
            </a:r>
            <a:r>
              <a:rPr lang="es-ES" sz="2000" dirty="0" err="1">
                <a:solidFill>
                  <a:schemeClr val="tx1">
                    <a:lumMod val="65000"/>
                    <a:lumOff val="35000"/>
                  </a:schemeClr>
                </a:solidFill>
                <a:latin typeface="+mj-lt"/>
              </a:rPr>
              <a:t>Fit</a:t>
            </a:r>
            <a:r>
              <a:rPr lang="es-ES" sz="2000" dirty="0">
                <a:solidFill>
                  <a:schemeClr val="tx1">
                    <a:lumMod val="65000"/>
                    <a:lumOff val="35000"/>
                  </a:schemeClr>
                </a:solidFill>
                <a:latin typeface="+mj-lt"/>
              </a:rPr>
              <a:t>- Manifold)</a:t>
            </a:r>
            <a:endParaRPr lang="es-EC" sz="2000" dirty="0">
              <a:solidFill>
                <a:schemeClr val="tx1">
                  <a:lumMod val="65000"/>
                  <a:lumOff val="35000"/>
                </a:schemeClr>
              </a:solidFill>
              <a:latin typeface="+mj-lt"/>
            </a:endParaRPr>
          </a:p>
          <a:p>
            <a:pPr lvl="0" algn="just"/>
            <a:endParaRPr lang="es-ES" sz="2000" dirty="0">
              <a:solidFill>
                <a:schemeClr val="tx1">
                  <a:lumMod val="65000"/>
                  <a:lumOff val="35000"/>
                </a:schemeClr>
              </a:solidFill>
            </a:endParaRPr>
          </a:p>
          <a:p>
            <a:pPr marL="0" lvl="1" defTabSz="622300">
              <a:lnSpc>
                <a:spcPct val="90000"/>
              </a:lnSpc>
              <a:spcBef>
                <a:spcPct val="0"/>
              </a:spcBef>
              <a:spcAft>
                <a:spcPct val="15000"/>
              </a:spcAft>
            </a:pPr>
            <a:endParaRPr lang="es-EC" sz="2000" b="1" dirty="0">
              <a:solidFill>
                <a:schemeClr val="tx1">
                  <a:lumMod val="65000"/>
                  <a:lumOff val="35000"/>
                </a:schemeClr>
              </a:solidFill>
            </a:endParaRPr>
          </a:p>
          <a:p>
            <a:pPr marL="0" lvl="1" defTabSz="622300">
              <a:lnSpc>
                <a:spcPct val="90000"/>
              </a:lnSpc>
              <a:spcBef>
                <a:spcPct val="0"/>
              </a:spcBef>
              <a:spcAft>
                <a:spcPct val="15000"/>
              </a:spcAft>
            </a:pPr>
            <a:r>
              <a:rPr lang="es-EC" sz="2000" b="1" dirty="0">
                <a:solidFill>
                  <a:schemeClr val="tx1">
                    <a:lumMod val="65000"/>
                    <a:lumOff val="35000"/>
                  </a:schemeClr>
                </a:solidFill>
              </a:rPr>
              <a:t>Puntos de corte: </a:t>
            </a:r>
          </a:p>
          <a:p>
            <a:pPr indent="-457200" defTabSz="622300">
              <a:lnSpc>
                <a:spcPct val="90000"/>
              </a:lnSpc>
              <a:spcBef>
                <a:spcPct val="0"/>
              </a:spcBef>
              <a:spcAft>
                <a:spcPct val="15000"/>
              </a:spcAft>
            </a:pPr>
            <a:r>
              <a:rPr lang="es-ES" sz="2000" dirty="0">
                <a:solidFill>
                  <a:schemeClr val="tx1">
                    <a:lumMod val="75000"/>
                    <a:lumOff val="25000"/>
                  </a:schemeClr>
                </a:solidFill>
                <a:latin typeface="+mj-lt"/>
                <a:ea typeface="Calibri Light" panose="020F0302020204030204" pitchFamily="34" charset="0"/>
                <a:cs typeface="Calibri Light" panose="020F0302020204030204" pitchFamily="34" charset="0"/>
              </a:rPr>
              <a:t>Riesgo bajo       : </a:t>
            </a:r>
            <a:r>
              <a:rPr lang="en-US" sz="2000" dirty="0">
                <a:solidFill>
                  <a:schemeClr val="tx1">
                    <a:lumMod val="75000"/>
                    <a:lumOff val="25000"/>
                  </a:schemeClr>
                </a:solidFill>
                <a:latin typeface="+mj-lt"/>
                <a:ea typeface="Calibri Light" panose="020F0302020204030204" pitchFamily="34" charset="0"/>
                <a:cs typeface="Calibri Light" panose="020F0302020204030204" pitchFamily="34" charset="0"/>
              </a:rPr>
              <a:t>&lt; 1 colonia</a:t>
            </a:r>
          </a:p>
          <a:p>
            <a:r>
              <a:rPr lang="es-ES" sz="2000" dirty="0">
                <a:solidFill>
                  <a:schemeClr val="tx1">
                    <a:lumMod val="75000"/>
                    <a:lumOff val="25000"/>
                  </a:schemeClr>
                </a:solidFill>
                <a:latin typeface="+mj-lt"/>
                <a:ea typeface="Calibri Light" panose="020F0302020204030204" pitchFamily="34" charset="0"/>
                <a:cs typeface="Calibri Light" panose="020F0302020204030204" pitchFamily="34" charset="0"/>
              </a:rPr>
              <a:t>Riesgo medio   : </a:t>
            </a:r>
            <a:r>
              <a:rPr lang="en-US" sz="2000" dirty="0">
                <a:solidFill>
                  <a:schemeClr val="tx1">
                    <a:lumMod val="75000"/>
                    <a:lumOff val="25000"/>
                  </a:schemeClr>
                </a:solidFill>
                <a:latin typeface="+mj-lt"/>
                <a:ea typeface="Calibri Light" panose="020F0302020204030204" pitchFamily="34" charset="0"/>
                <a:cs typeface="Calibri Light" panose="020F0302020204030204" pitchFamily="34" charset="0"/>
              </a:rPr>
              <a:t>&gt;=1 y &lt;=10 colonias </a:t>
            </a:r>
            <a:endParaRPr lang="es-ES" sz="2000" dirty="0">
              <a:solidFill>
                <a:schemeClr val="tx1">
                  <a:lumMod val="75000"/>
                  <a:lumOff val="25000"/>
                </a:schemeClr>
              </a:solidFill>
              <a:latin typeface="+mj-lt"/>
              <a:ea typeface="Calibri Light" panose="020F0302020204030204" pitchFamily="34" charset="0"/>
              <a:cs typeface="Calibri Light" panose="020F0302020204030204" pitchFamily="34" charset="0"/>
            </a:endParaRPr>
          </a:p>
          <a:p>
            <a:r>
              <a:rPr lang="es-ES" sz="2000" dirty="0">
                <a:solidFill>
                  <a:schemeClr val="tx1">
                    <a:lumMod val="75000"/>
                    <a:lumOff val="25000"/>
                  </a:schemeClr>
                </a:solidFill>
                <a:latin typeface="+mj-lt"/>
                <a:ea typeface="Calibri Light" panose="020F0302020204030204" pitchFamily="34" charset="0"/>
                <a:cs typeface="Calibri Light" panose="020F0302020204030204" pitchFamily="34" charset="0"/>
              </a:rPr>
              <a:t>Riesgo alto        : &gt;=11 y &lt;=100 colonias </a:t>
            </a:r>
          </a:p>
          <a:p>
            <a:r>
              <a:rPr lang="es-ES" sz="2000" dirty="0">
                <a:solidFill>
                  <a:schemeClr val="tx1">
                    <a:lumMod val="75000"/>
                    <a:lumOff val="25000"/>
                  </a:schemeClr>
                </a:solidFill>
                <a:latin typeface="+mj-lt"/>
                <a:ea typeface="Calibri Light" panose="020F0302020204030204" pitchFamily="34" charset="0"/>
                <a:cs typeface="Calibri Light" panose="020F0302020204030204" pitchFamily="34" charset="0"/>
              </a:rPr>
              <a:t>Riesgo muy alto: &gt;100 colonias</a:t>
            </a:r>
            <a:endParaRPr lang="es-EC" sz="2000" dirty="0"/>
          </a:p>
          <a:p>
            <a:pPr marL="285750" lvl="1" indent="-285750" defTabSz="622300">
              <a:lnSpc>
                <a:spcPct val="90000"/>
              </a:lnSpc>
              <a:spcBef>
                <a:spcPct val="0"/>
              </a:spcBef>
              <a:spcAft>
                <a:spcPct val="15000"/>
              </a:spcAft>
              <a:buFont typeface="Arial" panose="020B0604020202020204" pitchFamily="34" charset="0"/>
              <a:buChar char="•"/>
            </a:pPr>
            <a:endParaRPr lang="es-EC" sz="2000" dirty="0">
              <a:solidFill>
                <a:schemeClr val="tx1">
                  <a:lumMod val="65000"/>
                  <a:lumOff val="35000"/>
                </a:schemeClr>
              </a:solidFill>
            </a:endParaRPr>
          </a:p>
        </p:txBody>
      </p:sp>
    </p:spTree>
    <p:extLst>
      <p:ext uri="{BB962C8B-B14F-4D97-AF65-F5344CB8AC3E}">
        <p14:creationId xmlns:p14="http://schemas.microsoft.com/office/powerpoint/2010/main" val="18894854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21802"/>
            <a:ext cx="10162435" cy="607027"/>
          </a:xfrm>
        </p:spPr>
        <p:txBody>
          <a:bodyPr/>
          <a:lstStyle/>
          <a:p>
            <a:r>
              <a:rPr lang="es-MX" sz="3500" dirty="0"/>
              <a:t>Presencia de E. </a:t>
            </a:r>
            <a:r>
              <a:rPr lang="es-MX" sz="3500" dirty="0" err="1"/>
              <a:t>Coli</a:t>
            </a:r>
            <a:r>
              <a:rPr lang="es-MX" sz="3500" dirty="0"/>
              <a:t> en el agua para beber</a:t>
            </a:r>
            <a:endParaRPr lang="es-419" sz="3500" dirty="0"/>
          </a:p>
        </p:txBody>
      </p:sp>
      <p:sp>
        <p:nvSpPr>
          <p:cNvPr id="11" name="Rectángulo 10">
            <a:extLst>
              <a:ext uri="{FF2B5EF4-FFF2-40B4-BE49-F238E27FC236}">
                <a16:creationId xmlns:a16="http://schemas.microsoft.com/office/drawing/2014/main" id="{11D814D7-F482-F5CE-8D02-B465F38E3716}"/>
              </a:ext>
            </a:extLst>
          </p:cNvPr>
          <p:cNvSpPr/>
          <p:nvPr/>
        </p:nvSpPr>
        <p:spPr>
          <a:xfrm>
            <a:off x="547592" y="655462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8" name="4 Marcador de texto"/>
          <p:cNvSpPr txBox="1">
            <a:spLocks/>
          </p:cNvSpPr>
          <p:nvPr/>
        </p:nvSpPr>
        <p:spPr>
          <a:xfrm>
            <a:off x="681098" y="1591576"/>
            <a:ext cx="9919236" cy="49915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sz="1600" dirty="0">
                <a:solidFill>
                  <a:schemeClr val="tx1">
                    <a:lumMod val="75000"/>
                    <a:lumOff val="25000"/>
                  </a:schemeClr>
                </a:solidFill>
              </a:rPr>
              <a:t>El 36,7% de niños (&lt;5 años) consume agua contaminada con E.coli.</a:t>
            </a:r>
          </a:p>
        </p:txBody>
      </p:sp>
      <p:sp>
        <p:nvSpPr>
          <p:cNvPr id="12" name="Flecha derecha 11"/>
          <p:cNvSpPr/>
          <p:nvPr/>
        </p:nvSpPr>
        <p:spPr>
          <a:xfrm>
            <a:off x="4794853" y="4522874"/>
            <a:ext cx="2547092" cy="293825"/>
          </a:xfrm>
          <a:prstGeom prst="rightArrow">
            <a:avLst/>
          </a:prstGeom>
          <a:solidFill>
            <a:srgbClr val="7C57C5"/>
          </a:solidFill>
          <a:ln>
            <a:solidFill>
              <a:srgbClr val="7C57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solidFill>
                <a:schemeClr val="tx1">
                  <a:lumMod val="75000"/>
                  <a:lumOff val="25000"/>
                </a:schemeClr>
              </a:solidFill>
              <a:latin typeface="+mj-lt"/>
            </a:endParaRPr>
          </a:p>
        </p:txBody>
      </p:sp>
      <p:sp>
        <p:nvSpPr>
          <p:cNvPr id="13" name="Freeform: Shape 41">
            <a:extLst>
              <a:ext uri="{FF2B5EF4-FFF2-40B4-BE49-F238E27FC236}">
                <a16:creationId xmlns:a16="http://schemas.microsoft.com/office/drawing/2014/main" id="{C11FDD8B-E4E5-458C-B1FE-75EA26D0ED1B}"/>
              </a:ext>
            </a:extLst>
          </p:cNvPr>
          <p:cNvSpPr>
            <a:spLocks/>
          </p:cNvSpPr>
          <p:nvPr/>
        </p:nvSpPr>
        <p:spPr bwMode="auto">
          <a:xfrm>
            <a:off x="3328413" y="2385009"/>
            <a:ext cx="1268639" cy="842587"/>
          </a:xfrm>
          <a:custGeom>
            <a:avLst/>
            <a:gdLst>
              <a:gd name="connsiteX0" fmla="*/ 998433 w 1997375"/>
              <a:gd name="connsiteY0" fmla="*/ 0 h 2235069"/>
              <a:gd name="connsiteX1" fmla="*/ 1111163 w 1997375"/>
              <a:gd name="connsiteY1" fmla="*/ 30048 h 2235069"/>
              <a:gd name="connsiteX2" fmla="*/ 1884560 w 1997375"/>
              <a:gd name="connsiteY2" fmla="*/ 476179 h 2235069"/>
              <a:gd name="connsiteX3" fmla="*/ 1997375 w 1997375"/>
              <a:gd name="connsiteY3" fmla="*/ 671064 h 2235069"/>
              <a:gd name="connsiteX4" fmla="*/ 1997375 w 1997375"/>
              <a:gd name="connsiteY4" fmla="*/ 1564005 h 2235069"/>
              <a:gd name="connsiteX5" fmla="*/ 1884560 w 1997375"/>
              <a:gd name="connsiteY5" fmla="*/ 1758212 h 2235069"/>
              <a:gd name="connsiteX6" fmla="*/ 1111163 w 1997375"/>
              <a:gd name="connsiteY6" fmla="*/ 2205022 h 2235069"/>
              <a:gd name="connsiteX7" fmla="*/ 886212 w 1997375"/>
              <a:gd name="connsiteY7" fmla="*/ 2205022 h 2235069"/>
              <a:gd name="connsiteX8" fmla="*/ 112136 w 1997375"/>
              <a:gd name="connsiteY8" fmla="*/ 1758212 h 2235069"/>
              <a:gd name="connsiteX9" fmla="*/ 0 w 1997375"/>
              <a:gd name="connsiteY9" fmla="*/ 1564005 h 2235069"/>
              <a:gd name="connsiteX10" fmla="*/ 0 w 1997375"/>
              <a:gd name="connsiteY10" fmla="*/ 671064 h 2235069"/>
              <a:gd name="connsiteX11" fmla="*/ 112136 w 1997375"/>
              <a:gd name="connsiteY11" fmla="*/ 476179 h 2235069"/>
              <a:gd name="connsiteX12" fmla="*/ 886212 w 1997375"/>
              <a:gd name="connsiteY12" fmla="*/ 30048 h 2235069"/>
              <a:gd name="connsiteX13" fmla="*/ 998433 w 1997375"/>
              <a:gd name="connsiteY13" fmla="*/ 0 h 2235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7375" h="2235069">
                <a:moveTo>
                  <a:pt x="998433" y="0"/>
                </a:moveTo>
                <a:cubicBezTo>
                  <a:pt x="1037256" y="0"/>
                  <a:pt x="1076163" y="10016"/>
                  <a:pt x="1111163" y="30048"/>
                </a:cubicBezTo>
                <a:lnTo>
                  <a:pt x="1884560" y="476179"/>
                </a:lnTo>
                <a:cubicBezTo>
                  <a:pt x="1954560" y="516921"/>
                  <a:pt x="1997375" y="590937"/>
                  <a:pt x="1997375" y="671064"/>
                </a:cubicBezTo>
                <a:lnTo>
                  <a:pt x="1997375" y="1564005"/>
                </a:lnTo>
                <a:cubicBezTo>
                  <a:pt x="1997375" y="1644132"/>
                  <a:pt x="1954560" y="1718148"/>
                  <a:pt x="1884560" y="1758212"/>
                </a:cubicBezTo>
                <a:lnTo>
                  <a:pt x="1111163" y="2205022"/>
                </a:lnTo>
                <a:cubicBezTo>
                  <a:pt x="1041163" y="2245085"/>
                  <a:pt x="955532" y="2245085"/>
                  <a:pt x="886212" y="2205022"/>
                </a:cubicBezTo>
                <a:lnTo>
                  <a:pt x="112136" y="1758212"/>
                </a:lnTo>
                <a:cubicBezTo>
                  <a:pt x="42816" y="1718148"/>
                  <a:pt x="0" y="1644132"/>
                  <a:pt x="0" y="1564005"/>
                </a:cubicBezTo>
                <a:lnTo>
                  <a:pt x="0" y="671064"/>
                </a:lnTo>
                <a:cubicBezTo>
                  <a:pt x="0" y="590937"/>
                  <a:pt x="42816" y="516921"/>
                  <a:pt x="112136" y="476179"/>
                </a:cubicBezTo>
                <a:lnTo>
                  <a:pt x="886212" y="30048"/>
                </a:lnTo>
                <a:cubicBezTo>
                  <a:pt x="920872" y="10016"/>
                  <a:pt x="959610" y="0"/>
                  <a:pt x="998433" y="0"/>
                </a:cubicBezTo>
                <a:close/>
              </a:path>
            </a:pathLst>
          </a:custGeom>
          <a:solidFill>
            <a:srgbClr val="7C57C5">
              <a:alpha val="50000"/>
            </a:srgbClr>
          </a:solidFill>
          <a:ln>
            <a:noFill/>
          </a:ln>
          <a:effectLst/>
        </p:spPr>
        <p:txBody>
          <a:bodyPr vert="horz" wrap="square" lIns="68580" tIns="34290" rIns="68580" bIns="34290" numCol="1" anchor="ctr" anchorCtr="0" compatLnSpc="1">
            <a:prstTxWarp prst="textNoShape">
              <a:avLst/>
            </a:prstTxWarp>
          </a:bodyPr>
          <a:lstStyle/>
          <a:p>
            <a:pPr algn="ctr"/>
            <a:r>
              <a:rPr lang="en-US" sz="2000" b="1" dirty="0">
                <a:solidFill>
                  <a:schemeClr val="tx1">
                    <a:lumMod val="75000"/>
                    <a:lumOff val="25000"/>
                  </a:schemeClr>
                </a:solidFill>
                <a:latin typeface="+mj-lt"/>
              </a:rPr>
              <a:t>24,4%</a:t>
            </a:r>
          </a:p>
        </p:txBody>
      </p:sp>
      <p:sp>
        <p:nvSpPr>
          <p:cNvPr id="14" name="Freeform: Shape 41">
            <a:extLst>
              <a:ext uri="{FF2B5EF4-FFF2-40B4-BE49-F238E27FC236}">
                <a16:creationId xmlns:a16="http://schemas.microsoft.com/office/drawing/2014/main" id="{C11FDD8B-E4E5-458C-B1FE-75EA26D0ED1B}"/>
              </a:ext>
            </a:extLst>
          </p:cNvPr>
          <p:cNvSpPr>
            <a:spLocks/>
          </p:cNvSpPr>
          <p:nvPr/>
        </p:nvSpPr>
        <p:spPr bwMode="auto">
          <a:xfrm>
            <a:off x="7451129" y="2385009"/>
            <a:ext cx="1268639" cy="842587"/>
          </a:xfrm>
          <a:custGeom>
            <a:avLst/>
            <a:gdLst>
              <a:gd name="connsiteX0" fmla="*/ 998433 w 1997375"/>
              <a:gd name="connsiteY0" fmla="*/ 0 h 2235069"/>
              <a:gd name="connsiteX1" fmla="*/ 1111163 w 1997375"/>
              <a:gd name="connsiteY1" fmla="*/ 30048 h 2235069"/>
              <a:gd name="connsiteX2" fmla="*/ 1884560 w 1997375"/>
              <a:gd name="connsiteY2" fmla="*/ 476179 h 2235069"/>
              <a:gd name="connsiteX3" fmla="*/ 1997375 w 1997375"/>
              <a:gd name="connsiteY3" fmla="*/ 671064 h 2235069"/>
              <a:gd name="connsiteX4" fmla="*/ 1997375 w 1997375"/>
              <a:gd name="connsiteY4" fmla="*/ 1564005 h 2235069"/>
              <a:gd name="connsiteX5" fmla="*/ 1884560 w 1997375"/>
              <a:gd name="connsiteY5" fmla="*/ 1758212 h 2235069"/>
              <a:gd name="connsiteX6" fmla="*/ 1111163 w 1997375"/>
              <a:gd name="connsiteY6" fmla="*/ 2205022 h 2235069"/>
              <a:gd name="connsiteX7" fmla="*/ 886212 w 1997375"/>
              <a:gd name="connsiteY7" fmla="*/ 2205022 h 2235069"/>
              <a:gd name="connsiteX8" fmla="*/ 112136 w 1997375"/>
              <a:gd name="connsiteY8" fmla="*/ 1758212 h 2235069"/>
              <a:gd name="connsiteX9" fmla="*/ 0 w 1997375"/>
              <a:gd name="connsiteY9" fmla="*/ 1564005 h 2235069"/>
              <a:gd name="connsiteX10" fmla="*/ 0 w 1997375"/>
              <a:gd name="connsiteY10" fmla="*/ 671064 h 2235069"/>
              <a:gd name="connsiteX11" fmla="*/ 112136 w 1997375"/>
              <a:gd name="connsiteY11" fmla="*/ 476179 h 2235069"/>
              <a:gd name="connsiteX12" fmla="*/ 886212 w 1997375"/>
              <a:gd name="connsiteY12" fmla="*/ 30048 h 2235069"/>
              <a:gd name="connsiteX13" fmla="*/ 998433 w 1997375"/>
              <a:gd name="connsiteY13" fmla="*/ 0 h 2235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7375" h="2235069">
                <a:moveTo>
                  <a:pt x="998433" y="0"/>
                </a:moveTo>
                <a:cubicBezTo>
                  <a:pt x="1037256" y="0"/>
                  <a:pt x="1076163" y="10016"/>
                  <a:pt x="1111163" y="30048"/>
                </a:cubicBezTo>
                <a:lnTo>
                  <a:pt x="1884560" y="476179"/>
                </a:lnTo>
                <a:cubicBezTo>
                  <a:pt x="1954560" y="516921"/>
                  <a:pt x="1997375" y="590937"/>
                  <a:pt x="1997375" y="671064"/>
                </a:cubicBezTo>
                <a:lnTo>
                  <a:pt x="1997375" y="1564005"/>
                </a:lnTo>
                <a:cubicBezTo>
                  <a:pt x="1997375" y="1644132"/>
                  <a:pt x="1954560" y="1718148"/>
                  <a:pt x="1884560" y="1758212"/>
                </a:cubicBezTo>
                <a:lnTo>
                  <a:pt x="1111163" y="2205022"/>
                </a:lnTo>
                <a:cubicBezTo>
                  <a:pt x="1041163" y="2245085"/>
                  <a:pt x="955532" y="2245085"/>
                  <a:pt x="886212" y="2205022"/>
                </a:cubicBezTo>
                <a:lnTo>
                  <a:pt x="112136" y="1758212"/>
                </a:lnTo>
                <a:cubicBezTo>
                  <a:pt x="42816" y="1718148"/>
                  <a:pt x="0" y="1644132"/>
                  <a:pt x="0" y="1564005"/>
                </a:cubicBezTo>
                <a:lnTo>
                  <a:pt x="0" y="671064"/>
                </a:lnTo>
                <a:cubicBezTo>
                  <a:pt x="0" y="590937"/>
                  <a:pt x="42816" y="516921"/>
                  <a:pt x="112136" y="476179"/>
                </a:cubicBezTo>
                <a:lnTo>
                  <a:pt x="886212" y="30048"/>
                </a:lnTo>
                <a:cubicBezTo>
                  <a:pt x="920872" y="10016"/>
                  <a:pt x="959610" y="0"/>
                  <a:pt x="998433" y="0"/>
                </a:cubicBezTo>
                <a:close/>
              </a:path>
            </a:pathLst>
          </a:custGeom>
          <a:solidFill>
            <a:srgbClr val="7C57C5">
              <a:alpha val="50000"/>
            </a:srgbClr>
          </a:solidFill>
          <a:ln>
            <a:noFill/>
          </a:ln>
          <a:effectLst/>
        </p:spPr>
        <p:txBody>
          <a:bodyPr vert="horz" wrap="square" lIns="68580" tIns="34290" rIns="68580" bIns="34290" numCol="1" anchor="ctr" anchorCtr="0" compatLnSpc="1">
            <a:prstTxWarp prst="textNoShape">
              <a:avLst/>
            </a:prstTxWarp>
          </a:bodyPr>
          <a:lstStyle/>
          <a:p>
            <a:pPr algn="ctr"/>
            <a:r>
              <a:rPr lang="en-US" sz="2000" b="1" dirty="0">
                <a:solidFill>
                  <a:schemeClr val="tx1">
                    <a:lumMod val="75000"/>
                    <a:lumOff val="25000"/>
                  </a:schemeClr>
                </a:solidFill>
                <a:latin typeface="+mj-lt"/>
              </a:rPr>
              <a:t>36,7%</a:t>
            </a:r>
          </a:p>
        </p:txBody>
      </p:sp>
      <p:sp>
        <p:nvSpPr>
          <p:cNvPr id="15" name="Título 20">
            <a:extLst>
              <a:ext uri="{FF2B5EF4-FFF2-40B4-BE49-F238E27FC236}">
                <a16:creationId xmlns:a16="http://schemas.microsoft.com/office/drawing/2014/main" id="{2D7A34C7-B9D9-7A20-A54F-D77C2A9E84E8}"/>
              </a:ext>
            </a:extLst>
          </p:cNvPr>
          <p:cNvSpPr txBox="1">
            <a:spLocks/>
          </p:cNvSpPr>
          <p:nvPr/>
        </p:nvSpPr>
        <p:spPr>
          <a:xfrm>
            <a:off x="3230353" y="5381230"/>
            <a:ext cx="1498893" cy="43889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1F285D"/>
                </a:solidFill>
                <a:latin typeface="+mj-lt"/>
                <a:ea typeface="+mj-ea"/>
                <a:cs typeface="+mj-cs"/>
              </a:defRPr>
            </a:lvl1pPr>
          </a:lstStyle>
          <a:p>
            <a:pPr algn="ctr"/>
            <a:r>
              <a:rPr lang="es-EC" sz="1800" dirty="0">
                <a:solidFill>
                  <a:schemeClr val="tx1">
                    <a:lumMod val="75000"/>
                    <a:lumOff val="25000"/>
                  </a:schemeClr>
                </a:solidFill>
              </a:rPr>
              <a:t>Fuente</a:t>
            </a:r>
          </a:p>
        </p:txBody>
      </p:sp>
      <p:sp>
        <p:nvSpPr>
          <p:cNvPr id="16" name="Título 20">
            <a:extLst>
              <a:ext uri="{FF2B5EF4-FFF2-40B4-BE49-F238E27FC236}">
                <a16:creationId xmlns:a16="http://schemas.microsoft.com/office/drawing/2014/main" id="{61350AD0-7323-14EB-E1B4-C2B748C79CC5}"/>
              </a:ext>
            </a:extLst>
          </p:cNvPr>
          <p:cNvSpPr txBox="1">
            <a:spLocks/>
          </p:cNvSpPr>
          <p:nvPr/>
        </p:nvSpPr>
        <p:spPr>
          <a:xfrm>
            <a:off x="7300541" y="5381229"/>
            <a:ext cx="1498893" cy="43889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1F285D"/>
                </a:solidFill>
                <a:latin typeface="+mj-lt"/>
                <a:ea typeface="+mj-ea"/>
                <a:cs typeface="+mj-cs"/>
              </a:defRPr>
            </a:lvl1pPr>
          </a:lstStyle>
          <a:p>
            <a:pPr algn="ctr"/>
            <a:r>
              <a:rPr lang="es-EC" sz="1800" dirty="0">
                <a:solidFill>
                  <a:schemeClr val="tx1">
                    <a:lumMod val="75000"/>
                    <a:lumOff val="25000"/>
                  </a:schemeClr>
                </a:solidFill>
              </a:rPr>
              <a:t>Vaso</a:t>
            </a:r>
          </a:p>
        </p:txBody>
      </p:sp>
      <p:pic>
        <p:nvPicPr>
          <p:cNvPr id="17" name="Imagen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3011" y="3969630"/>
            <a:ext cx="1258650" cy="1258650"/>
          </a:xfrm>
          <a:prstGeom prst="rect">
            <a:avLst/>
          </a:prstGeom>
        </p:spPr>
      </p:pic>
      <p:pic>
        <p:nvPicPr>
          <p:cNvPr id="18" name="Imagen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9462" y="3422489"/>
            <a:ext cx="1096492" cy="1096492"/>
          </a:xfrm>
          <a:prstGeom prst="rect">
            <a:avLst/>
          </a:prstGeom>
        </p:spPr>
      </p:pic>
      <p:pic>
        <p:nvPicPr>
          <p:cNvPr id="19" name="Imagen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8882" y="3455826"/>
            <a:ext cx="1005035" cy="1005035"/>
          </a:xfrm>
          <a:prstGeom prst="rect">
            <a:avLst/>
          </a:prstGeom>
        </p:spPr>
      </p:pic>
      <p:pic>
        <p:nvPicPr>
          <p:cNvPr id="20" name="Imagen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0807" y="5026852"/>
            <a:ext cx="1026510" cy="1026510"/>
          </a:xfrm>
          <a:prstGeom prst="rect">
            <a:avLst/>
          </a:prstGeom>
        </p:spPr>
      </p:pic>
      <p:pic>
        <p:nvPicPr>
          <p:cNvPr id="21" name="Imagen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20316" y="4131544"/>
            <a:ext cx="1094394" cy="1094394"/>
          </a:xfrm>
          <a:prstGeom prst="rect">
            <a:avLst/>
          </a:prstGeom>
        </p:spPr>
      </p:pic>
      <p:pic>
        <p:nvPicPr>
          <p:cNvPr id="22" name="Imagen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2853" y="4950297"/>
            <a:ext cx="1152169" cy="1152169"/>
          </a:xfrm>
          <a:prstGeom prst="rect">
            <a:avLst/>
          </a:prstGeom>
        </p:spPr>
      </p:pic>
      <p:sp>
        <p:nvSpPr>
          <p:cNvPr id="23" name="Título 20">
            <a:extLst>
              <a:ext uri="{FF2B5EF4-FFF2-40B4-BE49-F238E27FC236}">
                <a16:creationId xmlns:a16="http://schemas.microsoft.com/office/drawing/2014/main" id="{C9B3D633-4BC3-6BB7-EE58-8087AEEEB0BC}"/>
              </a:ext>
            </a:extLst>
          </p:cNvPr>
          <p:cNvSpPr txBox="1">
            <a:spLocks/>
          </p:cNvSpPr>
          <p:nvPr/>
        </p:nvSpPr>
        <p:spPr>
          <a:xfrm>
            <a:off x="4729246" y="2588264"/>
            <a:ext cx="2612699" cy="43889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1F285D"/>
                </a:solidFill>
                <a:latin typeface="+mj-lt"/>
                <a:ea typeface="+mj-ea"/>
                <a:cs typeface="+mj-cs"/>
              </a:defRPr>
            </a:lvl1pPr>
          </a:lstStyle>
          <a:p>
            <a:pPr algn="ctr"/>
            <a:r>
              <a:rPr lang="es-EC" sz="2000" b="0" dirty="0">
                <a:solidFill>
                  <a:schemeClr val="tx1">
                    <a:lumMod val="75000"/>
                    <a:lumOff val="25000"/>
                  </a:schemeClr>
                </a:solidFill>
              </a:rPr>
              <a:t>Tratamiento y almacenamiento</a:t>
            </a:r>
            <a:endParaRPr lang="es-EC" sz="2000" dirty="0">
              <a:solidFill>
                <a:schemeClr val="tx1">
                  <a:lumMod val="75000"/>
                  <a:lumOff val="25000"/>
                </a:schemeClr>
              </a:solidFill>
            </a:endParaRPr>
          </a:p>
        </p:txBody>
      </p:sp>
      <p:sp>
        <p:nvSpPr>
          <p:cNvPr id="24" name="Rectángulo redondeado 23"/>
          <p:cNvSpPr/>
          <p:nvPr/>
        </p:nvSpPr>
        <p:spPr>
          <a:xfrm>
            <a:off x="8933688" y="2274005"/>
            <a:ext cx="2005036" cy="1028750"/>
          </a:xfrm>
          <a:prstGeom prst="roundRect">
            <a:avLst/>
          </a:prstGeom>
          <a:ln w="28575">
            <a:solidFill>
              <a:srgbClr val="7C57C5"/>
            </a:solidFill>
          </a:ln>
        </p:spPr>
        <p:style>
          <a:lnRef idx="2">
            <a:schemeClr val="accent2"/>
          </a:lnRef>
          <a:fillRef idx="1">
            <a:schemeClr val="lt1"/>
          </a:fillRef>
          <a:effectRef idx="0">
            <a:schemeClr val="accent2"/>
          </a:effectRef>
          <a:fontRef idx="minor">
            <a:schemeClr val="dk1"/>
          </a:fontRef>
        </p:style>
        <p:txBody>
          <a:bodyPr rtlCol="0" anchor="ctr"/>
          <a:lstStyle/>
          <a:p>
            <a:pPr>
              <a:lnSpc>
                <a:spcPct val="150000"/>
              </a:lnSpc>
            </a:pPr>
            <a:r>
              <a:rPr lang="es-ES" b="1" dirty="0">
                <a:solidFill>
                  <a:schemeClr val="tx1">
                    <a:lumMod val="65000"/>
                    <a:lumOff val="35000"/>
                  </a:schemeClr>
                </a:solidFill>
              </a:rPr>
              <a:t>Urbano</a:t>
            </a:r>
            <a:r>
              <a:rPr lang="es-ES" dirty="0">
                <a:solidFill>
                  <a:schemeClr val="tx1">
                    <a:lumMod val="65000"/>
                    <a:lumOff val="35000"/>
                  </a:schemeClr>
                </a:solidFill>
              </a:rPr>
              <a:t>: 25,9%</a:t>
            </a:r>
          </a:p>
          <a:p>
            <a:pPr>
              <a:lnSpc>
                <a:spcPct val="150000"/>
              </a:lnSpc>
            </a:pPr>
            <a:r>
              <a:rPr lang="es-ES" b="1" dirty="0">
                <a:solidFill>
                  <a:schemeClr val="tx1">
                    <a:lumMod val="65000"/>
                    <a:lumOff val="35000"/>
                  </a:schemeClr>
                </a:solidFill>
              </a:rPr>
              <a:t>Rural: </a:t>
            </a:r>
            <a:r>
              <a:rPr lang="es-ES" dirty="0">
                <a:solidFill>
                  <a:schemeClr val="tx1">
                    <a:lumMod val="65000"/>
                    <a:lumOff val="35000"/>
                  </a:schemeClr>
                </a:solidFill>
              </a:rPr>
              <a:t>56,5%</a:t>
            </a:r>
          </a:p>
        </p:txBody>
      </p:sp>
      <p:sp>
        <p:nvSpPr>
          <p:cNvPr id="25" name="Rectángulo redondeado 24"/>
          <p:cNvSpPr/>
          <p:nvPr/>
        </p:nvSpPr>
        <p:spPr>
          <a:xfrm>
            <a:off x="1093406" y="2274005"/>
            <a:ext cx="2005036" cy="1028750"/>
          </a:xfrm>
          <a:prstGeom prst="roundRect">
            <a:avLst/>
          </a:prstGeom>
          <a:ln w="28575">
            <a:solidFill>
              <a:srgbClr val="7C57C5"/>
            </a:solidFill>
          </a:ln>
        </p:spPr>
        <p:style>
          <a:lnRef idx="2">
            <a:schemeClr val="accent2"/>
          </a:lnRef>
          <a:fillRef idx="1">
            <a:schemeClr val="lt1"/>
          </a:fillRef>
          <a:effectRef idx="0">
            <a:schemeClr val="accent2"/>
          </a:effectRef>
          <a:fontRef idx="minor">
            <a:schemeClr val="dk1"/>
          </a:fontRef>
        </p:style>
        <p:txBody>
          <a:bodyPr rtlCol="0" anchor="ctr"/>
          <a:lstStyle/>
          <a:p>
            <a:pPr>
              <a:lnSpc>
                <a:spcPct val="150000"/>
              </a:lnSpc>
            </a:pPr>
            <a:r>
              <a:rPr lang="es-ES" b="1" dirty="0">
                <a:solidFill>
                  <a:schemeClr val="tx1">
                    <a:lumMod val="65000"/>
                    <a:lumOff val="35000"/>
                  </a:schemeClr>
                </a:solidFill>
              </a:rPr>
              <a:t>Urbano</a:t>
            </a:r>
            <a:r>
              <a:rPr lang="es-ES" dirty="0">
                <a:solidFill>
                  <a:schemeClr val="tx1">
                    <a:lumMod val="65000"/>
                    <a:lumOff val="35000"/>
                  </a:schemeClr>
                </a:solidFill>
              </a:rPr>
              <a:t>: 12,9%</a:t>
            </a:r>
          </a:p>
          <a:p>
            <a:pPr>
              <a:lnSpc>
                <a:spcPct val="150000"/>
              </a:lnSpc>
            </a:pPr>
            <a:r>
              <a:rPr lang="es-ES" b="1" dirty="0">
                <a:solidFill>
                  <a:schemeClr val="tx1">
                    <a:lumMod val="65000"/>
                    <a:lumOff val="35000"/>
                  </a:schemeClr>
                </a:solidFill>
              </a:rPr>
              <a:t>Rural: </a:t>
            </a:r>
            <a:r>
              <a:rPr lang="es-ES" dirty="0">
                <a:solidFill>
                  <a:schemeClr val="tx1">
                    <a:lumMod val="65000"/>
                    <a:lumOff val="35000"/>
                  </a:schemeClr>
                </a:solidFill>
              </a:rPr>
              <a:t>46,0%</a:t>
            </a:r>
          </a:p>
        </p:txBody>
      </p:sp>
    </p:spTree>
    <p:extLst>
      <p:ext uri="{BB962C8B-B14F-4D97-AF65-F5344CB8AC3E}">
        <p14:creationId xmlns:p14="http://schemas.microsoft.com/office/powerpoint/2010/main" val="19408705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35450"/>
            <a:ext cx="9998662" cy="607027"/>
          </a:xfrm>
        </p:spPr>
        <p:txBody>
          <a:bodyPr/>
          <a:lstStyle/>
          <a:p>
            <a:r>
              <a:rPr lang="es-ES" sz="3500" dirty="0"/>
              <a:t>Presencia de E.coli en agua para beber</a:t>
            </a:r>
            <a:endParaRPr lang="es-419" sz="3500" dirty="0">
              <a:solidFill>
                <a:schemeClr val="tx1">
                  <a:lumMod val="75000"/>
                  <a:lumOff val="25000"/>
                </a:schemeClr>
              </a:solidFill>
            </a:endParaRPr>
          </a:p>
        </p:txBody>
      </p:sp>
      <p:sp>
        <p:nvSpPr>
          <p:cNvPr id="11" name="Rectángulo 10">
            <a:extLst>
              <a:ext uri="{FF2B5EF4-FFF2-40B4-BE49-F238E27FC236}">
                <a16:creationId xmlns:a16="http://schemas.microsoft.com/office/drawing/2014/main" id="{11D814D7-F482-F5CE-8D02-B465F38E3716}"/>
              </a:ext>
            </a:extLst>
          </p:cNvPr>
          <p:cNvSpPr/>
          <p:nvPr/>
        </p:nvSpPr>
        <p:spPr>
          <a:xfrm>
            <a:off x="329224" y="655462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29" name="Marcador de contenido 1"/>
          <p:cNvSpPr txBox="1">
            <a:spLocks/>
          </p:cNvSpPr>
          <p:nvPr/>
        </p:nvSpPr>
        <p:spPr>
          <a:xfrm>
            <a:off x="1103906" y="990085"/>
            <a:ext cx="5346552" cy="60702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C" dirty="0"/>
              <a:t>En la fuente</a:t>
            </a:r>
          </a:p>
        </p:txBody>
      </p:sp>
      <p:graphicFrame>
        <p:nvGraphicFramePr>
          <p:cNvPr id="2" name="Tabla 1"/>
          <p:cNvGraphicFramePr>
            <a:graphicFrameLocks noGrp="1"/>
          </p:cNvGraphicFramePr>
          <p:nvPr>
            <p:extLst>
              <p:ext uri="{D42A27DB-BD31-4B8C-83A1-F6EECF244321}">
                <p14:modId xmlns:p14="http://schemas.microsoft.com/office/powerpoint/2010/main" val="2950527815"/>
              </p:ext>
            </p:extLst>
          </p:nvPr>
        </p:nvGraphicFramePr>
        <p:xfrm>
          <a:off x="7736440" y="1293599"/>
          <a:ext cx="4294597" cy="5318480"/>
        </p:xfrm>
        <a:graphic>
          <a:graphicData uri="http://schemas.openxmlformats.org/drawingml/2006/table">
            <a:tbl>
              <a:tblPr firstRow="1">
                <a:tableStyleId>{5FD0F851-EC5A-4D38-B0AD-8093EC10F338}</a:tableStyleId>
              </a:tblPr>
              <a:tblGrid>
                <a:gridCol w="2365643">
                  <a:extLst>
                    <a:ext uri="{9D8B030D-6E8A-4147-A177-3AD203B41FA5}">
                      <a16:colId xmlns:a16="http://schemas.microsoft.com/office/drawing/2014/main" val="20000"/>
                    </a:ext>
                  </a:extLst>
                </a:gridCol>
                <a:gridCol w="1928954">
                  <a:extLst>
                    <a:ext uri="{9D8B030D-6E8A-4147-A177-3AD203B41FA5}">
                      <a16:colId xmlns:a16="http://schemas.microsoft.com/office/drawing/2014/main" val="20001"/>
                    </a:ext>
                  </a:extLst>
                </a:gridCol>
              </a:tblGrid>
              <a:tr h="248648">
                <a:tc>
                  <a:txBody>
                    <a:bodyPr/>
                    <a:lstStyle/>
                    <a:p>
                      <a:pPr algn="ctr" rtl="0" fontAlgn="b"/>
                      <a:r>
                        <a:rPr lang="es-EC" sz="1200" u="none" strike="noStrike" dirty="0">
                          <a:solidFill>
                            <a:schemeClr val="tx1"/>
                          </a:solidFill>
                          <a:effectLst/>
                        </a:rPr>
                        <a:t>Provincia</a:t>
                      </a:r>
                      <a:endParaRPr lang="es-EC" sz="1200" b="1" i="0" u="none" strike="noStrike" dirty="0">
                        <a:solidFill>
                          <a:schemeClr val="tx1"/>
                        </a:solidFill>
                        <a:effectLst/>
                        <a:latin typeface="Century Gothic" panose="020B0502020202020204" pitchFamily="34" charset="0"/>
                      </a:endParaRPr>
                    </a:p>
                  </a:txBody>
                  <a:tcPr marL="5920" marR="5920" marT="5920" marB="0" anchor="b"/>
                </a:tc>
                <a:tc>
                  <a:txBody>
                    <a:bodyPr/>
                    <a:lstStyle/>
                    <a:p>
                      <a:pPr algn="ctr" rtl="0" fontAlgn="b"/>
                      <a:r>
                        <a:rPr lang="es-EC" sz="1200" u="none" strike="noStrike" dirty="0">
                          <a:solidFill>
                            <a:schemeClr val="tx1"/>
                          </a:solidFill>
                          <a:effectLst/>
                        </a:rPr>
                        <a:t>ENDI 22-23 (%)</a:t>
                      </a:r>
                      <a:endParaRPr lang="es-EC" sz="1200" b="1" i="0" u="none" strike="noStrike" dirty="0">
                        <a:solidFill>
                          <a:schemeClr val="tx1"/>
                        </a:solidFill>
                        <a:effectLst/>
                        <a:latin typeface="Century Gothic" panose="020B0502020202020204" pitchFamily="34" charset="0"/>
                      </a:endParaRPr>
                    </a:p>
                  </a:txBody>
                  <a:tcPr marL="5920" marR="5920" marT="5920" marB="0" anchor="b"/>
                </a:tc>
                <a:extLst>
                  <a:ext uri="{0D108BD9-81ED-4DB2-BD59-A6C34878D82A}">
                    <a16:rowId xmlns:a16="http://schemas.microsoft.com/office/drawing/2014/main" val="10000"/>
                  </a:ext>
                </a:extLst>
              </a:tr>
              <a:tr h="248648">
                <a:tc>
                  <a:txBody>
                    <a:bodyPr/>
                    <a:lstStyle/>
                    <a:p>
                      <a:pPr algn="l" fontAlgn="ctr"/>
                      <a:r>
                        <a:rPr lang="es-EC" sz="1200" u="none" strike="noStrike" dirty="0">
                          <a:solidFill>
                            <a:schemeClr val="tx1"/>
                          </a:solidFill>
                          <a:effectLst/>
                        </a:rPr>
                        <a:t>Morona Santiago</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70,2</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01"/>
                  </a:ext>
                </a:extLst>
              </a:tr>
              <a:tr h="124324">
                <a:tc>
                  <a:txBody>
                    <a:bodyPr/>
                    <a:lstStyle/>
                    <a:p>
                      <a:pPr algn="l" fontAlgn="ctr"/>
                      <a:r>
                        <a:rPr lang="es-EC" sz="1200" u="none" strike="noStrike" dirty="0">
                          <a:solidFill>
                            <a:schemeClr val="tx1"/>
                          </a:solidFill>
                          <a:effectLst/>
                        </a:rPr>
                        <a:t>Orellana</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67,8</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02"/>
                  </a:ext>
                </a:extLst>
              </a:tr>
              <a:tr h="248648">
                <a:tc>
                  <a:txBody>
                    <a:bodyPr/>
                    <a:lstStyle/>
                    <a:p>
                      <a:pPr algn="l" fontAlgn="ctr"/>
                      <a:r>
                        <a:rPr lang="es-EC" sz="1200" u="none" strike="noStrike" dirty="0">
                          <a:solidFill>
                            <a:schemeClr val="tx1"/>
                          </a:solidFill>
                          <a:effectLst/>
                        </a:rPr>
                        <a:t>Zamora Chinchipe</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61,7</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03"/>
                  </a:ext>
                </a:extLst>
              </a:tr>
              <a:tr h="124324">
                <a:tc>
                  <a:txBody>
                    <a:bodyPr/>
                    <a:lstStyle/>
                    <a:p>
                      <a:pPr algn="l" fontAlgn="ctr"/>
                      <a:r>
                        <a:rPr lang="es-EC" sz="1200" u="none" strike="noStrike" dirty="0">
                          <a:solidFill>
                            <a:schemeClr val="tx1"/>
                          </a:solidFill>
                          <a:effectLst/>
                        </a:rPr>
                        <a:t>Napo</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58,8</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04"/>
                  </a:ext>
                </a:extLst>
              </a:tr>
              <a:tr h="124324">
                <a:tc>
                  <a:txBody>
                    <a:bodyPr/>
                    <a:lstStyle/>
                    <a:p>
                      <a:pPr algn="l" fontAlgn="ctr"/>
                      <a:r>
                        <a:rPr lang="es-EC" sz="1200" u="none" strike="noStrike">
                          <a:solidFill>
                            <a:schemeClr val="tx1"/>
                          </a:solidFill>
                          <a:effectLst/>
                        </a:rPr>
                        <a:t>Pastaza</a:t>
                      </a:r>
                      <a:endParaRPr lang="es-EC" sz="1200" b="0" i="0" u="none" strike="noStrike">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56,9</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05"/>
                  </a:ext>
                </a:extLst>
              </a:tr>
              <a:tr h="124324">
                <a:tc>
                  <a:txBody>
                    <a:bodyPr/>
                    <a:lstStyle/>
                    <a:p>
                      <a:pPr algn="l" fontAlgn="ctr"/>
                      <a:r>
                        <a:rPr lang="es-EC" sz="1200" u="none" strike="noStrike" dirty="0">
                          <a:solidFill>
                            <a:schemeClr val="tx1"/>
                          </a:solidFill>
                          <a:effectLst/>
                        </a:rPr>
                        <a:t>Bolívar</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52,3</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06"/>
                  </a:ext>
                </a:extLst>
              </a:tr>
              <a:tr h="124324">
                <a:tc>
                  <a:txBody>
                    <a:bodyPr/>
                    <a:lstStyle/>
                    <a:p>
                      <a:pPr algn="l" fontAlgn="ctr"/>
                      <a:r>
                        <a:rPr lang="es-EC" sz="1200" u="none" strike="noStrike" dirty="0">
                          <a:solidFill>
                            <a:schemeClr val="tx1"/>
                          </a:solidFill>
                          <a:effectLst/>
                        </a:rPr>
                        <a:t>Cañar</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44,5</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07"/>
                  </a:ext>
                </a:extLst>
              </a:tr>
              <a:tr h="124324">
                <a:tc>
                  <a:txBody>
                    <a:bodyPr/>
                    <a:lstStyle/>
                    <a:p>
                      <a:pPr algn="l" fontAlgn="ctr"/>
                      <a:r>
                        <a:rPr lang="es-EC" sz="1200" u="none" strike="noStrike">
                          <a:solidFill>
                            <a:schemeClr val="tx1"/>
                          </a:solidFill>
                          <a:effectLst/>
                        </a:rPr>
                        <a:t>El Oro</a:t>
                      </a:r>
                      <a:endParaRPr lang="es-EC" sz="1200" b="0" i="0" u="none" strike="noStrike">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40,4</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08"/>
                  </a:ext>
                </a:extLst>
              </a:tr>
              <a:tr h="248648">
                <a:tc>
                  <a:txBody>
                    <a:bodyPr/>
                    <a:lstStyle/>
                    <a:p>
                      <a:pPr algn="l" fontAlgn="ctr"/>
                      <a:r>
                        <a:rPr lang="es-EC" sz="1200" u="none" strike="noStrike" dirty="0">
                          <a:solidFill>
                            <a:schemeClr val="tx1"/>
                          </a:solidFill>
                          <a:effectLst/>
                        </a:rPr>
                        <a:t>Esmeraldas</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40,3</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09"/>
                  </a:ext>
                </a:extLst>
              </a:tr>
              <a:tr h="248648">
                <a:tc>
                  <a:txBody>
                    <a:bodyPr/>
                    <a:lstStyle/>
                    <a:p>
                      <a:pPr algn="l" fontAlgn="ctr"/>
                      <a:r>
                        <a:rPr lang="es-EC" sz="1200" u="none" strike="noStrike" dirty="0">
                          <a:solidFill>
                            <a:schemeClr val="tx1"/>
                          </a:solidFill>
                          <a:effectLst/>
                        </a:rPr>
                        <a:t>Sucumbíos</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36,9</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10"/>
                  </a:ext>
                </a:extLst>
              </a:tr>
              <a:tr h="124324">
                <a:tc>
                  <a:txBody>
                    <a:bodyPr/>
                    <a:lstStyle/>
                    <a:p>
                      <a:pPr algn="l" fontAlgn="ctr"/>
                      <a:r>
                        <a:rPr lang="es-EC" sz="1200" u="none" strike="noStrike" dirty="0">
                          <a:solidFill>
                            <a:schemeClr val="tx1"/>
                          </a:solidFill>
                          <a:effectLst/>
                        </a:rPr>
                        <a:t>Cotopaxi</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36,7</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11"/>
                  </a:ext>
                </a:extLst>
              </a:tr>
              <a:tr h="124324">
                <a:tc>
                  <a:txBody>
                    <a:bodyPr/>
                    <a:lstStyle/>
                    <a:p>
                      <a:pPr algn="l" fontAlgn="ctr"/>
                      <a:r>
                        <a:rPr lang="es-EC" sz="1200" u="none" strike="noStrike" dirty="0">
                          <a:solidFill>
                            <a:schemeClr val="tx1"/>
                          </a:solidFill>
                          <a:effectLst/>
                        </a:rPr>
                        <a:t>Los Ríos</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32,6</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12"/>
                  </a:ext>
                </a:extLst>
              </a:tr>
              <a:tr h="124324">
                <a:tc>
                  <a:txBody>
                    <a:bodyPr/>
                    <a:lstStyle/>
                    <a:p>
                      <a:pPr algn="l" fontAlgn="ctr"/>
                      <a:r>
                        <a:rPr lang="es-EC" sz="1200" u="none" strike="noStrike" dirty="0">
                          <a:solidFill>
                            <a:schemeClr val="tx1"/>
                          </a:solidFill>
                          <a:effectLst/>
                        </a:rPr>
                        <a:t>Loja</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31,6</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13"/>
                  </a:ext>
                </a:extLst>
              </a:tr>
              <a:tr h="124324">
                <a:tc>
                  <a:txBody>
                    <a:bodyPr/>
                    <a:lstStyle/>
                    <a:p>
                      <a:pPr algn="l" fontAlgn="ctr"/>
                      <a:r>
                        <a:rPr lang="es-EC" sz="1200" u="none" strike="noStrike" dirty="0">
                          <a:solidFill>
                            <a:schemeClr val="tx1"/>
                          </a:solidFill>
                          <a:effectLst/>
                        </a:rPr>
                        <a:t>Manabí</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31,1</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14"/>
                  </a:ext>
                </a:extLst>
              </a:tr>
              <a:tr h="497296">
                <a:tc>
                  <a:txBody>
                    <a:bodyPr/>
                    <a:lstStyle/>
                    <a:p>
                      <a:pPr algn="l" fontAlgn="ctr"/>
                      <a:r>
                        <a:rPr lang="es-EC" sz="1200" u="none" strike="noStrike" dirty="0">
                          <a:solidFill>
                            <a:schemeClr val="tx1"/>
                          </a:solidFill>
                          <a:effectLst/>
                        </a:rPr>
                        <a:t>Santo Domingo de los Tsáchilas</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27,2</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15"/>
                  </a:ext>
                </a:extLst>
              </a:tr>
              <a:tr h="248648">
                <a:tc>
                  <a:txBody>
                    <a:bodyPr/>
                    <a:lstStyle/>
                    <a:p>
                      <a:pPr algn="l" fontAlgn="ctr"/>
                      <a:r>
                        <a:rPr lang="es-EC" sz="1200" u="none" strike="noStrike" dirty="0">
                          <a:solidFill>
                            <a:schemeClr val="tx1"/>
                          </a:solidFill>
                          <a:effectLst/>
                        </a:rPr>
                        <a:t>Chimborazo</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23,9</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16"/>
                  </a:ext>
                </a:extLst>
              </a:tr>
              <a:tr h="124324">
                <a:tc>
                  <a:txBody>
                    <a:bodyPr/>
                    <a:lstStyle/>
                    <a:p>
                      <a:pPr algn="l" fontAlgn="ctr"/>
                      <a:r>
                        <a:rPr lang="es-EC" sz="1200" u="none" strike="noStrike">
                          <a:solidFill>
                            <a:schemeClr val="tx1"/>
                          </a:solidFill>
                          <a:effectLst/>
                        </a:rPr>
                        <a:t>Carchi</a:t>
                      </a:r>
                      <a:endParaRPr lang="es-EC" sz="1200" b="0" i="0" u="none" strike="noStrike">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22,7</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17"/>
                  </a:ext>
                </a:extLst>
              </a:tr>
              <a:tr h="248648">
                <a:tc>
                  <a:txBody>
                    <a:bodyPr/>
                    <a:lstStyle/>
                    <a:p>
                      <a:pPr algn="l" fontAlgn="ctr"/>
                      <a:r>
                        <a:rPr lang="es-EC" sz="1200" u="none" strike="noStrike" dirty="0">
                          <a:solidFill>
                            <a:schemeClr val="tx1"/>
                          </a:solidFill>
                          <a:effectLst/>
                        </a:rPr>
                        <a:t>Tungurahua</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19,0</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18"/>
                  </a:ext>
                </a:extLst>
              </a:tr>
              <a:tr h="124324">
                <a:tc>
                  <a:txBody>
                    <a:bodyPr/>
                    <a:lstStyle/>
                    <a:p>
                      <a:pPr algn="l" fontAlgn="ctr"/>
                      <a:r>
                        <a:rPr lang="es-EC" sz="1200" u="none" strike="noStrike" dirty="0">
                          <a:solidFill>
                            <a:schemeClr val="tx1"/>
                          </a:solidFill>
                          <a:effectLst/>
                        </a:rPr>
                        <a:t>Guayas</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16,4</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19"/>
                  </a:ext>
                </a:extLst>
              </a:tr>
              <a:tr h="248648">
                <a:tc>
                  <a:txBody>
                    <a:bodyPr/>
                    <a:lstStyle/>
                    <a:p>
                      <a:pPr algn="l" fontAlgn="ctr"/>
                      <a:r>
                        <a:rPr lang="es-EC" sz="1200" u="none" strike="noStrike" dirty="0">
                          <a:solidFill>
                            <a:schemeClr val="tx1"/>
                          </a:solidFill>
                          <a:effectLst/>
                        </a:rPr>
                        <a:t>Santa Elena</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14,2</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20"/>
                  </a:ext>
                </a:extLst>
              </a:tr>
              <a:tr h="124324">
                <a:tc>
                  <a:txBody>
                    <a:bodyPr/>
                    <a:lstStyle/>
                    <a:p>
                      <a:pPr algn="l" fontAlgn="ctr"/>
                      <a:r>
                        <a:rPr lang="es-EC" sz="1200" u="none" strike="noStrike" dirty="0">
                          <a:solidFill>
                            <a:schemeClr val="tx1"/>
                          </a:solidFill>
                          <a:effectLst/>
                        </a:rPr>
                        <a:t>Azuay</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12,7</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21"/>
                  </a:ext>
                </a:extLst>
              </a:tr>
              <a:tr h="124324">
                <a:tc>
                  <a:txBody>
                    <a:bodyPr/>
                    <a:lstStyle/>
                    <a:p>
                      <a:pPr algn="l" fontAlgn="ctr"/>
                      <a:r>
                        <a:rPr lang="es-EC" sz="1200" u="none" strike="noStrike" dirty="0">
                          <a:solidFill>
                            <a:schemeClr val="tx1"/>
                          </a:solidFill>
                          <a:effectLst/>
                        </a:rPr>
                        <a:t>Imbabura</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12,5</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22"/>
                  </a:ext>
                </a:extLst>
              </a:tr>
              <a:tr h="124324">
                <a:tc>
                  <a:txBody>
                    <a:bodyPr/>
                    <a:lstStyle/>
                    <a:p>
                      <a:pPr algn="l" fontAlgn="ctr"/>
                      <a:r>
                        <a:rPr lang="es-EC" sz="1200" u="none" strike="noStrike" dirty="0">
                          <a:solidFill>
                            <a:schemeClr val="tx1"/>
                          </a:solidFill>
                          <a:effectLst/>
                        </a:rPr>
                        <a:t>Pichincha</a:t>
                      </a:r>
                      <a:endParaRPr lang="es-EC" sz="1200" b="0" i="0" u="none" strike="noStrike" dirty="0">
                        <a:solidFill>
                          <a:schemeClr val="tx1"/>
                        </a:solidFill>
                        <a:effectLst/>
                        <a:latin typeface="Century Gothic" panose="020B0502020202020204" pitchFamily="34" charset="0"/>
                      </a:endParaRPr>
                    </a:p>
                  </a:txBody>
                  <a:tcPr marL="5920" marR="5920" marT="5920" marB="0" anchor="ctr"/>
                </a:tc>
                <a:tc>
                  <a:txBody>
                    <a:bodyPr/>
                    <a:lstStyle/>
                    <a:p>
                      <a:pPr algn="ctr" fontAlgn="b"/>
                      <a:r>
                        <a:rPr lang="es-EC" sz="1200" u="none" strike="noStrike" dirty="0">
                          <a:solidFill>
                            <a:schemeClr val="tx1"/>
                          </a:solidFill>
                          <a:effectLst/>
                        </a:rPr>
                        <a:t>2,6</a:t>
                      </a:r>
                      <a:endParaRPr lang="es-EC" sz="1200" b="0" i="0" u="none" strike="noStrike" dirty="0">
                        <a:solidFill>
                          <a:schemeClr val="tx1"/>
                        </a:solidFill>
                        <a:effectLst/>
                        <a:latin typeface="Calibri" panose="020F0502020204030204" pitchFamily="34" charset="0"/>
                      </a:endParaRPr>
                    </a:p>
                  </a:txBody>
                  <a:tcPr marL="5920" marR="5920" marT="5920" marB="0" anchor="ctr"/>
                </a:tc>
                <a:extLst>
                  <a:ext uri="{0D108BD9-81ED-4DB2-BD59-A6C34878D82A}">
                    <a16:rowId xmlns:a16="http://schemas.microsoft.com/office/drawing/2014/main" val="10023"/>
                  </a:ext>
                </a:extLst>
              </a:tr>
            </a:tbl>
          </a:graphicData>
        </a:graphic>
      </p:graphicFrame>
      <p:pic>
        <p:nvPicPr>
          <p:cNvPr id="5" name="Imagen 4"/>
          <p:cNvPicPr>
            <a:picLocks noChangeAspect="1"/>
          </p:cNvPicPr>
          <p:nvPr/>
        </p:nvPicPr>
        <p:blipFill>
          <a:blip r:embed="rId3"/>
          <a:stretch>
            <a:fillRect/>
          </a:stretch>
        </p:blipFill>
        <p:spPr>
          <a:xfrm>
            <a:off x="160963" y="1459025"/>
            <a:ext cx="6945033" cy="4905440"/>
          </a:xfrm>
          <a:prstGeom prst="rect">
            <a:avLst/>
          </a:prstGeom>
        </p:spPr>
      </p:pic>
      <p:pic>
        <p:nvPicPr>
          <p:cNvPr id="3" name="Imagen 2">
            <a:extLst>
              <a:ext uri="{FF2B5EF4-FFF2-40B4-BE49-F238E27FC236}">
                <a16:creationId xmlns:a16="http://schemas.microsoft.com/office/drawing/2014/main" id="{0BFA1345-E0E3-0491-90F0-0CE5E5B4D0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4840" y="948557"/>
            <a:ext cx="925720" cy="925720"/>
          </a:xfrm>
          <a:prstGeom prst="rect">
            <a:avLst/>
          </a:prstGeom>
        </p:spPr>
      </p:pic>
    </p:spTree>
    <p:extLst>
      <p:ext uri="{BB962C8B-B14F-4D97-AF65-F5344CB8AC3E}">
        <p14:creationId xmlns:p14="http://schemas.microsoft.com/office/powerpoint/2010/main" val="12360807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35450"/>
            <a:ext cx="10524581" cy="1015673"/>
          </a:xfrm>
        </p:spPr>
        <p:txBody>
          <a:bodyPr/>
          <a:lstStyle/>
          <a:p>
            <a:r>
              <a:rPr lang="es-ES" sz="3500" dirty="0"/>
              <a:t>Perfil territorial de presencia de E.coli en agua para beber</a:t>
            </a:r>
            <a:endParaRPr lang="es-419" sz="3500" dirty="0"/>
          </a:p>
        </p:txBody>
      </p:sp>
      <p:sp>
        <p:nvSpPr>
          <p:cNvPr id="11" name="Rectángulo 10">
            <a:extLst>
              <a:ext uri="{FF2B5EF4-FFF2-40B4-BE49-F238E27FC236}">
                <a16:creationId xmlns:a16="http://schemas.microsoft.com/office/drawing/2014/main" id="{11D814D7-F482-F5CE-8D02-B465F38E3716}"/>
              </a:ext>
            </a:extLst>
          </p:cNvPr>
          <p:cNvSpPr/>
          <p:nvPr/>
        </p:nvSpPr>
        <p:spPr>
          <a:xfrm>
            <a:off x="465704" y="634990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12" name="Rectángulo 11"/>
          <p:cNvSpPr/>
          <p:nvPr/>
        </p:nvSpPr>
        <p:spPr>
          <a:xfrm>
            <a:off x="465703" y="6543356"/>
            <a:ext cx="10780055" cy="261610"/>
          </a:xfrm>
          <a:prstGeom prst="rect">
            <a:avLst/>
          </a:prstGeom>
        </p:spPr>
        <p:txBody>
          <a:bodyPr wrap="square">
            <a:spAutoFit/>
          </a:bodyPr>
          <a:lstStyle/>
          <a:p>
            <a:r>
              <a:rPr lang="es-MX" sz="1100" dirty="0">
                <a:solidFill>
                  <a:schemeClr val="tx1">
                    <a:lumMod val="75000"/>
                    <a:lumOff val="25000"/>
                  </a:schemeClr>
                </a:solidFill>
              </a:rPr>
              <a:t>* Utilizar los datos con precaución, a excepción de Quito las demás ciudades tienen un CV mayor a 15 y denominadores muestrales por debajo de 300</a:t>
            </a:r>
            <a:endParaRPr lang="es-EC" sz="1100" dirty="0">
              <a:solidFill>
                <a:schemeClr val="tx1">
                  <a:lumMod val="75000"/>
                  <a:lumOff val="25000"/>
                </a:schemeClr>
              </a:solidFill>
            </a:endParaRPr>
          </a:p>
        </p:txBody>
      </p:sp>
      <p:graphicFrame>
        <p:nvGraphicFramePr>
          <p:cNvPr id="13" name="Gráfico 12"/>
          <p:cNvGraphicFramePr/>
          <p:nvPr>
            <p:extLst>
              <p:ext uri="{D42A27DB-BD31-4B8C-83A1-F6EECF244321}">
                <p14:modId xmlns:p14="http://schemas.microsoft.com/office/powerpoint/2010/main" val="1000838908"/>
              </p:ext>
            </p:extLst>
          </p:nvPr>
        </p:nvGraphicFramePr>
        <p:xfrm>
          <a:off x="608291" y="1617341"/>
          <a:ext cx="10980000" cy="4428000"/>
        </p:xfrm>
        <a:graphic>
          <a:graphicData uri="http://schemas.openxmlformats.org/drawingml/2006/chart">
            <c:chart xmlns:c="http://schemas.openxmlformats.org/drawingml/2006/chart" xmlns:r="http://schemas.openxmlformats.org/officeDocument/2006/relationships" r:id="rId2"/>
          </a:graphicData>
        </a:graphic>
      </p:graphicFrame>
      <p:sp>
        <p:nvSpPr>
          <p:cNvPr id="8" name="Marcador de contenido 1"/>
          <p:cNvSpPr>
            <a:spLocks noGrp="1"/>
          </p:cNvSpPr>
          <p:nvPr>
            <p:ph idx="1"/>
          </p:nvPr>
        </p:nvSpPr>
        <p:spPr>
          <a:xfrm>
            <a:off x="482819" y="1351123"/>
            <a:ext cx="10162435" cy="365125"/>
          </a:xfrm>
        </p:spPr>
        <p:txBody>
          <a:bodyPr>
            <a:normAutofit fontScale="92500" lnSpcReduction="10000"/>
          </a:bodyPr>
          <a:lstStyle/>
          <a:p>
            <a:r>
              <a:rPr lang="es-EC" dirty="0"/>
              <a:t>En la fuente</a:t>
            </a:r>
          </a:p>
        </p:txBody>
      </p:sp>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002" y="1730499"/>
            <a:ext cx="636297" cy="636297"/>
          </a:xfrm>
          <a:prstGeom prst="rect">
            <a:avLst/>
          </a:prstGeom>
        </p:spPr>
      </p:pic>
    </p:spTree>
    <p:extLst>
      <p:ext uri="{BB962C8B-B14F-4D97-AF65-F5344CB8AC3E}">
        <p14:creationId xmlns:p14="http://schemas.microsoft.com/office/powerpoint/2010/main" val="635152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35450"/>
            <a:ext cx="10524581" cy="1015673"/>
          </a:xfrm>
        </p:spPr>
        <p:txBody>
          <a:bodyPr/>
          <a:lstStyle/>
          <a:p>
            <a:r>
              <a:rPr lang="es-ES" sz="3500" dirty="0"/>
              <a:t>Perfil territorial de presencia de </a:t>
            </a:r>
            <a:r>
              <a:rPr lang="es-ES" sz="3500" dirty="0" err="1"/>
              <a:t>E.coli</a:t>
            </a:r>
            <a:r>
              <a:rPr lang="es-ES" sz="3500" dirty="0"/>
              <a:t> en agua para beber – Red pública</a:t>
            </a:r>
            <a:endParaRPr lang="es-419" sz="3500" dirty="0"/>
          </a:p>
        </p:txBody>
      </p:sp>
      <p:sp>
        <p:nvSpPr>
          <p:cNvPr id="11" name="Rectángulo 10">
            <a:extLst>
              <a:ext uri="{FF2B5EF4-FFF2-40B4-BE49-F238E27FC236}">
                <a16:creationId xmlns:a16="http://schemas.microsoft.com/office/drawing/2014/main" id="{11D814D7-F482-F5CE-8D02-B465F38E3716}"/>
              </a:ext>
            </a:extLst>
          </p:cNvPr>
          <p:cNvSpPr/>
          <p:nvPr/>
        </p:nvSpPr>
        <p:spPr>
          <a:xfrm>
            <a:off x="465704" y="634990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12" name="Rectángulo 11"/>
          <p:cNvSpPr/>
          <p:nvPr/>
        </p:nvSpPr>
        <p:spPr>
          <a:xfrm>
            <a:off x="465703" y="6543356"/>
            <a:ext cx="10780055" cy="261610"/>
          </a:xfrm>
          <a:prstGeom prst="rect">
            <a:avLst/>
          </a:prstGeom>
        </p:spPr>
        <p:txBody>
          <a:bodyPr wrap="square">
            <a:spAutoFit/>
          </a:bodyPr>
          <a:lstStyle/>
          <a:p>
            <a:r>
              <a:rPr lang="es-MX" sz="1100" dirty="0">
                <a:solidFill>
                  <a:schemeClr val="tx1">
                    <a:lumMod val="75000"/>
                    <a:lumOff val="25000"/>
                  </a:schemeClr>
                </a:solidFill>
              </a:rPr>
              <a:t>* Utilizar los datos con precaución, a excepción de Quito las demás ciudades tienen un CV mayor a 15 y denominadores muestrales por debajo de 300</a:t>
            </a:r>
            <a:endParaRPr lang="es-EC" sz="1100" dirty="0">
              <a:solidFill>
                <a:schemeClr val="tx1">
                  <a:lumMod val="75000"/>
                  <a:lumOff val="25000"/>
                </a:schemeClr>
              </a:solidFill>
            </a:endParaRPr>
          </a:p>
        </p:txBody>
      </p:sp>
      <p:graphicFrame>
        <p:nvGraphicFramePr>
          <p:cNvPr id="13" name="Gráfico 12"/>
          <p:cNvGraphicFramePr/>
          <p:nvPr/>
        </p:nvGraphicFramePr>
        <p:xfrm>
          <a:off x="608291" y="1617341"/>
          <a:ext cx="10980000" cy="4428000"/>
        </p:xfrm>
        <a:graphic>
          <a:graphicData uri="http://schemas.openxmlformats.org/drawingml/2006/chart">
            <c:chart xmlns:c="http://schemas.openxmlformats.org/drawingml/2006/chart" xmlns:r="http://schemas.openxmlformats.org/officeDocument/2006/relationships" r:id="rId2"/>
          </a:graphicData>
        </a:graphic>
      </p:graphicFrame>
      <p:sp>
        <p:nvSpPr>
          <p:cNvPr id="8" name="Marcador de contenido 1"/>
          <p:cNvSpPr>
            <a:spLocks noGrp="1"/>
          </p:cNvSpPr>
          <p:nvPr>
            <p:ph idx="1"/>
          </p:nvPr>
        </p:nvSpPr>
        <p:spPr>
          <a:xfrm>
            <a:off x="482819" y="1351123"/>
            <a:ext cx="10162435" cy="365125"/>
          </a:xfrm>
        </p:spPr>
        <p:txBody>
          <a:bodyPr>
            <a:normAutofit fontScale="92500" lnSpcReduction="10000"/>
          </a:bodyPr>
          <a:lstStyle/>
          <a:p>
            <a:r>
              <a:rPr lang="es-EC" dirty="0"/>
              <a:t>En la fuente – red pública</a:t>
            </a:r>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2002" y="1730499"/>
            <a:ext cx="636297" cy="636297"/>
          </a:xfrm>
          <a:prstGeom prst="rect">
            <a:avLst/>
          </a:prstGeom>
        </p:spPr>
      </p:pic>
    </p:spTree>
    <p:extLst>
      <p:ext uri="{BB962C8B-B14F-4D97-AF65-F5344CB8AC3E}">
        <p14:creationId xmlns:p14="http://schemas.microsoft.com/office/powerpoint/2010/main" val="15406278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35450"/>
            <a:ext cx="10524581" cy="1015673"/>
          </a:xfrm>
        </p:spPr>
        <p:txBody>
          <a:bodyPr/>
          <a:lstStyle/>
          <a:p>
            <a:r>
              <a:rPr lang="es-ES" sz="3500" dirty="0"/>
              <a:t>Perfil territorial de presencia de E.coli en agua para beber</a:t>
            </a:r>
            <a:endParaRPr lang="es-419" sz="3500" dirty="0"/>
          </a:p>
        </p:txBody>
      </p:sp>
      <p:sp>
        <p:nvSpPr>
          <p:cNvPr id="11" name="Rectángulo 10">
            <a:extLst>
              <a:ext uri="{FF2B5EF4-FFF2-40B4-BE49-F238E27FC236}">
                <a16:creationId xmlns:a16="http://schemas.microsoft.com/office/drawing/2014/main" id="{11D814D7-F482-F5CE-8D02-B465F38E3716}"/>
              </a:ext>
            </a:extLst>
          </p:cNvPr>
          <p:cNvSpPr/>
          <p:nvPr/>
        </p:nvSpPr>
        <p:spPr>
          <a:xfrm>
            <a:off x="465704" y="634990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12" name="Rectángulo 11"/>
          <p:cNvSpPr/>
          <p:nvPr/>
        </p:nvSpPr>
        <p:spPr>
          <a:xfrm>
            <a:off x="465703" y="6543356"/>
            <a:ext cx="10780055" cy="261610"/>
          </a:xfrm>
          <a:prstGeom prst="rect">
            <a:avLst/>
          </a:prstGeom>
        </p:spPr>
        <p:txBody>
          <a:bodyPr wrap="square">
            <a:spAutoFit/>
          </a:bodyPr>
          <a:lstStyle/>
          <a:p>
            <a:r>
              <a:rPr lang="es-MX" sz="1100" dirty="0">
                <a:solidFill>
                  <a:schemeClr val="tx1">
                    <a:lumMod val="75000"/>
                    <a:lumOff val="25000"/>
                  </a:schemeClr>
                </a:solidFill>
              </a:rPr>
              <a:t>* Utilizar los datos con precaución, a excepción de Quito las demás ciudades tienen un CV mayor a 15 y denominadores muestrales por debajo de 300</a:t>
            </a:r>
            <a:endParaRPr lang="es-EC" sz="1100" dirty="0">
              <a:solidFill>
                <a:schemeClr val="tx1">
                  <a:lumMod val="75000"/>
                  <a:lumOff val="25000"/>
                </a:schemeClr>
              </a:solidFill>
            </a:endParaRPr>
          </a:p>
        </p:txBody>
      </p:sp>
      <p:graphicFrame>
        <p:nvGraphicFramePr>
          <p:cNvPr id="13" name="Gráfico 12"/>
          <p:cNvGraphicFramePr/>
          <p:nvPr>
            <p:extLst>
              <p:ext uri="{D42A27DB-BD31-4B8C-83A1-F6EECF244321}">
                <p14:modId xmlns:p14="http://schemas.microsoft.com/office/powerpoint/2010/main" val="3740809707"/>
              </p:ext>
            </p:extLst>
          </p:nvPr>
        </p:nvGraphicFramePr>
        <p:xfrm>
          <a:off x="606000" y="1636514"/>
          <a:ext cx="10980000" cy="4428000"/>
        </p:xfrm>
        <a:graphic>
          <a:graphicData uri="http://schemas.openxmlformats.org/drawingml/2006/chart">
            <c:chart xmlns:c="http://schemas.openxmlformats.org/drawingml/2006/chart" xmlns:r="http://schemas.openxmlformats.org/officeDocument/2006/relationships" r:id="rId2"/>
          </a:graphicData>
        </a:graphic>
      </p:graphicFrame>
      <p:sp>
        <p:nvSpPr>
          <p:cNvPr id="8" name="Marcador de contenido 1"/>
          <p:cNvSpPr>
            <a:spLocks noGrp="1"/>
          </p:cNvSpPr>
          <p:nvPr>
            <p:ph idx="1"/>
          </p:nvPr>
        </p:nvSpPr>
        <p:spPr>
          <a:xfrm>
            <a:off x="482819" y="1351123"/>
            <a:ext cx="10162435" cy="365125"/>
          </a:xfrm>
        </p:spPr>
        <p:txBody>
          <a:bodyPr>
            <a:normAutofit fontScale="92500" lnSpcReduction="10000"/>
          </a:bodyPr>
          <a:lstStyle/>
          <a:p>
            <a:r>
              <a:rPr lang="es-EC" dirty="0"/>
              <a:t>En el punto de consumo</a:t>
            </a: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819" y="1767185"/>
            <a:ext cx="609002" cy="609002"/>
          </a:xfrm>
          <a:prstGeom prst="rect">
            <a:avLst/>
          </a:prstGeom>
        </p:spPr>
      </p:pic>
    </p:spTree>
    <p:extLst>
      <p:ext uri="{BB962C8B-B14F-4D97-AF65-F5344CB8AC3E}">
        <p14:creationId xmlns:p14="http://schemas.microsoft.com/office/powerpoint/2010/main" val="41721357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50800BAD-129A-785B-184D-ADF02EACE13B}"/>
              </a:ext>
            </a:extLst>
          </p:cNvPr>
          <p:cNvSpPr txBox="1"/>
          <p:nvPr/>
        </p:nvSpPr>
        <p:spPr>
          <a:xfrm>
            <a:off x="791171" y="156610"/>
            <a:ext cx="9467850" cy="618440"/>
          </a:xfrm>
          <a:prstGeom prst="rect">
            <a:avLst/>
          </a:prstGeom>
        </p:spPr>
        <p:txBody>
          <a:bodyPr vert="horz" lIns="91440" tIns="45720" rIns="91440" bIns="45720" rtlCol="0" anchor="ctr">
            <a:noAutofit/>
          </a:bodyPr>
          <a:lstStyle>
            <a:lvl1pPr>
              <a:lnSpc>
                <a:spcPct val="90000"/>
              </a:lnSpc>
              <a:spcBef>
                <a:spcPct val="0"/>
              </a:spcBef>
              <a:buNone/>
              <a:defRPr sz="3500" b="1">
                <a:solidFill>
                  <a:srgbClr val="6E6E7C"/>
                </a:solidFill>
                <a:latin typeface="+mj-lt"/>
                <a:ea typeface="+mj-ea"/>
                <a:cs typeface="+mj-cs"/>
              </a:defRPr>
            </a:lvl1pPr>
          </a:lstStyle>
          <a:p>
            <a:r>
              <a:rPr lang="es-ES" dirty="0"/>
              <a:t>E.Coli por fuente y por punto de consumo</a:t>
            </a:r>
            <a:endParaRPr lang="es-EC" dirty="0"/>
          </a:p>
        </p:txBody>
      </p:sp>
      <p:graphicFrame>
        <p:nvGraphicFramePr>
          <p:cNvPr id="3" name="Gráfico 2"/>
          <p:cNvGraphicFramePr/>
          <p:nvPr>
            <p:extLst>
              <p:ext uri="{D42A27DB-BD31-4B8C-83A1-F6EECF244321}">
                <p14:modId xmlns:p14="http://schemas.microsoft.com/office/powerpoint/2010/main" val="779672622"/>
              </p:ext>
            </p:extLst>
          </p:nvPr>
        </p:nvGraphicFramePr>
        <p:xfrm>
          <a:off x="791171" y="2154453"/>
          <a:ext cx="4959996" cy="4428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Gráfico 3"/>
          <p:cNvGraphicFramePr/>
          <p:nvPr>
            <p:extLst>
              <p:ext uri="{D42A27DB-BD31-4B8C-83A1-F6EECF244321}">
                <p14:modId xmlns:p14="http://schemas.microsoft.com/office/powerpoint/2010/main" val="2075442538"/>
              </p:ext>
            </p:extLst>
          </p:nvPr>
        </p:nvGraphicFramePr>
        <p:xfrm>
          <a:off x="6277571" y="2154453"/>
          <a:ext cx="4959996" cy="442800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ángulo 4">
            <a:extLst>
              <a:ext uri="{FF2B5EF4-FFF2-40B4-BE49-F238E27FC236}">
                <a16:creationId xmlns:a16="http://schemas.microsoft.com/office/drawing/2014/main" id="{11D814D7-F482-F5CE-8D02-B465F38E3716}"/>
              </a:ext>
            </a:extLst>
          </p:cNvPr>
          <p:cNvSpPr/>
          <p:nvPr/>
        </p:nvSpPr>
        <p:spPr>
          <a:xfrm>
            <a:off x="0" y="6534696"/>
            <a:ext cx="8308426"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a:t>
            </a:r>
          </a:p>
        </p:txBody>
      </p:sp>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311" y="1994211"/>
            <a:ext cx="925720" cy="925720"/>
          </a:xfrm>
          <a:prstGeom prst="rect">
            <a:avLst/>
          </a:prstGeom>
        </p:spPr>
      </p:pic>
      <p:pic>
        <p:nvPicPr>
          <p:cNvPr id="9" name="Imagen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16689" y="1994211"/>
            <a:ext cx="804912" cy="804912"/>
          </a:xfrm>
          <a:prstGeom prst="rect">
            <a:avLst/>
          </a:prstGeom>
        </p:spPr>
      </p:pic>
      <p:sp>
        <p:nvSpPr>
          <p:cNvPr id="7" name="CuadroTexto 6">
            <a:extLst>
              <a:ext uri="{FF2B5EF4-FFF2-40B4-BE49-F238E27FC236}">
                <a16:creationId xmlns:a16="http://schemas.microsoft.com/office/drawing/2014/main" id="{E9B4225A-41C7-9AF7-D6DD-9CD8099417A1}"/>
              </a:ext>
            </a:extLst>
          </p:cNvPr>
          <p:cNvSpPr txBox="1"/>
          <p:nvPr/>
        </p:nvSpPr>
        <p:spPr>
          <a:xfrm>
            <a:off x="791171" y="913261"/>
            <a:ext cx="11260476" cy="923330"/>
          </a:xfrm>
          <a:prstGeom prst="rect">
            <a:avLst/>
          </a:prstGeom>
          <a:noFill/>
        </p:spPr>
        <p:txBody>
          <a:bodyPr wrap="square">
            <a:spAutoFit/>
          </a:bodyPr>
          <a:lstStyle/>
          <a:p>
            <a:r>
              <a:rPr lang="es-MX" dirty="0">
                <a:solidFill>
                  <a:schemeClr val="tx1">
                    <a:lumMod val="75000"/>
                    <a:lumOff val="25000"/>
                  </a:schemeClr>
                </a:solidFill>
                <a:latin typeface="+mj-lt"/>
              </a:rPr>
              <a:t>El</a:t>
            </a:r>
            <a:r>
              <a:rPr lang="es-MX" sz="1800" dirty="0">
                <a:solidFill>
                  <a:schemeClr val="tx1">
                    <a:lumMod val="75000"/>
                    <a:lumOff val="25000"/>
                  </a:schemeClr>
                </a:solidFill>
                <a:latin typeface="+mj-lt"/>
              </a:rPr>
              <a:t> 57,9% de los hogares consumen agua que proviene de red pública, de estos el 16,8% reciben agua con </a:t>
            </a:r>
            <a:r>
              <a:rPr lang="es-MX" sz="1800" dirty="0" err="1">
                <a:solidFill>
                  <a:schemeClr val="tx1">
                    <a:lumMod val="75000"/>
                    <a:lumOff val="25000"/>
                  </a:schemeClr>
                </a:solidFill>
                <a:latin typeface="+mj-lt"/>
              </a:rPr>
              <a:t>E.coli</a:t>
            </a:r>
            <a:r>
              <a:rPr lang="es-MX" sz="1800" dirty="0">
                <a:solidFill>
                  <a:schemeClr val="tx1">
                    <a:lumMod val="75000"/>
                    <a:lumOff val="25000"/>
                  </a:schemeClr>
                </a:solidFill>
                <a:latin typeface="+mj-lt"/>
              </a:rPr>
              <a:t>. Por otro lado, el 32% de los hogares consumen agua de botellón y de estos hogares el 34,2% recibe agua con </a:t>
            </a:r>
            <a:r>
              <a:rPr lang="es-MX" sz="1800" dirty="0" err="1">
                <a:solidFill>
                  <a:schemeClr val="tx1">
                    <a:lumMod val="75000"/>
                    <a:lumOff val="25000"/>
                  </a:schemeClr>
                </a:solidFill>
                <a:latin typeface="+mj-lt"/>
              </a:rPr>
              <a:t>E.coli</a:t>
            </a:r>
            <a:endParaRPr lang="es-EC" dirty="0"/>
          </a:p>
        </p:txBody>
      </p:sp>
    </p:spTree>
    <p:extLst>
      <p:ext uri="{BB962C8B-B14F-4D97-AF65-F5344CB8AC3E}">
        <p14:creationId xmlns:p14="http://schemas.microsoft.com/office/powerpoint/2010/main" val="16869130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DC92CD-4FA6-0246-A8AC-5F132EFD6B54}"/>
              </a:ext>
            </a:extLst>
          </p:cNvPr>
          <p:cNvSpPr>
            <a:spLocks noGrp="1"/>
          </p:cNvSpPr>
          <p:nvPr>
            <p:ph type="title"/>
          </p:nvPr>
        </p:nvSpPr>
        <p:spPr>
          <a:xfrm>
            <a:off x="2279177" y="2033526"/>
            <a:ext cx="7560860" cy="2541896"/>
          </a:xfrm>
        </p:spPr>
        <p:txBody>
          <a:bodyPr/>
          <a:lstStyle/>
          <a:p>
            <a:pPr algn="l"/>
            <a:r>
              <a:rPr lang="es-ES" sz="5000" dirty="0"/>
              <a:t>Cloro residual</a:t>
            </a:r>
            <a:endParaRPr lang="es-419" sz="5000" dirty="0"/>
          </a:p>
        </p:txBody>
      </p:sp>
    </p:spTree>
    <p:extLst>
      <p:ext uri="{BB962C8B-B14F-4D97-AF65-F5344CB8AC3E}">
        <p14:creationId xmlns:p14="http://schemas.microsoft.com/office/powerpoint/2010/main" val="30604540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08154"/>
            <a:ext cx="6534751" cy="607027"/>
          </a:xfrm>
        </p:spPr>
        <p:txBody>
          <a:bodyPr/>
          <a:lstStyle/>
          <a:p>
            <a:r>
              <a:rPr lang="es-EC" sz="3500" dirty="0">
                <a:solidFill>
                  <a:schemeClr val="tx1">
                    <a:lumMod val="75000"/>
                    <a:lumOff val="25000"/>
                  </a:schemeClr>
                </a:solidFill>
              </a:rPr>
              <a:t>Pruebas de cloro</a:t>
            </a:r>
            <a:endParaRPr lang="es-419" sz="3500" dirty="0">
              <a:solidFill>
                <a:schemeClr val="tx1">
                  <a:lumMod val="75000"/>
                  <a:lumOff val="25000"/>
                </a:schemeClr>
              </a:solidFill>
            </a:endParaRPr>
          </a:p>
        </p:txBody>
      </p:sp>
      <p:sp>
        <p:nvSpPr>
          <p:cNvPr id="6" name="CuadroTexto 5">
            <a:extLst>
              <a:ext uri="{FF2B5EF4-FFF2-40B4-BE49-F238E27FC236}">
                <a16:creationId xmlns:a16="http://schemas.microsoft.com/office/drawing/2014/main" id="{830C74F9-4F5D-D5B2-5C9E-AEC993983DA4}"/>
              </a:ext>
            </a:extLst>
          </p:cNvPr>
          <p:cNvSpPr txBox="1"/>
          <p:nvPr/>
        </p:nvSpPr>
        <p:spPr>
          <a:xfrm>
            <a:off x="356959" y="1559376"/>
            <a:ext cx="6352065" cy="3776418"/>
          </a:xfrm>
          <a:prstGeom prst="rect">
            <a:avLst/>
          </a:prstGeom>
          <a:noFill/>
        </p:spPr>
        <p:txBody>
          <a:bodyPr wrap="square">
            <a:spAutoFit/>
          </a:bodyPr>
          <a:lstStyle/>
          <a:p>
            <a:pPr lvl="0" algn="just"/>
            <a:endParaRPr lang="es-ES" b="1" dirty="0">
              <a:solidFill>
                <a:schemeClr val="tx1">
                  <a:lumMod val="65000"/>
                  <a:lumOff val="35000"/>
                </a:schemeClr>
              </a:solidFill>
            </a:endParaRPr>
          </a:p>
          <a:p>
            <a:pPr marL="0" lvl="1" algn="just" defTabSz="622300">
              <a:lnSpc>
                <a:spcPct val="90000"/>
              </a:lnSpc>
              <a:spcBef>
                <a:spcPct val="0"/>
              </a:spcBef>
              <a:spcAft>
                <a:spcPct val="15000"/>
              </a:spcAft>
            </a:pPr>
            <a:r>
              <a:rPr lang="es-EC" b="1" dirty="0">
                <a:solidFill>
                  <a:schemeClr val="tx1">
                    <a:lumMod val="65000"/>
                    <a:lumOff val="35000"/>
                  </a:schemeClr>
                </a:solidFill>
              </a:rPr>
              <a:t>Capacitación: </a:t>
            </a:r>
          </a:p>
          <a:p>
            <a:pPr marL="285750" lvl="1" indent="-285750" algn="just" defTabSz="622300">
              <a:lnSpc>
                <a:spcPct val="90000"/>
              </a:lnSpc>
              <a:spcBef>
                <a:spcPct val="0"/>
              </a:spcBef>
              <a:spcAft>
                <a:spcPct val="15000"/>
              </a:spcAft>
              <a:buFont typeface="Arial" panose="020B0604020202020204" pitchFamily="34" charset="0"/>
              <a:buChar char="•"/>
            </a:pPr>
            <a:r>
              <a:rPr lang="es-EC" dirty="0">
                <a:solidFill>
                  <a:schemeClr val="tx1">
                    <a:lumMod val="65000"/>
                    <a:lumOff val="35000"/>
                  </a:schemeClr>
                </a:solidFill>
              </a:rPr>
              <a:t>Apoyo UNICEF</a:t>
            </a:r>
          </a:p>
          <a:p>
            <a:pPr marL="285750" lvl="1" indent="-285750" algn="just" defTabSz="622300">
              <a:lnSpc>
                <a:spcPct val="90000"/>
              </a:lnSpc>
              <a:spcBef>
                <a:spcPct val="0"/>
              </a:spcBef>
              <a:spcAft>
                <a:spcPct val="15000"/>
              </a:spcAft>
              <a:buFont typeface="Arial" panose="020B0604020202020204" pitchFamily="34" charset="0"/>
              <a:buChar char="•"/>
            </a:pPr>
            <a:r>
              <a:rPr lang="es-EC" dirty="0">
                <a:solidFill>
                  <a:schemeClr val="tx1">
                    <a:lumMod val="65000"/>
                    <a:lumOff val="35000"/>
                  </a:schemeClr>
                </a:solidFill>
              </a:rPr>
              <a:t>Horas de entrenamiento: 40 horas </a:t>
            </a:r>
          </a:p>
          <a:p>
            <a:pPr marL="285750" lvl="1" indent="-285750" algn="just" defTabSz="622300">
              <a:lnSpc>
                <a:spcPct val="90000"/>
              </a:lnSpc>
              <a:spcBef>
                <a:spcPct val="0"/>
              </a:spcBef>
              <a:spcAft>
                <a:spcPct val="15000"/>
              </a:spcAft>
              <a:buFont typeface="Arial" panose="020B0604020202020204" pitchFamily="34" charset="0"/>
              <a:buChar char="•"/>
            </a:pPr>
            <a:r>
              <a:rPr lang="es-EC" dirty="0">
                <a:solidFill>
                  <a:schemeClr val="tx1">
                    <a:lumMod val="65000"/>
                    <a:lumOff val="35000"/>
                  </a:schemeClr>
                </a:solidFill>
              </a:rPr>
              <a:t>Re instrucción continua</a:t>
            </a:r>
          </a:p>
          <a:p>
            <a:pPr lvl="0" algn="just"/>
            <a:endParaRPr lang="es-ES" b="1" dirty="0">
              <a:solidFill>
                <a:schemeClr val="tx1">
                  <a:lumMod val="65000"/>
                  <a:lumOff val="35000"/>
                </a:schemeClr>
              </a:solidFill>
            </a:endParaRPr>
          </a:p>
          <a:p>
            <a:pPr lvl="0" algn="just"/>
            <a:r>
              <a:rPr lang="es-ES" b="1" dirty="0">
                <a:solidFill>
                  <a:schemeClr val="tx1">
                    <a:lumMod val="65000"/>
                    <a:lumOff val="35000"/>
                  </a:schemeClr>
                </a:solidFill>
              </a:rPr>
              <a:t>Equipo: </a:t>
            </a:r>
            <a:r>
              <a:rPr lang="es-ES" sz="1800" dirty="0" err="1">
                <a:solidFill>
                  <a:schemeClr val="tx1">
                    <a:lumMod val="65000"/>
                    <a:lumOff val="35000"/>
                  </a:schemeClr>
                </a:solidFill>
                <a:latin typeface="+mj-lt"/>
              </a:rPr>
              <a:t>Clorímetro</a:t>
            </a:r>
            <a:r>
              <a:rPr lang="es-ES" sz="1800" dirty="0">
                <a:solidFill>
                  <a:schemeClr val="tx1">
                    <a:lumMod val="65000"/>
                    <a:lumOff val="35000"/>
                  </a:schemeClr>
                </a:solidFill>
                <a:latin typeface="+mj-lt"/>
              </a:rPr>
              <a:t> (</a:t>
            </a:r>
            <a:r>
              <a:rPr lang="es-ES" sz="1800" dirty="0" err="1">
                <a:solidFill>
                  <a:schemeClr val="tx1">
                    <a:lumMod val="65000"/>
                    <a:lumOff val="35000"/>
                  </a:schemeClr>
                </a:solidFill>
                <a:latin typeface="+mj-lt"/>
              </a:rPr>
              <a:t>Lovibond</a:t>
            </a:r>
            <a:r>
              <a:rPr lang="es-ES" sz="1800" dirty="0">
                <a:solidFill>
                  <a:schemeClr val="tx1">
                    <a:lumMod val="65000"/>
                    <a:lumOff val="35000"/>
                  </a:schemeClr>
                </a:solidFill>
                <a:latin typeface="+mj-lt"/>
              </a:rPr>
              <a:t>)</a:t>
            </a:r>
            <a:endParaRPr lang="es-ES" dirty="0">
              <a:solidFill>
                <a:schemeClr val="tx1">
                  <a:lumMod val="65000"/>
                  <a:lumOff val="35000"/>
                </a:schemeClr>
              </a:solidFill>
            </a:endParaRPr>
          </a:p>
          <a:p>
            <a:pPr marL="0" lvl="1" defTabSz="622300">
              <a:lnSpc>
                <a:spcPct val="90000"/>
              </a:lnSpc>
              <a:spcBef>
                <a:spcPct val="0"/>
              </a:spcBef>
              <a:spcAft>
                <a:spcPct val="15000"/>
              </a:spcAft>
            </a:pPr>
            <a:endParaRPr lang="es-EC" b="1" dirty="0">
              <a:solidFill>
                <a:schemeClr val="tx1">
                  <a:lumMod val="65000"/>
                  <a:lumOff val="35000"/>
                </a:schemeClr>
              </a:solidFill>
            </a:endParaRPr>
          </a:p>
          <a:p>
            <a:pPr marL="0" lvl="1" defTabSz="622300">
              <a:lnSpc>
                <a:spcPct val="90000"/>
              </a:lnSpc>
              <a:spcBef>
                <a:spcPct val="0"/>
              </a:spcBef>
              <a:spcAft>
                <a:spcPct val="15000"/>
              </a:spcAft>
            </a:pPr>
            <a:r>
              <a:rPr lang="es-EC" b="1" dirty="0">
                <a:solidFill>
                  <a:schemeClr val="tx1">
                    <a:lumMod val="65000"/>
                    <a:lumOff val="35000"/>
                  </a:schemeClr>
                </a:solidFill>
              </a:rPr>
              <a:t>Puntos de corte: </a:t>
            </a:r>
          </a:p>
          <a:p>
            <a:r>
              <a:rPr lang="es-EC" sz="1800" dirty="0">
                <a:solidFill>
                  <a:schemeClr val="tx1">
                    <a:lumMod val="65000"/>
                    <a:lumOff val="35000"/>
                  </a:schemeClr>
                </a:solidFill>
                <a:latin typeface="+mj-lt"/>
                <a:ea typeface="Calibri Light" panose="020F0302020204030204" pitchFamily="34" charset="0"/>
                <a:cs typeface="Calibri Light" panose="020F0302020204030204" pitchFamily="34" charset="0"/>
              </a:rPr>
              <a:t>Sin presencia    :  0 mg/l</a:t>
            </a:r>
          </a:p>
          <a:p>
            <a:r>
              <a:rPr lang="es-EC" sz="1800" dirty="0">
                <a:solidFill>
                  <a:schemeClr val="tx1">
                    <a:lumMod val="65000"/>
                    <a:lumOff val="35000"/>
                  </a:schemeClr>
                </a:solidFill>
                <a:latin typeface="+mj-lt"/>
                <a:ea typeface="Calibri Light" panose="020F0302020204030204" pitchFamily="34" charset="0"/>
                <a:cs typeface="Calibri Light" panose="020F0302020204030204" pitchFamily="34" charset="0"/>
              </a:rPr>
              <a:t>Baja presencia : &gt;0 y &lt;0,3 mg/l</a:t>
            </a:r>
          </a:p>
          <a:p>
            <a:r>
              <a:rPr lang="es-EC" sz="1800" dirty="0">
                <a:solidFill>
                  <a:schemeClr val="tx1">
                    <a:lumMod val="65000"/>
                    <a:lumOff val="35000"/>
                  </a:schemeClr>
                </a:solidFill>
                <a:latin typeface="+mj-lt"/>
                <a:ea typeface="Calibri Light" panose="020F0302020204030204" pitchFamily="34" charset="0"/>
                <a:cs typeface="Calibri Light" panose="020F0302020204030204" pitchFamily="34" charset="0"/>
              </a:rPr>
              <a:t>Presencia ideal: &gt;=0,3 y &lt;=1,5 mg/l </a:t>
            </a:r>
          </a:p>
          <a:p>
            <a:r>
              <a:rPr lang="es-EC" sz="1800" dirty="0">
                <a:solidFill>
                  <a:schemeClr val="tx1">
                    <a:lumMod val="65000"/>
                    <a:lumOff val="35000"/>
                  </a:schemeClr>
                </a:solidFill>
                <a:latin typeface="+mj-lt"/>
                <a:ea typeface="Calibri Light" panose="020F0302020204030204" pitchFamily="34" charset="0"/>
                <a:cs typeface="Calibri Light" panose="020F0302020204030204" pitchFamily="34" charset="0"/>
              </a:rPr>
              <a:t>Presencia alta  : &gt;1,5 mg/l</a:t>
            </a:r>
          </a:p>
        </p:txBody>
      </p:sp>
      <p:pic>
        <p:nvPicPr>
          <p:cNvPr id="8" name="Imagen 7" descr="Imagen que contiene interior, tabla, microondas, mostrador&#10;&#10;Descripción generada automáticamente">
            <a:extLst>
              <a:ext uri="{FF2B5EF4-FFF2-40B4-BE49-F238E27FC236}">
                <a16:creationId xmlns:a16="http://schemas.microsoft.com/office/drawing/2014/main" id="{508AF04A-E5D7-91DF-806A-382E0FECB868}"/>
              </a:ext>
            </a:extLst>
          </p:cNvPr>
          <p:cNvPicPr>
            <a:picLocks noChangeAspect="1"/>
          </p:cNvPicPr>
          <p:nvPr/>
        </p:nvPicPr>
        <p:blipFill>
          <a:blip r:embed="rId3"/>
          <a:stretch>
            <a:fillRect/>
          </a:stretch>
        </p:blipFill>
        <p:spPr>
          <a:xfrm>
            <a:off x="6068241" y="1724226"/>
            <a:ext cx="5356622" cy="3776418"/>
          </a:xfrm>
          <a:prstGeom prst="rect">
            <a:avLst/>
          </a:prstGeom>
        </p:spPr>
      </p:pic>
    </p:spTree>
    <p:extLst>
      <p:ext uri="{BB962C8B-B14F-4D97-AF65-F5344CB8AC3E}">
        <p14:creationId xmlns:p14="http://schemas.microsoft.com/office/powerpoint/2010/main" val="23673233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35450"/>
            <a:ext cx="10524581" cy="1015673"/>
          </a:xfrm>
        </p:spPr>
        <p:txBody>
          <a:bodyPr/>
          <a:lstStyle/>
          <a:p>
            <a:r>
              <a:rPr lang="es-ES" sz="3500" dirty="0"/>
              <a:t>Perfil territorial de ausencia de cloro en agua para beber – Red pública</a:t>
            </a:r>
            <a:endParaRPr lang="es-419" sz="3500" dirty="0"/>
          </a:p>
        </p:txBody>
      </p:sp>
      <p:sp>
        <p:nvSpPr>
          <p:cNvPr id="11" name="Rectángulo 10">
            <a:extLst>
              <a:ext uri="{FF2B5EF4-FFF2-40B4-BE49-F238E27FC236}">
                <a16:creationId xmlns:a16="http://schemas.microsoft.com/office/drawing/2014/main" id="{11D814D7-F482-F5CE-8D02-B465F38E3716}"/>
              </a:ext>
            </a:extLst>
          </p:cNvPr>
          <p:cNvSpPr/>
          <p:nvPr/>
        </p:nvSpPr>
        <p:spPr>
          <a:xfrm>
            <a:off x="465704" y="6349905"/>
            <a:ext cx="6462653" cy="261610"/>
          </a:xfrm>
          <a:prstGeom prst="rect">
            <a:avLst/>
          </a:prstGeom>
        </p:spPr>
        <p:txBody>
          <a:bodyPr wrap="square" anchor="ctr">
            <a:spAutoFit/>
          </a:bodyPr>
          <a:lstStyle/>
          <a:p>
            <a:r>
              <a:rPr lang="es-MX" sz="1100" b="1" dirty="0">
                <a:solidFill>
                  <a:schemeClr val="tx1">
                    <a:lumMod val="75000"/>
                    <a:lumOff val="25000"/>
                  </a:schemeClr>
                </a:solidFill>
                <a:latin typeface="+mj-lt"/>
              </a:rPr>
              <a:t>Fuente: </a:t>
            </a:r>
            <a:r>
              <a:rPr lang="es-MX" sz="1100" dirty="0">
                <a:solidFill>
                  <a:schemeClr val="tx1">
                    <a:lumMod val="75000"/>
                    <a:lumOff val="25000"/>
                  </a:schemeClr>
                </a:solidFill>
                <a:latin typeface="+mj-lt"/>
              </a:rPr>
              <a:t>ENDI 2022-2023, Instituto Nacional de Estadística y Censos </a:t>
            </a:r>
          </a:p>
        </p:txBody>
      </p:sp>
      <p:sp>
        <p:nvSpPr>
          <p:cNvPr id="12" name="Rectángulo 11"/>
          <p:cNvSpPr/>
          <p:nvPr/>
        </p:nvSpPr>
        <p:spPr>
          <a:xfrm>
            <a:off x="465703" y="6543356"/>
            <a:ext cx="10780055" cy="261610"/>
          </a:xfrm>
          <a:prstGeom prst="rect">
            <a:avLst/>
          </a:prstGeom>
        </p:spPr>
        <p:txBody>
          <a:bodyPr wrap="square">
            <a:spAutoFit/>
          </a:bodyPr>
          <a:lstStyle/>
          <a:p>
            <a:r>
              <a:rPr lang="es-MX" sz="1100" dirty="0">
                <a:solidFill>
                  <a:schemeClr val="tx1">
                    <a:lumMod val="75000"/>
                    <a:lumOff val="25000"/>
                  </a:schemeClr>
                </a:solidFill>
              </a:rPr>
              <a:t>* Utilizar los datos con precaución, a excepción de Quito las demás ciudades tienen un CV mayor a 15 y denominadores muestrales por debajo de 300</a:t>
            </a:r>
            <a:endParaRPr lang="es-EC" sz="1100" dirty="0">
              <a:solidFill>
                <a:schemeClr val="tx1">
                  <a:lumMod val="75000"/>
                  <a:lumOff val="25000"/>
                </a:schemeClr>
              </a:solidFill>
            </a:endParaRPr>
          </a:p>
        </p:txBody>
      </p:sp>
      <p:graphicFrame>
        <p:nvGraphicFramePr>
          <p:cNvPr id="13" name="Gráfico 12"/>
          <p:cNvGraphicFramePr/>
          <p:nvPr/>
        </p:nvGraphicFramePr>
        <p:xfrm>
          <a:off x="1038648" y="1922157"/>
          <a:ext cx="10354614" cy="4115147"/>
        </p:xfrm>
        <a:graphic>
          <a:graphicData uri="http://schemas.openxmlformats.org/drawingml/2006/chart">
            <c:chart xmlns:c="http://schemas.openxmlformats.org/drawingml/2006/chart" xmlns:r="http://schemas.openxmlformats.org/officeDocument/2006/relationships" r:id="rId2"/>
          </a:graphicData>
        </a:graphic>
      </p:graphicFrame>
      <p:sp>
        <p:nvSpPr>
          <p:cNvPr id="8" name="Marcador de contenido 1"/>
          <p:cNvSpPr>
            <a:spLocks noGrp="1"/>
          </p:cNvSpPr>
          <p:nvPr>
            <p:ph idx="1"/>
          </p:nvPr>
        </p:nvSpPr>
        <p:spPr>
          <a:xfrm>
            <a:off x="482819" y="1351123"/>
            <a:ext cx="10162435" cy="365125"/>
          </a:xfrm>
        </p:spPr>
        <p:txBody>
          <a:bodyPr>
            <a:normAutofit fontScale="92500" lnSpcReduction="10000"/>
          </a:bodyPr>
          <a:lstStyle/>
          <a:p>
            <a:r>
              <a:rPr lang="es-EC" dirty="0"/>
              <a:t>En la fuente</a:t>
            </a:r>
          </a:p>
        </p:txBody>
      </p:sp>
      <p:pic>
        <p:nvPicPr>
          <p:cNvPr id="15" name="Imagen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353" y="1730499"/>
            <a:ext cx="636297" cy="636297"/>
          </a:xfrm>
          <a:prstGeom prst="rect">
            <a:avLst/>
          </a:prstGeom>
        </p:spPr>
      </p:pic>
    </p:spTree>
    <p:extLst>
      <p:ext uri="{BB962C8B-B14F-4D97-AF65-F5344CB8AC3E}">
        <p14:creationId xmlns:p14="http://schemas.microsoft.com/office/powerpoint/2010/main" val="29029689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DC92CD-4FA6-0246-A8AC-5F132EFD6B54}"/>
              </a:ext>
            </a:extLst>
          </p:cNvPr>
          <p:cNvSpPr>
            <a:spLocks noGrp="1"/>
          </p:cNvSpPr>
          <p:nvPr>
            <p:ph type="title"/>
          </p:nvPr>
        </p:nvSpPr>
        <p:spPr>
          <a:xfrm>
            <a:off x="2279177" y="2033526"/>
            <a:ext cx="7560860" cy="2541896"/>
          </a:xfrm>
        </p:spPr>
        <p:txBody>
          <a:bodyPr/>
          <a:lstStyle/>
          <a:p>
            <a:pPr algn="l"/>
            <a:r>
              <a:rPr lang="es-ES" sz="5000" dirty="0"/>
              <a:t>Evolución histórica de la DCI</a:t>
            </a:r>
            <a:endParaRPr lang="es-419" sz="5000" dirty="0"/>
          </a:p>
        </p:txBody>
      </p:sp>
    </p:spTree>
    <p:extLst>
      <p:ext uri="{BB962C8B-B14F-4D97-AF65-F5344CB8AC3E}">
        <p14:creationId xmlns:p14="http://schemas.microsoft.com/office/powerpoint/2010/main" val="23845828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08154"/>
            <a:ext cx="6534751" cy="607027"/>
          </a:xfrm>
        </p:spPr>
        <p:txBody>
          <a:bodyPr/>
          <a:lstStyle/>
          <a:p>
            <a:r>
              <a:rPr lang="es-EC" sz="3500" dirty="0">
                <a:solidFill>
                  <a:schemeClr val="tx1">
                    <a:lumMod val="75000"/>
                    <a:lumOff val="25000"/>
                  </a:schemeClr>
                </a:solidFill>
              </a:rPr>
              <a:t>A nuestros usuarios</a:t>
            </a:r>
            <a:endParaRPr lang="es-419" sz="3500" dirty="0">
              <a:solidFill>
                <a:schemeClr val="tx1">
                  <a:lumMod val="75000"/>
                  <a:lumOff val="25000"/>
                </a:schemeClr>
              </a:solidFill>
            </a:endParaRPr>
          </a:p>
        </p:txBody>
      </p:sp>
      <p:sp>
        <p:nvSpPr>
          <p:cNvPr id="5" name="CuadroTexto 4">
            <a:extLst>
              <a:ext uri="{FF2B5EF4-FFF2-40B4-BE49-F238E27FC236}">
                <a16:creationId xmlns:a16="http://schemas.microsoft.com/office/drawing/2014/main" id="{8B3DF077-7F3B-72B8-E5DE-16693BA1AA23}"/>
              </a:ext>
            </a:extLst>
          </p:cNvPr>
          <p:cNvSpPr txBox="1"/>
          <p:nvPr/>
        </p:nvSpPr>
        <p:spPr>
          <a:xfrm>
            <a:off x="188359" y="1142110"/>
            <a:ext cx="11815281" cy="5923929"/>
          </a:xfrm>
          <a:prstGeom prst="rect">
            <a:avLst/>
          </a:prstGeom>
          <a:noFill/>
        </p:spPr>
        <p:txBody>
          <a:bodyPr wrap="square">
            <a:spAutoFit/>
          </a:bodyPr>
          <a:lstStyle/>
          <a:p>
            <a:pPr algn="just">
              <a:lnSpc>
                <a:spcPct val="107000"/>
              </a:lnSpc>
              <a:spcAft>
                <a:spcPts val="800"/>
              </a:spcAft>
            </a:pPr>
            <a:r>
              <a:rPr lang="es-EC" dirty="0">
                <a:solidFill>
                  <a:schemeClr val="tx1">
                    <a:lumMod val="75000"/>
                    <a:lumOff val="25000"/>
                  </a:schemeClr>
                </a:solidFill>
                <a:latin typeface="+mj-lt"/>
              </a:rPr>
              <a:t>El INEC, comprometido con la calidad estadística, solicitó dos asistencias técnicas al Sistema de Naciones Unidas y Banco Mundial para evaluar el diseño muestral y la calidad de datos diligenciados en la Encuesta Nacional de Desnutrición Infantil – ENDI, recogiendo e implementando las recomendaciones expresadas por UNICEF, OPS, CEPAL y Banco Mundial, las que se encuentran descritas en la Nota Técnica para la Comparabilidad y Calidad de las Cifras</a:t>
            </a:r>
            <a:r>
              <a:rPr lang="es-EC" baseline="30000" dirty="0">
                <a:solidFill>
                  <a:schemeClr val="tx1">
                    <a:lumMod val="75000"/>
                    <a:lumOff val="25000"/>
                  </a:schemeClr>
                </a:solidFill>
                <a:latin typeface="+mj-lt"/>
              </a:rPr>
              <a:t>1</a:t>
            </a:r>
            <a:r>
              <a:rPr lang="es-EC" dirty="0">
                <a:solidFill>
                  <a:schemeClr val="tx1">
                    <a:lumMod val="75000"/>
                    <a:lumOff val="25000"/>
                  </a:schemeClr>
                </a:solidFill>
                <a:latin typeface="+mj-lt"/>
              </a:rPr>
              <a:t>  y en sus informes anexos</a:t>
            </a:r>
            <a:r>
              <a:rPr lang="es-EC" baseline="30000" dirty="0">
                <a:solidFill>
                  <a:schemeClr val="tx1">
                    <a:lumMod val="75000"/>
                    <a:lumOff val="25000"/>
                  </a:schemeClr>
                </a:solidFill>
                <a:latin typeface="+mj-lt"/>
              </a:rPr>
              <a:t>2</a:t>
            </a:r>
            <a:r>
              <a:rPr lang="es-EC" dirty="0">
                <a:solidFill>
                  <a:schemeClr val="tx1">
                    <a:lumMod val="75000"/>
                    <a:lumOff val="25000"/>
                  </a:schemeClr>
                </a:solidFill>
                <a:latin typeface="+mj-lt"/>
              </a:rPr>
              <a:t>.</a:t>
            </a:r>
          </a:p>
          <a:p>
            <a:pPr algn="just">
              <a:lnSpc>
                <a:spcPct val="107000"/>
              </a:lnSpc>
              <a:spcAft>
                <a:spcPts val="800"/>
              </a:spcAft>
            </a:pPr>
            <a:r>
              <a:rPr lang="es-EC" dirty="0">
                <a:solidFill>
                  <a:schemeClr val="tx1">
                    <a:lumMod val="75000"/>
                    <a:lumOff val="25000"/>
                  </a:schemeClr>
                </a:solidFill>
                <a:latin typeface="+mj-lt"/>
              </a:rPr>
              <a:t>Fruto de las recomendaciones recibidas, las principales acciones implementadas fueron: </a:t>
            </a:r>
          </a:p>
          <a:p>
            <a:pPr marL="342900" lvl="0" indent="-342900" algn="just">
              <a:lnSpc>
                <a:spcPct val="107000"/>
              </a:lnSpc>
              <a:buFont typeface="+mj-lt"/>
              <a:buAutoNum type="arabicPeriod"/>
            </a:pPr>
            <a:r>
              <a:rPr lang="es-EC" dirty="0">
                <a:solidFill>
                  <a:schemeClr val="tx1">
                    <a:lumMod val="75000"/>
                    <a:lumOff val="25000"/>
                  </a:schemeClr>
                </a:solidFill>
                <a:latin typeface="+mj-lt"/>
              </a:rPr>
              <a:t>Recalculo de los factores de expansión de la ENSANUT 2018 con base al diseño muestral utilizado por la ENDI 2022 e incorporación de la variable con el nuevo factor de expansión en la base de datos de la ENSANUT 2018; y,</a:t>
            </a:r>
          </a:p>
          <a:p>
            <a:pPr marL="342900" lvl="0" indent="-342900" algn="just">
              <a:lnSpc>
                <a:spcPct val="107000"/>
              </a:lnSpc>
              <a:spcAft>
                <a:spcPts val="800"/>
              </a:spcAft>
              <a:buFont typeface="+mj-lt"/>
              <a:buAutoNum type="arabicPeriod"/>
            </a:pPr>
            <a:r>
              <a:rPr lang="es-EC" dirty="0">
                <a:solidFill>
                  <a:schemeClr val="tx1">
                    <a:lumMod val="75000"/>
                    <a:lumOff val="25000"/>
                  </a:schemeClr>
                </a:solidFill>
                <a:latin typeface="+mj-lt"/>
              </a:rPr>
              <a:t>Revisión de la cifra de desnutrición infantil para el grupo etario de 0 a 23 meses en la ENSANUT 2018. </a:t>
            </a:r>
          </a:p>
          <a:p>
            <a:pPr algn="just">
              <a:lnSpc>
                <a:spcPct val="107000"/>
              </a:lnSpc>
              <a:spcAft>
                <a:spcPts val="800"/>
              </a:spcAft>
            </a:pPr>
            <a:r>
              <a:rPr lang="es-EC" dirty="0">
                <a:solidFill>
                  <a:schemeClr val="tx1">
                    <a:lumMod val="75000"/>
                    <a:lumOff val="25000"/>
                  </a:schemeClr>
                </a:solidFill>
                <a:latin typeface="+mj-lt"/>
              </a:rPr>
              <a:t>Como resultado de lo descrito, para una adecuada comparación histórica, en niños menores de 2 años se recomienda utilizar la cifra de la ENSANUT 2018 DCI Revisada. </a:t>
            </a:r>
          </a:p>
          <a:p>
            <a:pPr algn="just">
              <a:lnSpc>
                <a:spcPct val="107000"/>
              </a:lnSpc>
              <a:spcAft>
                <a:spcPts val="800"/>
              </a:spcAft>
            </a:pPr>
            <a:r>
              <a:rPr lang="es-EC" dirty="0">
                <a:solidFill>
                  <a:schemeClr val="tx1">
                    <a:lumMod val="75000"/>
                    <a:lumOff val="25000"/>
                  </a:schemeClr>
                </a:solidFill>
                <a:latin typeface="+mj-lt"/>
              </a:rPr>
              <a:t>Finalmente, el usuario podrá comparar directamente los indicadores de desnutrición para los niños mayores de 2 años entre la ENSANUT 2018 y la ENDI 2022. </a:t>
            </a:r>
          </a:p>
          <a:p>
            <a:pPr algn="just"/>
            <a:endParaRPr lang="es-ES" dirty="0"/>
          </a:p>
          <a:p>
            <a:pPr marL="228600" indent="-228600">
              <a:buFont typeface="+mj-lt"/>
              <a:buAutoNum type="arabicPeriod"/>
            </a:pPr>
            <a:r>
              <a:rPr lang="es-MX" sz="1000" dirty="0">
                <a:solidFill>
                  <a:schemeClr val="tx1">
                    <a:lumMod val="75000"/>
                    <a:lumOff val="25000"/>
                  </a:schemeClr>
                </a:solidFill>
                <a:latin typeface="+mj-lt"/>
              </a:rPr>
              <a:t>https://www.ecuadorencifras.gob.ec/encuesta_nacional_desnutricion_infantil/</a:t>
            </a:r>
          </a:p>
          <a:p>
            <a:pPr marL="228600" indent="-228600">
              <a:buFont typeface="+mj-lt"/>
              <a:buAutoNum type="arabicPeriod"/>
            </a:pPr>
            <a:r>
              <a:rPr lang="es-MX" sz="1000" dirty="0">
                <a:solidFill>
                  <a:schemeClr val="tx1">
                    <a:lumMod val="75000"/>
                    <a:lumOff val="25000"/>
                  </a:schemeClr>
                </a:solidFill>
                <a:latin typeface="+mj-lt"/>
              </a:rPr>
              <a:t>Informe de recálculo de los factores de expansión de la ENSANUT 2018 con base a la ENDI 2022-2023; Informe de calidad de las estimaciones de talla en las encuestas 2006 - 2023</a:t>
            </a:r>
          </a:p>
          <a:p>
            <a:pPr marL="228600" indent="-228600">
              <a:buFont typeface="+mj-lt"/>
              <a:buAutoNum type="arabicPeriod"/>
            </a:pPr>
            <a:r>
              <a:rPr lang="es-MX" sz="1000" dirty="0">
                <a:solidFill>
                  <a:schemeClr val="tx1">
                    <a:lumMod val="75000"/>
                    <a:lumOff val="25000"/>
                  </a:schemeClr>
                </a:solidFill>
                <a:latin typeface="+mj-lt"/>
              </a:rPr>
              <a:t>Documento: Organización Mundial de la Salud y el Fondo de las Naciones Unidas para la Infancia (UNICEF). (2019). Recomendaciones para la obtención de datos, el análisis y la elaboración de informes sobre indicadores antropométricos en niños menores de 5 años.</a:t>
            </a:r>
          </a:p>
          <a:p>
            <a:pPr algn="just"/>
            <a:endParaRPr lang="es-ES" dirty="0"/>
          </a:p>
        </p:txBody>
      </p:sp>
    </p:spTree>
    <p:extLst>
      <p:ext uri="{BB962C8B-B14F-4D97-AF65-F5344CB8AC3E}">
        <p14:creationId xmlns:p14="http://schemas.microsoft.com/office/powerpoint/2010/main" val="25023820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7" y="265690"/>
            <a:ext cx="10979999" cy="718716"/>
          </a:xfrm>
        </p:spPr>
        <p:txBody>
          <a:bodyPr/>
          <a:lstStyle/>
          <a:p>
            <a:r>
              <a:rPr lang="es-MX" sz="3500" dirty="0"/>
              <a:t>Serie histórica de la DCI en niños entre 2 y 5 años</a:t>
            </a:r>
            <a:endParaRPr lang="es-419" sz="3500" dirty="0"/>
          </a:p>
        </p:txBody>
      </p:sp>
      <p:sp>
        <p:nvSpPr>
          <p:cNvPr id="18" name="Rectángulo 17">
            <a:extLst>
              <a:ext uri="{FF2B5EF4-FFF2-40B4-BE49-F238E27FC236}">
                <a16:creationId xmlns:a16="http://schemas.microsoft.com/office/drawing/2014/main" id="{11D814D7-F482-F5CE-8D02-B465F38E3716}"/>
              </a:ext>
            </a:extLst>
          </p:cNvPr>
          <p:cNvSpPr/>
          <p:nvPr/>
        </p:nvSpPr>
        <p:spPr>
          <a:xfrm>
            <a:off x="656774" y="6554620"/>
            <a:ext cx="7490939" cy="261610"/>
          </a:xfrm>
          <a:prstGeom prst="rect">
            <a:avLst/>
          </a:prstGeom>
        </p:spPr>
        <p:txBody>
          <a:bodyPr wrap="square" anchor="ctr">
            <a:spAutoFit/>
          </a:bodyPr>
          <a:lstStyle/>
          <a:p>
            <a:r>
              <a:rPr lang="es-EC" sz="1100" b="1" dirty="0">
                <a:solidFill>
                  <a:schemeClr val="tx1">
                    <a:lumMod val="75000"/>
                    <a:lumOff val="25000"/>
                  </a:schemeClr>
                </a:solidFill>
                <a:latin typeface="+mj-lt"/>
              </a:rPr>
              <a:t>Fuente: </a:t>
            </a:r>
            <a:r>
              <a:rPr lang="es-EC" sz="1100" dirty="0">
                <a:solidFill>
                  <a:schemeClr val="tx1">
                    <a:lumMod val="75000"/>
                    <a:lumOff val="25000"/>
                  </a:schemeClr>
                </a:solidFill>
                <a:latin typeface="+mj-lt"/>
              </a:rPr>
              <a:t>ENDEMAIN 2004, ECV 2006 y 2014, ENSANUT 2012 y 2018; Instituto Nacional de Estadística y Censos</a:t>
            </a:r>
          </a:p>
        </p:txBody>
      </p:sp>
      <p:graphicFrame>
        <p:nvGraphicFramePr>
          <p:cNvPr id="21" name="Gráfico 20">
            <a:extLst>
              <a:ext uri="{FF2B5EF4-FFF2-40B4-BE49-F238E27FC236}">
                <a16:creationId xmlns:a16="http://schemas.microsoft.com/office/drawing/2014/main" id="{5941B2B6-DA03-0A4D-97A5-0E867AD90910}"/>
              </a:ext>
            </a:extLst>
          </p:cNvPr>
          <p:cNvGraphicFramePr/>
          <p:nvPr>
            <p:extLst>
              <p:ext uri="{D42A27DB-BD31-4B8C-83A1-F6EECF244321}">
                <p14:modId xmlns:p14="http://schemas.microsoft.com/office/powerpoint/2010/main" val="3331007051"/>
              </p:ext>
            </p:extLst>
          </p:nvPr>
        </p:nvGraphicFramePr>
        <p:xfrm>
          <a:off x="606000" y="1215000"/>
          <a:ext cx="10980000" cy="442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652159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35450"/>
            <a:ext cx="10530924" cy="607027"/>
          </a:xfrm>
        </p:spPr>
        <p:txBody>
          <a:bodyPr/>
          <a:lstStyle/>
          <a:p>
            <a:r>
              <a:rPr lang="es-MX" sz="3500" dirty="0"/>
              <a:t>Serie histórica de la DCI menores de 2 años</a:t>
            </a:r>
            <a:endParaRPr lang="es-419" sz="3500" dirty="0"/>
          </a:p>
        </p:txBody>
      </p:sp>
      <p:sp>
        <p:nvSpPr>
          <p:cNvPr id="18" name="Rectángulo 17">
            <a:extLst>
              <a:ext uri="{FF2B5EF4-FFF2-40B4-BE49-F238E27FC236}">
                <a16:creationId xmlns:a16="http://schemas.microsoft.com/office/drawing/2014/main" id="{11D814D7-F482-F5CE-8D02-B465F38E3716}"/>
              </a:ext>
            </a:extLst>
          </p:cNvPr>
          <p:cNvSpPr/>
          <p:nvPr/>
        </p:nvSpPr>
        <p:spPr>
          <a:xfrm>
            <a:off x="103321" y="6025608"/>
            <a:ext cx="11916226" cy="769441"/>
          </a:xfrm>
          <a:prstGeom prst="rect">
            <a:avLst/>
          </a:prstGeom>
        </p:spPr>
        <p:txBody>
          <a:bodyPr wrap="square" anchor="ctr">
            <a:spAutoFit/>
          </a:bodyPr>
          <a:lstStyle/>
          <a:p>
            <a:r>
              <a:rPr lang="es-EC" sz="1100" b="1" dirty="0">
                <a:solidFill>
                  <a:schemeClr val="tx1">
                    <a:lumMod val="75000"/>
                    <a:lumOff val="25000"/>
                  </a:schemeClr>
                </a:solidFill>
                <a:latin typeface="+mj-lt"/>
              </a:rPr>
              <a:t>Fuente: </a:t>
            </a:r>
            <a:r>
              <a:rPr lang="es-EC" sz="1100" dirty="0">
                <a:solidFill>
                  <a:schemeClr val="tx1">
                    <a:lumMod val="75000"/>
                    <a:lumOff val="25000"/>
                  </a:schemeClr>
                </a:solidFill>
                <a:latin typeface="+mj-lt"/>
              </a:rPr>
              <a:t>ENDEMAIN 2004, ECV 2006 y 2014, ENSANUT 2012 y 2018; Instituto Nacional de Estadística y Censos</a:t>
            </a:r>
          </a:p>
          <a:p>
            <a:r>
              <a:rPr lang="es-EC" sz="1100" dirty="0">
                <a:solidFill>
                  <a:schemeClr val="tx1">
                    <a:lumMod val="75000"/>
                    <a:lumOff val="25000"/>
                  </a:schemeClr>
                </a:solidFill>
                <a:latin typeface="+mj-lt"/>
              </a:rPr>
              <a:t>* Referirse a la Nota Técnica para la comparabilidad de las cifras de desnutrición y sus informes anexos en: </a:t>
            </a:r>
            <a:r>
              <a:rPr lang="es-MX" sz="1100" dirty="0">
                <a:solidFill>
                  <a:schemeClr val="tx1">
                    <a:lumMod val="75000"/>
                    <a:lumOff val="25000"/>
                  </a:schemeClr>
                </a:solidFill>
                <a:latin typeface="+mj-lt"/>
              </a:rPr>
              <a:t>https://www.ecuadorencifras.gob.ec/encuesta_nacional_desnutricion_infantil/</a:t>
            </a:r>
          </a:p>
          <a:p>
            <a:r>
              <a:rPr lang="es-EC" sz="1100" dirty="0">
                <a:solidFill>
                  <a:schemeClr val="tx1">
                    <a:lumMod val="75000"/>
                    <a:lumOff val="25000"/>
                  </a:schemeClr>
                </a:solidFill>
                <a:latin typeface="+mj-lt"/>
              </a:rPr>
              <a:t>** Cifra publicada en el 2018 </a:t>
            </a:r>
          </a:p>
        </p:txBody>
      </p:sp>
      <p:graphicFrame>
        <p:nvGraphicFramePr>
          <p:cNvPr id="21" name="Gráfico 20">
            <a:extLst>
              <a:ext uri="{FF2B5EF4-FFF2-40B4-BE49-F238E27FC236}">
                <a16:creationId xmlns:a16="http://schemas.microsoft.com/office/drawing/2014/main" id="{5941B2B6-DA03-0A4D-97A5-0E867AD90910}"/>
              </a:ext>
            </a:extLst>
          </p:cNvPr>
          <p:cNvGraphicFramePr/>
          <p:nvPr>
            <p:extLst>
              <p:ext uri="{D42A27DB-BD31-4B8C-83A1-F6EECF244321}">
                <p14:modId xmlns:p14="http://schemas.microsoft.com/office/powerpoint/2010/main" val="2470161328"/>
              </p:ext>
            </p:extLst>
          </p:nvPr>
        </p:nvGraphicFramePr>
        <p:xfrm>
          <a:off x="482818" y="1327843"/>
          <a:ext cx="10980000" cy="4428000"/>
        </p:xfrm>
        <a:graphic>
          <a:graphicData uri="http://schemas.openxmlformats.org/drawingml/2006/chart">
            <c:chart xmlns:c="http://schemas.openxmlformats.org/drawingml/2006/chart" xmlns:r="http://schemas.openxmlformats.org/officeDocument/2006/relationships" r:id="rId2"/>
          </a:graphicData>
        </a:graphic>
      </p:graphicFrame>
      <p:sp>
        <p:nvSpPr>
          <p:cNvPr id="2" name="CuadroTexto 1">
            <a:extLst>
              <a:ext uri="{FF2B5EF4-FFF2-40B4-BE49-F238E27FC236}">
                <a16:creationId xmlns:a16="http://schemas.microsoft.com/office/drawing/2014/main" id="{4C90F473-1AB8-C676-9181-DBBAA2D71CB9}"/>
              </a:ext>
            </a:extLst>
          </p:cNvPr>
          <p:cNvSpPr txBox="1"/>
          <p:nvPr/>
        </p:nvSpPr>
        <p:spPr>
          <a:xfrm>
            <a:off x="8913675" y="2436069"/>
            <a:ext cx="274434" cy="338554"/>
          </a:xfrm>
          <a:prstGeom prst="rect">
            <a:avLst/>
          </a:prstGeom>
          <a:noFill/>
        </p:spPr>
        <p:txBody>
          <a:bodyPr wrap="none" rtlCol="0">
            <a:spAutoFit/>
          </a:bodyPr>
          <a:lstStyle/>
          <a:p>
            <a:r>
              <a:rPr lang="es-ES" sz="1600" b="1" dirty="0"/>
              <a:t>*</a:t>
            </a:r>
            <a:endParaRPr lang="es-EC" sz="2400" b="1" dirty="0"/>
          </a:p>
        </p:txBody>
      </p:sp>
    </p:spTree>
    <p:extLst>
      <p:ext uri="{BB962C8B-B14F-4D97-AF65-F5344CB8AC3E}">
        <p14:creationId xmlns:p14="http://schemas.microsoft.com/office/powerpoint/2010/main" val="29495557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35450"/>
            <a:ext cx="10530924" cy="607027"/>
          </a:xfrm>
        </p:spPr>
        <p:txBody>
          <a:bodyPr/>
          <a:lstStyle/>
          <a:p>
            <a:r>
              <a:rPr lang="es-MX" sz="3500" dirty="0"/>
              <a:t>Serie histórica de la DCI menores de 5 años</a:t>
            </a:r>
            <a:endParaRPr lang="es-419" sz="3500" dirty="0"/>
          </a:p>
        </p:txBody>
      </p:sp>
      <p:graphicFrame>
        <p:nvGraphicFramePr>
          <p:cNvPr id="21" name="Gráfico 20">
            <a:extLst>
              <a:ext uri="{FF2B5EF4-FFF2-40B4-BE49-F238E27FC236}">
                <a16:creationId xmlns:a16="http://schemas.microsoft.com/office/drawing/2014/main" id="{5941B2B6-DA03-0A4D-97A5-0E867AD90910}"/>
              </a:ext>
            </a:extLst>
          </p:cNvPr>
          <p:cNvGraphicFramePr/>
          <p:nvPr>
            <p:extLst>
              <p:ext uri="{D42A27DB-BD31-4B8C-83A1-F6EECF244321}">
                <p14:modId xmlns:p14="http://schemas.microsoft.com/office/powerpoint/2010/main" val="1073610473"/>
              </p:ext>
            </p:extLst>
          </p:nvPr>
        </p:nvGraphicFramePr>
        <p:xfrm>
          <a:off x="606000" y="963434"/>
          <a:ext cx="10980000" cy="4428000"/>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ángulo 1">
            <a:extLst>
              <a:ext uri="{FF2B5EF4-FFF2-40B4-BE49-F238E27FC236}">
                <a16:creationId xmlns:a16="http://schemas.microsoft.com/office/drawing/2014/main" id="{C9244B19-0BEC-2EAD-29B8-E47260362F5F}"/>
              </a:ext>
            </a:extLst>
          </p:cNvPr>
          <p:cNvSpPr/>
          <p:nvPr/>
        </p:nvSpPr>
        <p:spPr>
          <a:xfrm>
            <a:off x="103320" y="6110246"/>
            <a:ext cx="12088679" cy="600164"/>
          </a:xfrm>
          <a:prstGeom prst="rect">
            <a:avLst/>
          </a:prstGeom>
        </p:spPr>
        <p:txBody>
          <a:bodyPr wrap="square" anchor="ctr">
            <a:spAutoFit/>
          </a:bodyPr>
          <a:lstStyle/>
          <a:p>
            <a:r>
              <a:rPr lang="es-EC" sz="1100" b="1" dirty="0">
                <a:solidFill>
                  <a:schemeClr val="tx1">
                    <a:lumMod val="75000"/>
                    <a:lumOff val="25000"/>
                  </a:schemeClr>
                </a:solidFill>
                <a:latin typeface="+mj-lt"/>
              </a:rPr>
              <a:t>Fuente: </a:t>
            </a:r>
            <a:r>
              <a:rPr lang="es-EC" sz="1100" dirty="0">
                <a:solidFill>
                  <a:schemeClr val="tx1">
                    <a:lumMod val="75000"/>
                    <a:lumOff val="25000"/>
                  </a:schemeClr>
                </a:solidFill>
                <a:latin typeface="+mj-lt"/>
              </a:rPr>
              <a:t>ENDEMAIN 2004, ECV 2006 y 2014, ENSANUT 2012 y 2018; Instituto Nacional de Estadística y Censos</a:t>
            </a:r>
          </a:p>
          <a:p>
            <a:r>
              <a:rPr lang="es-EC" sz="1100" dirty="0">
                <a:solidFill>
                  <a:schemeClr val="tx1">
                    <a:lumMod val="75000"/>
                    <a:lumOff val="25000"/>
                  </a:schemeClr>
                </a:solidFill>
                <a:latin typeface="+mj-lt"/>
              </a:rPr>
              <a:t>* Referirse a la Nota Técnica para la comparabilidad de las cifras de desnutrición y sus informes anexos en: </a:t>
            </a:r>
            <a:r>
              <a:rPr lang="es-MX" sz="1100" dirty="0">
                <a:latin typeface="+mj-lt"/>
                <a:hlinkClick r:id="rId3">
                  <a:extLst>
                    <a:ext uri="{A12FA001-AC4F-418D-AE19-62706E023703}">
                      <ahyp:hlinkClr xmlns:ahyp="http://schemas.microsoft.com/office/drawing/2018/hyperlinkcolor" val="tx"/>
                    </a:ext>
                  </a:extLst>
                </a:hlinkClick>
              </a:rPr>
              <a:t>https://www.ecuadorencifras.gob.ec/encuesta_nacional_desnutricion_infantil/</a:t>
            </a:r>
            <a:r>
              <a:rPr lang="es-MX" sz="1100" dirty="0">
                <a:latin typeface="+mj-lt"/>
              </a:rPr>
              <a:t> </a:t>
            </a:r>
          </a:p>
        </p:txBody>
      </p:sp>
      <p:sp>
        <p:nvSpPr>
          <p:cNvPr id="5" name="CuadroTexto 4">
            <a:extLst>
              <a:ext uri="{FF2B5EF4-FFF2-40B4-BE49-F238E27FC236}">
                <a16:creationId xmlns:a16="http://schemas.microsoft.com/office/drawing/2014/main" id="{305F921C-8C43-8CE5-4F06-58348CA08B33}"/>
              </a:ext>
            </a:extLst>
          </p:cNvPr>
          <p:cNvSpPr txBox="1"/>
          <p:nvPr/>
        </p:nvSpPr>
        <p:spPr>
          <a:xfrm>
            <a:off x="8913675" y="2738363"/>
            <a:ext cx="274434" cy="338554"/>
          </a:xfrm>
          <a:prstGeom prst="rect">
            <a:avLst/>
          </a:prstGeom>
          <a:noFill/>
        </p:spPr>
        <p:txBody>
          <a:bodyPr wrap="none" rtlCol="0">
            <a:spAutoFit/>
          </a:bodyPr>
          <a:lstStyle/>
          <a:p>
            <a:r>
              <a:rPr lang="es-ES" sz="1600" b="1" dirty="0"/>
              <a:t>*</a:t>
            </a:r>
            <a:endParaRPr lang="es-EC" sz="2400" b="1" dirty="0"/>
          </a:p>
        </p:txBody>
      </p:sp>
    </p:spTree>
    <p:extLst>
      <p:ext uri="{BB962C8B-B14F-4D97-AF65-F5344CB8AC3E}">
        <p14:creationId xmlns:p14="http://schemas.microsoft.com/office/powerpoint/2010/main" val="8407395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AC8D2C-1ABB-B740-96A8-E0FF30D17937}"/>
              </a:ext>
            </a:extLst>
          </p:cNvPr>
          <p:cNvSpPr>
            <a:spLocks noGrp="1"/>
          </p:cNvSpPr>
          <p:nvPr>
            <p:ph type="title"/>
          </p:nvPr>
        </p:nvSpPr>
        <p:spPr>
          <a:xfrm>
            <a:off x="482819" y="335450"/>
            <a:ext cx="10544572" cy="607027"/>
          </a:xfrm>
        </p:spPr>
        <p:txBody>
          <a:bodyPr/>
          <a:lstStyle/>
          <a:p>
            <a:r>
              <a:rPr lang="es-MX" sz="3500" dirty="0">
                <a:solidFill>
                  <a:schemeClr val="tx1">
                    <a:lumMod val="75000"/>
                    <a:lumOff val="25000"/>
                  </a:schemeClr>
                </a:solidFill>
              </a:rPr>
              <a:t>Prevalencia DCI menores de 5 años</a:t>
            </a:r>
            <a:endParaRPr lang="es-419" sz="3500" dirty="0">
              <a:solidFill>
                <a:schemeClr val="tx1">
                  <a:lumMod val="75000"/>
                  <a:lumOff val="25000"/>
                </a:schemeClr>
              </a:solidFill>
            </a:endParaRPr>
          </a:p>
        </p:txBody>
      </p:sp>
      <p:graphicFrame>
        <p:nvGraphicFramePr>
          <p:cNvPr id="24" name="Gráfico 23"/>
          <p:cNvGraphicFramePr/>
          <p:nvPr>
            <p:extLst>
              <p:ext uri="{D42A27DB-BD31-4B8C-83A1-F6EECF244321}">
                <p14:modId xmlns:p14="http://schemas.microsoft.com/office/powerpoint/2010/main" val="2794127949"/>
              </p:ext>
            </p:extLst>
          </p:nvPr>
        </p:nvGraphicFramePr>
        <p:xfrm>
          <a:off x="223284" y="982627"/>
          <a:ext cx="11748976" cy="4570127"/>
        </p:xfrm>
        <a:graphic>
          <a:graphicData uri="http://schemas.openxmlformats.org/drawingml/2006/chart">
            <c:chart xmlns:c="http://schemas.openxmlformats.org/drawingml/2006/chart" xmlns:r="http://schemas.openxmlformats.org/officeDocument/2006/relationships" r:id="rId2"/>
          </a:graphicData>
        </a:graphic>
      </p:graphicFrame>
      <p:pic>
        <p:nvPicPr>
          <p:cNvPr id="25" name="Imagen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9549" y="3642926"/>
            <a:ext cx="468000" cy="468000"/>
          </a:xfrm>
          <a:prstGeom prst="rect">
            <a:avLst/>
          </a:prstGeom>
        </p:spPr>
      </p:pic>
      <p:pic>
        <p:nvPicPr>
          <p:cNvPr id="26" name="Imagen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1008" y="3770795"/>
            <a:ext cx="468000" cy="468000"/>
          </a:xfrm>
          <a:prstGeom prst="rect">
            <a:avLst/>
          </a:prstGeom>
        </p:spPr>
      </p:pic>
      <p:pic>
        <p:nvPicPr>
          <p:cNvPr id="27" name="Imagen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11731" y="2982253"/>
            <a:ext cx="468000" cy="468000"/>
          </a:xfrm>
          <a:prstGeom prst="rect">
            <a:avLst/>
          </a:prstGeom>
        </p:spPr>
      </p:pic>
      <p:pic>
        <p:nvPicPr>
          <p:cNvPr id="28" name="Imagen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22629" y="3373631"/>
            <a:ext cx="468000" cy="468000"/>
          </a:xfrm>
          <a:prstGeom prst="rect">
            <a:avLst/>
          </a:prstGeom>
        </p:spPr>
      </p:pic>
      <p:pic>
        <p:nvPicPr>
          <p:cNvPr id="29" name="Imagen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4154" y="4046677"/>
            <a:ext cx="468000" cy="468000"/>
          </a:xfrm>
          <a:prstGeom prst="rect">
            <a:avLst/>
          </a:prstGeom>
        </p:spPr>
      </p:pic>
      <p:pic>
        <p:nvPicPr>
          <p:cNvPr id="31" name="Imagen 3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25234" y="3302795"/>
            <a:ext cx="468000" cy="468000"/>
          </a:xfrm>
          <a:prstGeom prst="rect">
            <a:avLst/>
          </a:prstGeom>
        </p:spPr>
      </p:pic>
      <p:pic>
        <p:nvPicPr>
          <p:cNvPr id="32" name="Imagen 3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16242" y="3408926"/>
            <a:ext cx="468000" cy="468000"/>
          </a:xfrm>
          <a:prstGeom prst="rect">
            <a:avLst/>
          </a:prstGeom>
        </p:spPr>
      </p:pic>
      <p:pic>
        <p:nvPicPr>
          <p:cNvPr id="33" name="Imagen 3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152405" y="1305246"/>
            <a:ext cx="468000" cy="468000"/>
          </a:xfrm>
          <a:prstGeom prst="rect">
            <a:avLst/>
          </a:prstGeom>
        </p:spPr>
      </p:pic>
      <p:pic>
        <p:nvPicPr>
          <p:cNvPr id="39" name="Imagen 3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00511" y="3806754"/>
            <a:ext cx="468000" cy="468000"/>
          </a:xfrm>
          <a:prstGeom prst="rect">
            <a:avLst/>
          </a:prstGeom>
        </p:spPr>
      </p:pic>
      <p:sp>
        <p:nvSpPr>
          <p:cNvPr id="40" name="Rectángulo 39">
            <a:extLst>
              <a:ext uri="{FF2B5EF4-FFF2-40B4-BE49-F238E27FC236}">
                <a16:creationId xmlns:a16="http://schemas.microsoft.com/office/drawing/2014/main" id="{4C6398DF-F813-8B98-BF98-743B556EAB34}"/>
              </a:ext>
            </a:extLst>
          </p:cNvPr>
          <p:cNvSpPr/>
          <p:nvPr/>
        </p:nvSpPr>
        <p:spPr>
          <a:xfrm>
            <a:off x="614154" y="6265756"/>
            <a:ext cx="10986448" cy="553998"/>
          </a:xfrm>
          <a:prstGeom prst="rect">
            <a:avLst/>
          </a:prstGeom>
        </p:spPr>
        <p:txBody>
          <a:bodyPr wrap="square" anchor="ctr">
            <a:spAutoFit/>
          </a:bodyPr>
          <a:lstStyle/>
          <a:p>
            <a:r>
              <a:rPr lang="es-EC" sz="1000" b="1" dirty="0">
                <a:solidFill>
                  <a:schemeClr val="tx1">
                    <a:lumMod val="75000"/>
                    <a:lumOff val="25000"/>
                  </a:schemeClr>
                </a:solidFill>
                <a:latin typeface="+mj-lt"/>
              </a:rPr>
              <a:t>Fuente:</a:t>
            </a:r>
            <a:r>
              <a:rPr lang="es-EC" sz="1000" dirty="0">
                <a:solidFill>
                  <a:schemeClr val="tx1">
                    <a:lumMod val="75000"/>
                    <a:lumOff val="25000"/>
                  </a:schemeClr>
                </a:solidFill>
                <a:latin typeface="+mj-lt"/>
              </a:rPr>
              <a:t> </a:t>
            </a:r>
            <a:r>
              <a:rPr lang="es-MX" sz="1000" dirty="0">
                <a:solidFill>
                  <a:schemeClr val="tx1">
                    <a:lumMod val="75000"/>
                    <a:lumOff val="25000"/>
                  </a:schemeClr>
                </a:solidFill>
                <a:latin typeface="+mj-lt"/>
              </a:rPr>
              <a:t>Base de datos ODS de Naciones Unidas</a:t>
            </a:r>
            <a:r>
              <a:rPr lang="es-EC" sz="1000" dirty="0">
                <a:solidFill>
                  <a:schemeClr val="tx1">
                    <a:lumMod val="75000"/>
                    <a:lumOff val="25000"/>
                  </a:schemeClr>
                </a:solidFill>
                <a:latin typeface="+mj-lt"/>
              </a:rPr>
              <a:t>, </a:t>
            </a:r>
            <a:r>
              <a:rPr lang="en-US" sz="1000" dirty="0">
                <a:solidFill>
                  <a:schemeClr val="tx1">
                    <a:lumMod val="75000"/>
                    <a:lumOff val="25000"/>
                  </a:schemeClr>
                </a:solidFill>
                <a:latin typeface="+mj-lt"/>
              </a:rPr>
              <a:t>Joint Child Malnutrition Estimates (2021 Edition), United Nations Children's Fund (UNICEF), World Health </a:t>
            </a:r>
            <a:r>
              <a:rPr lang="en-US" sz="1000" dirty="0" err="1">
                <a:solidFill>
                  <a:schemeClr val="tx1">
                    <a:lumMod val="75000"/>
                    <a:lumOff val="25000"/>
                  </a:schemeClr>
                </a:solidFill>
                <a:latin typeface="+mj-lt"/>
              </a:rPr>
              <a:t>Organisation</a:t>
            </a:r>
            <a:r>
              <a:rPr lang="en-US" sz="1000" dirty="0">
                <a:solidFill>
                  <a:schemeClr val="tx1">
                    <a:lumMod val="75000"/>
                    <a:lumOff val="25000"/>
                  </a:schemeClr>
                </a:solidFill>
                <a:latin typeface="+mj-lt"/>
              </a:rPr>
              <a:t> (WHO) and the World Bank Group. </a:t>
            </a:r>
            <a:r>
              <a:rPr lang="es-EC" sz="1000" dirty="0">
                <a:solidFill>
                  <a:schemeClr val="tx1">
                    <a:lumMod val="75000"/>
                    <a:lumOff val="25000"/>
                  </a:schemeClr>
                </a:solidFill>
                <a:latin typeface="+mj-lt"/>
                <a:hlinkClick r:id="rId12"/>
              </a:rPr>
              <a:t>https://unstats.un.org/sdgs/indicators/database/</a:t>
            </a:r>
            <a:endParaRPr lang="es-EC" sz="1000" dirty="0">
              <a:solidFill>
                <a:schemeClr val="tx1">
                  <a:lumMod val="75000"/>
                  <a:lumOff val="25000"/>
                </a:schemeClr>
              </a:solidFill>
              <a:latin typeface="+mj-lt"/>
            </a:endParaRPr>
          </a:p>
          <a:p>
            <a:r>
              <a:rPr lang="es-MX" sz="1000" dirty="0">
                <a:solidFill>
                  <a:schemeClr val="tx1">
                    <a:lumMod val="75000"/>
                    <a:lumOff val="25000"/>
                  </a:schemeClr>
                </a:solidFill>
                <a:latin typeface="+mj-lt"/>
              </a:rPr>
              <a:t>*La información de Perú fue tomada de la publicación de resultados de la ENDES 2021</a:t>
            </a:r>
            <a:endParaRPr lang="es-EC" sz="1000" dirty="0">
              <a:solidFill>
                <a:schemeClr val="tx1">
                  <a:lumMod val="75000"/>
                  <a:lumOff val="25000"/>
                </a:schemeClr>
              </a:solidFill>
              <a:latin typeface="+mj-lt"/>
            </a:endParaRPr>
          </a:p>
        </p:txBody>
      </p:sp>
      <p:pic>
        <p:nvPicPr>
          <p:cNvPr id="41" name="Imagen 4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224180" y="3719063"/>
            <a:ext cx="486798" cy="468000"/>
          </a:xfrm>
          <a:prstGeom prst="rect">
            <a:avLst/>
          </a:prstGeom>
        </p:spPr>
      </p:pic>
      <p:sp>
        <p:nvSpPr>
          <p:cNvPr id="42" name="Marcador de contenido 1"/>
          <p:cNvSpPr txBox="1">
            <a:spLocks/>
          </p:cNvSpPr>
          <p:nvPr/>
        </p:nvSpPr>
        <p:spPr>
          <a:xfrm>
            <a:off x="482819" y="982627"/>
            <a:ext cx="10162435" cy="365125"/>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C" dirty="0"/>
              <a:t>Comparación internacional</a:t>
            </a:r>
          </a:p>
        </p:txBody>
      </p:sp>
      <p:pic>
        <p:nvPicPr>
          <p:cNvPr id="1028" name="Picture 4" descr="México, La Bandera De México, La Bandera Nacional imagen png - imagen  transparente descarga gratuita">
            <a:extLst>
              <a:ext uri="{FF2B5EF4-FFF2-40B4-BE49-F238E27FC236}">
                <a16:creationId xmlns:a16="http://schemas.microsoft.com/office/drawing/2014/main" id="{69465ED6-1EB8-DF50-4434-48B3E4C7B88F}"/>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0869" r="8453"/>
          <a:stretch/>
        </p:blipFill>
        <p:spPr bwMode="auto">
          <a:xfrm>
            <a:off x="6695510" y="3302795"/>
            <a:ext cx="653573" cy="468000"/>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1030" name="Picture 6" descr="círculo bandera vector de honduras 11074221 Vector en Vecteezy">
            <a:extLst>
              <a:ext uri="{FF2B5EF4-FFF2-40B4-BE49-F238E27FC236}">
                <a16:creationId xmlns:a16="http://schemas.microsoft.com/office/drawing/2014/main" id="{18A66060-D203-874B-7647-1867B474C523}"/>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a:stretch/>
        </p:blipFill>
        <p:spPr bwMode="auto">
          <a:xfrm>
            <a:off x="9285789" y="2794374"/>
            <a:ext cx="702000" cy="4680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descr="Un dibujo de una cara feliz&#10;&#10;Descripción generada automáticamente con confianza baja">
            <a:extLst>
              <a:ext uri="{FF2B5EF4-FFF2-40B4-BE49-F238E27FC236}">
                <a16:creationId xmlns:a16="http://schemas.microsoft.com/office/drawing/2014/main" id="{4D9837CE-E79D-540B-9AF7-A08E5EC10777}"/>
              </a:ext>
            </a:extLst>
          </p:cNvPr>
          <p:cNvPicPr>
            <a:picLocks noChangeAspect="1"/>
          </p:cNvPicPr>
          <p:nvPr/>
        </p:nvPicPr>
        <p:blipFill rotWithShape="1">
          <a:blip r:embed="rId16"/>
          <a:srcRect l="25771" r="26041"/>
          <a:stretch/>
        </p:blipFill>
        <p:spPr>
          <a:xfrm>
            <a:off x="10293847" y="2748253"/>
            <a:ext cx="432942" cy="468000"/>
          </a:xfrm>
          <a:prstGeom prst="ellipse">
            <a:avLst/>
          </a:prstGeom>
        </p:spPr>
      </p:pic>
    </p:spTree>
    <p:extLst>
      <p:ext uri="{BB962C8B-B14F-4D97-AF65-F5344CB8AC3E}">
        <p14:creationId xmlns:p14="http://schemas.microsoft.com/office/powerpoint/2010/main" val="17588415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7572464"/>
      </p:ext>
    </p:extLst>
  </p:cSld>
  <p:clrMapOvr>
    <a:masterClrMapping/>
  </p:clrMapOvr>
</p:sld>
</file>

<file path=ppt/theme/theme1.xml><?xml version="1.0" encoding="utf-8"?>
<a:theme xmlns:a="http://schemas.openxmlformats.org/drawingml/2006/main" name="Tema de Office">
  <a:themeElements>
    <a:clrScheme name="Personalizado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FFFFFF"/>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Personalizado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FFFFFF"/>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60514</TotalTime>
  <Words>3807</Words>
  <Application>Microsoft Office PowerPoint</Application>
  <PresentationFormat>Panorámica</PresentationFormat>
  <Paragraphs>656</Paragraphs>
  <Slides>60</Slides>
  <Notes>7</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60</vt:i4>
      </vt:variant>
    </vt:vector>
  </HeadingPairs>
  <TitlesOfParts>
    <vt:vector size="66" baseType="lpstr">
      <vt:lpstr>Arial</vt:lpstr>
      <vt:lpstr>Calibri</vt:lpstr>
      <vt:lpstr>Century Gothic</vt:lpstr>
      <vt:lpstr>Century Gothic (Body)</vt:lpstr>
      <vt:lpstr>Tema de Office</vt:lpstr>
      <vt:lpstr>1_Tema de Office</vt:lpstr>
      <vt:lpstr>Principales resultados</vt:lpstr>
      <vt:lpstr>Contenido</vt:lpstr>
      <vt:lpstr>Proceso de construcción</vt:lpstr>
      <vt:lpstr>Agradecimiento</vt:lpstr>
      <vt:lpstr>Encuesta Nacional sobre Desnutrición Infantil - ENDI</vt:lpstr>
      <vt:lpstr>Evolución histórica de la temática</vt:lpstr>
      <vt:lpstr>Temáticas que se investigan</vt:lpstr>
      <vt:lpstr>Ficha técnica</vt:lpstr>
      <vt:lpstr>Gestión y aseguramiento de la calidad</vt:lpstr>
      <vt:lpstr>Aseguramiento de la calidad</vt:lpstr>
      <vt:lpstr>Protocolos para las mediciones</vt:lpstr>
      <vt:lpstr>Principales Resultados</vt:lpstr>
      <vt:lpstr>Estado nutricional</vt:lpstr>
      <vt:lpstr>Desnutrición Crónica Infantil</vt:lpstr>
      <vt:lpstr>¿Cuándo un niño o niña  tiene desnutrición crónica infantil?</vt:lpstr>
      <vt:lpstr>Desnutrición Crónica Infantil (DCI) en menores de 2 años</vt:lpstr>
      <vt:lpstr>Prevalencia de la DCI por provincia</vt:lpstr>
      <vt:lpstr>Perfil socio-demográfico – menores de 2 años</vt:lpstr>
      <vt:lpstr>Perfil territorial DCI – menores de 2 años</vt:lpstr>
      <vt:lpstr>Desnutrición Crónica Infantil (DCI) en menores de 5 años</vt:lpstr>
      <vt:lpstr>Prevalencia de la DCI por provincia</vt:lpstr>
      <vt:lpstr>Perfil socio-demográfico – menores de 5 años</vt:lpstr>
      <vt:lpstr>Perfil territorial DCI – menores de 5 años</vt:lpstr>
      <vt:lpstr>Desnutrición Crónica Infantil (DCI) de niños entre 2 a 5 años</vt:lpstr>
      <vt:lpstr>Prevalencia de la DCI por provincia</vt:lpstr>
      <vt:lpstr>Perfil socio-demográfico – entre 2 y 5 años</vt:lpstr>
      <vt:lpstr>Perfil territorial DCI – entre 2 y 5 años</vt:lpstr>
      <vt:lpstr>Sobrepeso y obesidad</vt:lpstr>
      <vt:lpstr>Perfil socio-demográfico de la prevalencia de sobrepeso y obesidad – menores de 5 años</vt:lpstr>
      <vt:lpstr>Perfil territorial de la prevalencia de sobrepeso y obesidad – menores de 5 años</vt:lpstr>
      <vt:lpstr>Anemia: niños de 6 meses a menores de 5 años</vt:lpstr>
      <vt:lpstr>Hemoglobina</vt:lpstr>
      <vt:lpstr>Tomas de sangre</vt:lpstr>
      <vt:lpstr>Anemia por provincia</vt:lpstr>
      <vt:lpstr>Perfil socio-demográfico: anemia </vt:lpstr>
      <vt:lpstr>Prestaciones de servicios de salud</vt:lpstr>
      <vt:lpstr>Prestaciones durante la gestación</vt:lpstr>
      <vt:lpstr>Prestaciones durante la gestación</vt:lpstr>
      <vt:lpstr>Prestaciones durante el crecimiento</vt:lpstr>
      <vt:lpstr>Inmunizaciones en niños de 12 a 59 meses</vt:lpstr>
      <vt:lpstr>Calidad de agua</vt:lpstr>
      <vt:lpstr>Pruebas de calidad de agua</vt:lpstr>
      <vt:lpstr>E-coli</vt:lpstr>
      <vt:lpstr>Pruebas de E-coli</vt:lpstr>
      <vt:lpstr>Presencia de E. Coli en el agua para beber</vt:lpstr>
      <vt:lpstr>Presencia de E.coli en agua para beber</vt:lpstr>
      <vt:lpstr>Perfil territorial de presencia de E.coli en agua para beber</vt:lpstr>
      <vt:lpstr>Perfil territorial de presencia de E.coli en agua para beber – Red pública</vt:lpstr>
      <vt:lpstr>Perfil territorial de presencia de E.coli en agua para beber</vt:lpstr>
      <vt:lpstr>Presentación de PowerPoint</vt:lpstr>
      <vt:lpstr>Cloro residual</vt:lpstr>
      <vt:lpstr>Pruebas de cloro</vt:lpstr>
      <vt:lpstr>Perfil territorial de ausencia de cloro en agua para beber – Red pública</vt:lpstr>
      <vt:lpstr>Evolución histórica de la DCI</vt:lpstr>
      <vt:lpstr>A nuestros usuarios</vt:lpstr>
      <vt:lpstr>Serie histórica de la DCI en niños entre 2 y 5 años</vt:lpstr>
      <vt:lpstr>Serie histórica de la DCI menores de 2 años</vt:lpstr>
      <vt:lpstr>Serie histórica de la DCI menores de 5 años</vt:lpstr>
      <vt:lpstr>Prevalencia DCI menores de 5 años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Encuesta Nacional de Empleo, Desempleo y Subempleo 2021</dc:title>
  <dc:creator>Microsoft Office User</dc:creator>
  <cp:lastModifiedBy>INEC Julio Muñoz</cp:lastModifiedBy>
  <cp:revision>938</cp:revision>
  <dcterms:created xsi:type="dcterms:W3CDTF">2021-01-19T20:01:03Z</dcterms:created>
  <dcterms:modified xsi:type="dcterms:W3CDTF">2023-09-05T04:29:38Z</dcterms:modified>
</cp:coreProperties>
</file>